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0" r:id="rId2"/>
    <p:sldId id="257" r:id="rId3"/>
    <p:sldId id="259" r:id="rId4"/>
    <p:sldId id="262" r:id="rId5"/>
    <p:sldId id="265" r:id="rId6"/>
    <p:sldId id="266" r:id="rId7"/>
    <p:sldId id="267" r:id="rId8"/>
    <p:sldId id="258" r:id="rId9"/>
    <p:sldId id="261" r:id="rId10"/>
    <p:sldId id="274" r:id="rId11"/>
    <p:sldId id="260" r:id="rId12"/>
    <p:sldId id="268" r:id="rId13"/>
    <p:sldId id="269" r:id="rId14"/>
    <p:sldId id="270" r:id="rId15"/>
    <p:sldId id="271" r:id="rId16"/>
    <p:sldId id="414" r:id="rId17"/>
    <p:sldId id="415" r:id="rId18"/>
    <p:sldId id="273" r:id="rId19"/>
    <p:sldId id="275" r:id="rId20"/>
    <p:sldId id="281" r:id="rId21"/>
    <p:sldId id="277" r:id="rId22"/>
    <p:sldId id="279" r:id="rId23"/>
    <p:sldId id="278" r:id="rId24"/>
  </p:sldIdLst>
  <p:sldSz cx="20104100" cy="11309350"/>
  <p:notesSz cx="20104100" cy="113093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6F6F"/>
    <a:srgbClr val="436682"/>
    <a:srgbClr val="5C6089"/>
    <a:srgbClr val="6FC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55"/>
    <p:restoredTop sz="93779" autoAdjust="0"/>
  </p:normalViewPr>
  <p:slideViewPr>
    <p:cSldViewPr>
      <p:cViewPr varScale="1">
        <p:scale>
          <a:sx n="49" d="100"/>
          <a:sy n="49" d="100"/>
        </p:scale>
        <p:origin x="874" y="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l-PL"/>
              <a:t>Przykładowy model udziału akcji i obligacji  w  funduszach </a:t>
            </a:r>
            <a:br>
              <a:rPr lang="pl-PL"/>
            </a:br>
            <a:r>
              <a:rPr lang="pl-PL"/>
              <a:t>zdefiniowanej daty w % (art. 38 ust. 5 i art. 40 uPPK) </a:t>
            </a:r>
          </a:p>
        </c:rich>
      </c:tx>
      <c:layout>
        <c:manualLayout>
          <c:xMode val="edge"/>
          <c:yMode val="edge"/>
          <c:x val="0.29001268377587675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1944717847769032E-2"/>
          <c:y val="0.12823449803149609"/>
          <c:w val="0.9151386154855643"/>
          <c:h val="0.6899820374015748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Akcje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Arkusz1!$A$2:$A$9</c:f>
              <c:strCache>
                <c:ptCount val="8"/>
                <c:pt idx="0">
                  <c:v>Fundusz 2025</c:v>
                </c:pt>
                <c:pt idx="1">
                  <c:v>Fundusz 2030</c:v>
                </c:pt>
                <c:pt idx="2">
                  <c:v>Fundusz 2035</c:v>
                </c:pt>
                <c:pt idx="3">
                  <c:v>Fundusz 2040</c:v>
                </c:pt>
                <c:pt idx="4">
                  <c:v>Fundusz 2045</c:v>
                </c:pt>
                <c:pt idx="5">
                  <c:v>Fundusz 2050</c:v>
                </c:pt>
                <c:pt idx="6">
                  <c:v>Fundusz 2055</c:v>
                </c:pt>
                <c:pt idx="7">
                  <c:v>Fundusz 2060</c:v>
                </c:pt>
              </c:strCache>
            </c:strRef>
          </c:cat>
          <c:val>
            <c:numRef>
              <c:f>Arkusz1!$B$2:$B$9</c:f>
              <c:numCache>
                <c:formatCode>General</c:formatCode>
                <c:ptCount val="8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50</c:v>
                </c:pt>
                <c:pt idx="4">
                  <c:v>60</c:v>
                </c:pt>
                <c:pt idx="5">
                  <c:v>70</c:v>
                </c:pt>
                <c:pt idx="6">
                  <c:v>75</c:v>
                </c:pt>
                <c:pt idx="7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A9-448D-84D9-625D6955EF2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Obligacje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Arkusz1!$A$2:$A$9</c:f>
              <c:strCache>
                <c:ptCount val="8"/>
                <c:pt idx="0">
                  <c:v>Fundusz 2025</c:v>
                </c:pt>
                <c:pt idx="1">
                  <c:v>Fundusz 2030</c:v>
                </c:pt>
                <c:pt idx="2">
                  <c:v>Fundusz 2035</c:v>
                </c:pt>
                <c:pt idx="3">
                  <c:v>Fundusz 2040</c:v>
                </c:pt>
                <c:pt idx="4">
                  <c:v>Fundusz 2045</c:v>
                </c:pt>
                <c:pt idx="5">
                  <c:v>Fundusz 2050</c:v>
                </c:pt>
                <c:pt idx="6">
                  <c:v>Fundusz 2055</c:v>
                </c:pt>
                <c:pt idx="7">
                  <c:v>Fundusz 2060</c:v>
                </c:pt>
              </c:strCache>
            </c:strRef>
          </c:cat>
          <c:val>
            <c:numRef>
              <c:f>Arkusz1!$C$2:$C$9</c:f>
              <c:numCache>
                <c:formatCode>General</c:formatCode>
                <c:ptCount val="8"/>
                <c:pt idx="0">
                  <c:v>85</c:v>
                </c:pt>
                <c:pt idx="1">
                  <c:v>70</c:v>
                </c:pt>
                <c:pt idx="2">
                  <c:v>55</c:v>
                </c:pt>
                <c:pt idx="3">
                  <c:v>50</c:v>
                </c:pt>
                <c:pt idx="4">
                  <c:v>40</c:v>
                </c:pt>
                <c:pt idx="5">
                  <c:v>30</c:v>
                </c:pt>
                <c:pt idx="6">
                  <c:v>25</c:v>
                </c:pt>
                <c:pt idx="7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A9-448D-84D9-625D6955EF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73359872"/>
        <c:axId val="173361408"/>
      </c:barChart>
      <c:catAx>
        <c:axId val="173359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173361408"/>
        <c:crosses val="autoZero"/>
        <c:auto val="1"/>
        <c:lblAlgn val="ctr"/>
        <c:lblOffset val="100"/>
        <c:noMultiLvlLbl val="0"/>
      </c:catAx>
      <c:valAx>
        <c:axId val="173361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17335987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134599522611965"/>
          <c:y val="0.90235582694013894"/>
          <c:w val="0.40661896152952703"/>
          <c:h val="8.7702103230520329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Liberation Serif" panose="02020603050405020304" pitchFamily="18" charset="0"/>
          <a:ea typeface="Liberation Serif" panose="02020603050405020304" pitchFamily="18" charset="0"/>
          <a:cs typeface="Liberation Serif" panose="02020603050405020304" pitchFamily="18" charset="0"/>
        </a:defRPr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l-PL"/>
              <a:t>Przykładowy model udziału akcji i obligacji  w  funduszach </a:t>
            </a:r>
            <a:br>
              <a:rPr lang="pl-PL"/>
            </a:br>
            <a:r>
              <a:rPr lang="pl-PL"/>
              <a:t>zdefiniowanej daty w % (art. 38 ust. 5 i art. 40 uPPK) </a:t>
            </a:r>
          </a:p>
        </c:rich>
      </c:tx>
      <c:layout>
        <c:manualLayout>
          <c:xMode val="edge"/>
          <c:yMode val="edge"/>
          <c:x val="0.23563215198311299"/>
          <c:y val="5.0982583131788778E-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1944717847769032E-2"/>
          <c:y val="0.12823449803149609"/>
          <c:w val="0.9151386154855643"/>
          <c:h val="0.6899820374015748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Akcje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Arkusz1!$A$2:$A$12</c:f>
              <c:strCache>
                <c:ptCount val="11"/>
                <c:pt idx="0">
                  <c:v>Fundusz 2040</c:v>
                </c:pt>
                <c:pt idx="1">
                  <c:v>Fundusz 2045</c:v>
                </c:pt>
                <c:pt idx="2">
                  <c:v>Fundusz 2050</c:v>
                </c:pt>
                <c:pt idx="3">
                  <c:v>Fundusz 2055</c:v>
                </c:pt>
                <c:pt idx="4">
                  <c:v>Fundusz 2060</c:v>
                </c:pt>
                <c:pt idx="5">
                  <c:v>Fundusz 2065</c:v>
                </c:pt>
                <c:pt idx="6">
                  <c:v>Fundusz 2070</c:v>
                </c:pt>
                <c:pt idx="7">
                  <c:v>Fundusz 2075</c:v>
                </c:pt>
                <c:pt idx="8">
                  <c:v>Fundusz 2080</c:v>
                </c:pt>
                <c:pt idx="9">
                  <c:v>Fundusz 2085</c:v>
                </c:pt>
                <c:pt idx="10">
                  <c:v>Fundusz 2090</c:v>
                </c:pt>
              </c:strCache>
            </c:strRef>
          </c:cat>
          <c:val>
            <c:numRef>
              <c:f>Arkusz1!$B$2:$B$12</c:f>
              <c:numCache>
                <c:formatCode>General</c:formatCode>
                <c:ptCount val="11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30</c:v>
                </c:pt>
                <c:pt idx="5">
                  <c:v>45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75</c:v>
                </c:pt>
                <c:pt idx="1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16-486B-819C-7C9166241C7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Obligacje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Arkusz1!$A$2:$A$12</c:f>
              <c:strCache>
                <c:ptCount val="11"/>
                <c:pt idx="0">
                  <c:v>Fundusz 2040</c:v>
                </c:pt>
                <c:pt idx="1">
                  <c:v>Fundusz 2045</c:v>
                </c:pt>
                <c:pt idx="2">
                  <c:v>Fundusz 2050</c:v>
                </c:pt>
                <c:pt idx="3">
                  <c:v>Fundusz 2055</c:v>
                </c:pt>
                <c:pt idx="4">
                  <c:v>Fundusz 2060</c:v>
                </c:pt>
                <c:pt idx="5">
                  <c:v>Fundusz 2065</c:v>
                </c:pt>
                <c:pt idx="6">
                  <c:v>Fundusz 2070</c:v>
                </c:pt>
                <c:pt idx="7">
                  <c:v>Fundusz 2075</c:v>
                </c:pt>
                <c:pt idx="8">
                  <c:v>Fundusz 2080</c:v>
                </c:pt>
                <c:pt idx="9">
                  <c:v>Fundusz 2085</c:v>
                </c:pt>
                <c:pt idx="10">
                  <c:v>Fundusz 2090</c:v>
                </c:pt>
              </c:strCache>
            </c:strRef>
          </c:cat>
          <c:val>
            <c:numRef>
              <c:f>Arkusz1!$C$2:$C$12</c:f>
              <c:numCache>
                <c:formatCode>General</c:formatCode>
                <c:ptCount val="11"/>
                <c:pt idx="0">
                  <c:v>99</c:v>
                </c:pt>
                <c:pt idx="1">
                  <c:v>95</c:v>
                </c:pt>
                <c:pt idx="2">
                  <c:v>90</c:v>
                </c:pt>
                <c:pt idx="3">
                  <c:v>85</c:v>
                </c:pt>
                <c:pt idx="4">
                  <c:v>70</c:v>
                </c:pt>
                <c:pt idx="5">
                  <c:v>55</c:v>
                </c:pt>
                <c:pt idx="6">
                  <c:v>50</c:v>
                </c:pt>
                <c:pt idx="7">
                  <c:v>40</c:v>
                </c:pt>
                <c:pt idx="8">
                  <c:v>30</c:v>
                </c:pt>
                <c:pt idx="9">
                  <c:v>25</c:v>
                </c:pt>
                <c:pt idx="1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16-486B-819C-7C9166241C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31858944"/>
        <c:axId val="231860480"/>
      </c:barChart>
      <c:catAx>
        <c:axId val="2318589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231860480"/>
        <c:crosses val="autoZero"/>
        <c:auto val="1"/>
        <c:lblAlgn val="ctr"/>
        <c:lblOffset val="100"/>
        <c:noMultiLvlLbl val="0"/>
      </c:catAx>
      <c:valAx>
        <c:axId val="231860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23185894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134599522611965"/>
          <c:y val="0.90235582694013894"/>
          <c:w val="0.40661896152952703"/>
          <c:h val="8.7702103230520329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Liberation Serif" panose="02020603050405020304" pitchFamily="18" charset="0"/>
          <a:ea typeface="Liberation Serif" panose="02020603050405020304" pitchFamily="18" charset="0"/>
          <a:cs typeface="Liberation Serif" panose="02020603050405020304" pitchFamily="18" charset="0"/>
        </a:defRPr>
      </a:pPr>
      <a:endParaRPr lang="pl-P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29D59-4B18-1240-B768-2DEE6B964702}" type="datetimeFigureOut">
              <a:rPr lang="pl-PL" smtClean="0"/>
              <a:t>11.07.2019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9D559-A0BE-EA47-972B-C228C412A3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9984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9D559-A0BE-EA47-972B-C228C412A3D9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6976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9D559-A0BE-EA47-972B-C228C412A3D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1637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9D559-A0BE-EA47-972B-C228C412A3D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6836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9D559-A0BE-EA47-972B-C228C412A3D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4730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9D559-A0BE-EA47-972B-C228C412A3D9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8191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9D559-A0BE-EA47-972B-C228C412A3D9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545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rgbClr val="77C1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6F6F6F"/>
                </a:solidFill>
                <a:latin typeface="Helvetica Neue"/>
                <a:cs typeface="Helvetica Neu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41326" y="3612455"/>
            <a:ext cx="9402855" cy="52354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350744" y="3748577"/>
            <a:ext cx="8984615" cy="4810125"/>
          </a:xfrm>
          <a:custGeom>
            <a:avLst/>
            <a:gdLst/>
            <a:ahLst/>
            <a:cxnLst/>
            <a:rect l="l" t="t" r="r" b="b"/>
            <a:pathLst>
              <a:path w="8984615" h="4810125">
                <a:moveTo>
                  <a:pt x="8722247" y="0"/>
                </a:moveTo>
                <a:lnTo>
                  <a:pt x="261772" y="0"/>
                </a:lnTo>
                <a:lnTo>
                  <a:pt x="214718" y="4217"/>
                </a:lnTo>
                <a:lnTo>
                  <a:pt x="170431" y="16377"/>
                </a:lnTo>
                <a:lnTo>
                  <a:pt x="129651" y="35739"/>
                </a:lnTo>
                <a:lnTo>
                  <a:pt x="93116" y="61565"/>
                </a:lnTo>
                <a:lnTo>
                  <a:pt x="61565" y="93116"/>
                </a:lnTo>
                <a:lnTo>
                  <a:pt x="35739" y="129651"/>
                </a:lnTo>
                <a:lnTo>
                  <a:pt x="16377" y="170431"/>
                </a:lnTo>
                <a:lnTo>
                  <a:pt x="4217" y="214718"/>
                </a:lnTo>
                <a:lnTo>
                  <a:pt x="0" y="261772"/>
                </a:lnTo>
                <a:lnTo>
                  <a:pt x="0" y="4548091"/>
                </a:lnTo>
                <a:lnTo>
                  <a:pt x="4217" y="4595145"/>
                </a:lnTo>
                <a:lnTo>
                  <a:pt x="16377" y="4639432"/>
                </a:lnTo>
                <a:lnTo>
                  <a:pt x="35739" y="4680212"/>
                </a:lnTo>
                <a:lnTo>
                  <a:pt x="61565" y="4716747"/>
                </a:lnTo>
                <a:lnTo>
                  <a:pt x="93116" y="4748298"/>
                </a:lnTo>
                <a:lnTo>
                  <a:pt x="129651" y="4774124"/>
                </a:lnTo>
                <a:lnTo>
                  <a:pt x="170431" y="4793486"/>
                </a:lnTo>
                <a:lnTo>
                  <a:pt x="214718" y="4805646"/>
                </a:lnTo>
                <a:lnTo>
                  <a:pt x="261772" y="4809864"/>
                </a:lnTo>
                <a:lnTo>
                  <a:pt x="8722247" y="4809864"/>
                </a:lnTo>
                <a:lnTo>
                  <a:pt x="8769301" y="4805646"/>
                </a:lnTo>
                <a:lnTo>
                  <a:pt x="8813587" y="4793486"/>
                </a:lnTo>
                <a:lnTo>
                  <a:pt x="8854368" y="4774124"/>
                </a:lnTo>
                <a:lnTo>
                  <a:pt x="8890903" y="4748298"/>
                </a:lnTo>
                <a:lnTo>
                  <a:pt x="8922453" y="4716747"/>
                </a:lnTo>
                <a:lnTo>
                  <a:pt x="8948279" y="4680212"/>
                </a:lnTo>
                <a:lnTo>
                  <a:pt x="8967642" y="4639432"/>
                </a:lnTo>
                <a:lnTo>
                  <a:pt x="8979802" y="4595145"/>
                </a:lnTo>
                <a:lnTo>
                  <a:pt x="8984019" y="4548091"/>
                </a:lnTo>
                <a:lnTo>
                  <a:pt x="8984019" y="261772"/>
                </a:lnTo>
                <a:lnTo>
                  <a:pt x="8979802" y="214718"/>
                </a:lnTo>
                <a:lnTo>
                  <a:pt x="8967642" y="170431"/>
                </a:lnTo>
                <a:lnTo>
                  <a:pt x="8948279" y="129651"/>
                </a:lnTo>
                <a:lnTo>
                  <a:pt x="8922453" y="93116"/>
                </a:lnTo>
                <a:lnTo>
                  <a:pt x="8890903" y="61565"/>
                </a:lnTo>
                <a:lnTo>
                  <a:pt x="8854368" y="35739"/>
                </a:lnTo>
                <a:lnTo>
                  <a:pt x="8813587" y="16377"/>
                </a:lnTo>
                <a:lnTo>
                  <a:pt x="8769301" y="4217"/>
                </a:lnTo>
                <a:lnTo>
                  <a:pt x="8722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350744" y="5647534"/>
            <a:ext cx="8984615" cy="2911475"/>
          </a:xfrm>
          <a:custGeom>
            <a:avLst/>
            <a:gdLst/>
            <a:ahLst/>
            <a:cxnLst/>
            <a:rect l="l" t="t" r="r" b="b"/>
            <a:pathLst>
              <a:path w="8984615" h="2911475">
                <a:moveTo>
                  <a:pt x="8722247" y="0"/>
                </a:moveTo>
                <a:lnTo>
                  <a:pt x="261772" y="0"/>
                </a:lnTo>
                <a:lnTo>
                  <a:pt x="214718" y="4217"/>
                </a:lnTo>
                <a:lnTo>
                  <a:pt x="170431" y="16377"/>
                </a:lnTo>
                <a:lnTo>
                  <a:pt x="129651" y="35739"/>
                </a:lnTo>
                <a:lnTo>
                  <a:pt x="93116" y="61565"/>
                </a:lnTo>
                <a:lnTo>
                  <a:pt x="61565" y="93116"/>
                </a:lnTo>
                <a:lnTo>
                  <a:pt x="35739" y="129651"/>
                </a:lnTo>
                <a:lnTo>
                  <a:pt x="16377" y="170431"/>
                </a:lnTo>
                <a:lnTo>
                  <a:pt x="4217" y="214718"/>
                </a:lnTo>
                <a:lnTo>
                  <a:pt x="0" y="261772"/>
                </a:lnTo>
                <a:lnTo>
                  <a:pt x="0" y="2649133"/>
                </a:lnTo>
                <a:lnTo>
                  <a:pt x="4217" y="2696187"/>
                </a:lnTo>
                <a:lnTo>
                  <a:pt x="16377" y="2740474"/>
                </a:lnTo>
                <a:lnTo>
                  <a:pt x="35739" y="2781254"/>
                </a:lnTo>
                <a:lnTo>
                  <a:pt x="61565" y="2817789"/>
                </a:lnTo>
                <a:lnTo>
                  <a:pt x="93116" y="2849340"/>
                </a:lnTo>
                <a:lnTo>
                  <a:pt x="129651" y="2875166"/>
                </a:lnTo>
                <a:lnTo>
                  <a:pt x="170431" y="2894528"/>
                </a:lnTo>
                <a:lnTo>
                  <a:pt x="214718" y="2906688"/>
                </a:lnTo>
                <a:lnTo>
                  <a:pt x="261772" y="2910906"/>
                </a:lnTo>
                <a:lnTo>
                  <a:pt x="8722247" y="2910906"/>
                </a:lnTo>
                <a:lnTo>
                  <a:pt x="8769301" y="2906688"/>
                </a:lnTo>
                <a:lnTo>
                  <a:pt x="8813587" y="2894528"/>
                </a:lnTo>
                <a:lnTo>
                  <a:pt x="8854368" y="2875166"/>
                </a:lnTo>
                <a:lnTo>
                  <a:pt x="8890903" y="2849340"/>
                </a:lnTo>
                <a:lnTo>
                  <a:pt x="8922453" y="2817789"/>
                </a:lnTo>
                <a:lnTo>
                  <a:pt x="8948279" y="2781254"/>
                </a:lnTo>
                <a:lnTo>
                  <a:pt x="8967642" y="2740474"/>
                </a:lnTo>
                <a:lnTo>
                  <a:pt x="8979802" y="2696187"/>
                </a:lnTo>
                <a:lnTo>
                  <a:pt x="8984019" y="2649133"/>
                </a:lnTo>
                <a:lnTo>
                  <a:pt x="8984019" y="261772"/>
                </a:lnTo>
                <a:lnTo>
                  <a:pt x="8979802" y="214718"/>
                </a:lnTo>
                <a:lnTo>
                  <a:pt x="8967642" y="170431"/>
                </a:lnTo>
                <a:lnTo>
                  <a:pt x="8948279" y="129651"/>
                </a:lnTo>
                <a:lnTo>
                  <a:pt x="8922453" y="93116"/>
                </a:lnTo>
                <a:lnTo>
                  <a:pt x="8890903" y="61565"/>
                </a:lnTo>
                <a:lnTo>
                  <a:pt x="8854368" y="35739"/>
                </a:lnTo>
                <a:lnTo>
                  <a:pt x="8813587" y="16377"/>
                </a:lnTo>
                <a:lnTo>
                  <a:pt x="8769301" y="4217"/>
                </a:lnTo>
                <a:lnTo>
                  <a:pt x="8722247" y="0"/>
                </a:lnTo>
                <a:close/>
              </a:path>
            </a:pathLst>
          </a:custGeom>
          <a:solidFill>
            <a:srgbClr val="D8D8D8">
              <a:alpha val="285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198947"/>
            <a:ext cx="18146395" cy="2157095"/>
          </a:xfrm>
          <a:custGeom>
            <a:avLst/>
            <a:gdLst/>
            <a:ahLst/>
            <a:cxnLst/>
            <a:rect l="l" t="t" r="r" b="b"/>
            <a:pathLst>
              <a:path w="18146395" h="2157095">
                <a:moveTo>
                  <a:pt x="17758621" y="0"/>
                </a:moveTo>
                <a:lnTo>
                  <a:pt x="0" y="0"/>
                </a:lnTo>
                <a:lnTo>
                  <a:pt x="0" y="2157001"/>
                </a:lnTo>
                <a:lnTo>
                  <a:pt x="17758621" y="2157001"/>
                </a:lnTo>
                <a:lnTo>
                  <a:pt x="17807220" y="2153983"/>
                </a:lnTo>
                <a:lnTo>
                  <a:pt x="17854016" y="2145169"/>
                </a:lnTo>
                <a:lnTo>
                  <a:pt x="17898648" y="2130924"/>
                </a:lnTo>
                <a:lnTo>
                  <a:pt x="17940753" y="2111610"/>
                </a:lnTo>
                <a:lnTo>
                  <a:pt x="17979966" y="2087590"/>
                </a:lnTo>
                <a:lnTo>
                  <a:pt x="18015926" y="2059226"/>
                </a:lnTo>
                <a:lnTo>
                  <a:pt x="18048269" y="2026883"/>
                </a:lnTo>
                <a:lnTo>
                  <a:pt x="18076632" y="1990924"/>
                </a:lnTo>
                <a:lnTo>
                  <a:pt x="18100652" y="1951710"/>
                </a:lnTo>
                <a:lnTo>
                  <a:pt x="18119966" y="1909606"/>
                </a:lnTo>
                <a:lnTo>
                  <a:pt x="18134212" y="1864974"/>
                </a:lnTo>
                <a:lnTo>
                  <a:pt x="18143025" y="1818177"/>
                </a:lnTo>
                <a:lnTo>
                  <a:pt x="18146044" y="1769579"/>
                </a:lnTo>
                <a:lnTo>
                  <a:pt x="18146044" y="387422"/>
                </a:lnTo>
                <a:lnTo>
                  <a:pt x="18143025" y="338824"/>
                </a:lnTo>
                <a:lnTo>
                  <a:pt x="18134212" y="292027"/>
                </a:lnTo>
                <a:lnTo>
                  <a:pt x="18119966" y="247395"/>
                </a:lnTo>
                <a:lnTo>
                  <a:pt x="18100652" y="205291"/>
                </a:lnTo>
                <a:lnTo>
                  <a:pt x="18076632" y="166077"/>
                </a:lnTo>
                <a:lnTo>
                  <a:pt x="18048269" y="130117"/>
                </a:lnTo>
                <a:lnTo>
                  <a:pt x="18015926" y="97775"/>
                </a:lnTo>
                <a:lnTo>
                  <a:pt x="17979966" y="69411"/>
                </a:lnTo>
                <a:lnTo>
                  <a:pt x="17940753" y="45391"/>
                </a:lnTo>
                <a:lnTo>
                  <a:pt x="17898648" y="26077"/>
                </a:lnTo>
                <a:lnTo>
                  <a:pt x="17854016" y="11831"/>
                </a:lnTo>
                <a:lnTo>
                  <a:pt x="17807220" y="3018"/>
                </a:lnTo>
                <a:lnTo>
                  <a:pt x="17758621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rgbClr val="77C1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rgbClr val="77C1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37026" y="1653525"/>
            <a:ext cx="11571666" cy="66928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151794"/>
            <a:ext cx="12276966" cy="101567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4757770" y="1815673"/>
            <a:ext cx="3844925" cy="0"/>
          </a:xfrm>
          <a:custGeom>
            <a:avLst/>
            <a:gdLst/>
            <a:ahLst/>
            <a:cxnLst/>
            <a:rect l="l" t="t" r="r" b="b"/>
            <a:pathLst>
              <a:path w="3844925">
                <a:moveTo>
                  <a:pt x="0" y="0"/>
                </a:moveTo>
                <a:lnTo>
                  <a:pt x="3844752" y="0"/>
                </a:lnTo>
              </a:path>
            </a:pathLst>
          </a:custGeom>
          <a:ln w="58511">
            <a:solidFill>
              <a:srgbClr val="EE31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4758471" y="1986933"/>
            <a:ext cx="167146" cy="2058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4972391" y="1986955"/>
            <a:ext cx="0" cy="206375"/>
          </a:xfrm>
          <a:custGeom>
            <a:avLst/>
            <a:gdLst/>
            <a:ahLst/>
            <a:cxnLst/>
            <a:rect l="l" t="t" r="r" b="b"/>
            <a:pathLst>
              <a:path h="206375">
                <a:moveTo>
                  <a:pt x="0" y="0"/>
                </a:moveTo>
                <a:lnTo>
                  <a:pt x="0" y="205889"/>
                </a:lnTo>
              </a:path>
            </a:pathLst>
          </a:custGeom>
          <a:ln w="32522">
            <a:solidFill>
              <a:srgbClr val="1F1C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5045751" y="2178420"/>
            <a:ext cx="137795" cy="0"/>
          </a:xfrm>
          <a:custGeom>
            <a:avLst/>
            <a:gdLst/>
            <a:ahLst/>
            <a:cxnLst/>
            <a:rect l="l" t="t" r="r" b="b"/>
            <a:pathLst>
              <a:path w="137794">
                <a:moveTo>
                  <a:pt x="0" y="0"/>
                </a:moveTo>
                <a:lnTo>
                  <a:pt x="137294" y="0"/>
                </a:lnTo>
              </a:path>
            </a:pathLst>
          </a:custGeom>
          <a:ln w="27939">
            <a:solidFill>
              <a:srgbClr val="1F1C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5045751" y="2103490"/>
            <a:ext cx="33020" cy="60960"/>
          </a:xfrm>
          <a:custGeom>
            <a:avLst/>
            <a:gdLst/>
            <a:ahLst/>
            <a:cxnLst/>
            <a:rect l="l" t="t" r="r" b="b"/>
            <a:pathLst>
              <a:path w="33019" h="60960">
                <a:moveTo>
                  <a:pt x="0" y="60960"/>
                </a:moveTo>
                <a:lnTo>
                  <a:pt x="32606" y="60960"/>
                </a:lnTo>
                <a:lnTo>
                  <a:pt x="32606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5045751" y="2089520"/>
            <a:ext cx="121920" cy="0"/>
          </a:xfrm>
          <a:custGeom>
            <a:avLst/>
            <a:gdLst/>
            <a:ahLst/>
            <a:cxnLst/>
            <a:rect l="l" t="t" r="r" b="b"/>
            <a:pathLst>
              <a:path w="121919">
                <a:moveTo>
                  <a:pt x="0" y="0"/>
                </a:moveTo>
                <a:lnTo>
                  <a:pt x="121849" y="0"/>
                </a:lnTo>
              </a:path>
            </a:pathLst>
          </a:custGeom>
          <a:ln w="27939">
            <a:solidFill>
              <a:srgbClr val="1F1C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5045751" y="2014590"/>
            <a:ext cx="33020" cy="60960"/>
          </a:xfrm>
          <a:custGeom>
            <a:avLst/>
            <a:gdLst/>
            <a:ahLst/>
            <a:cxnLst/>
            <a:rect l="l" t="t" r="r" b="b"/>
            <a:pathLst>
              <a:path w="33019" h="60960">
                <a:moveTo>
                  <a:pt x="0" y="60960"/>
                </a:moveTo>
                <a:lnTo>
                  <a:pt x="32606" y="60960"/>
                </a:lnTo>
                <a:lnTo>
                  <a:pt x="32606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5045751" y="2000620"/>
            <a:ext cx="137795" cy="0"/>
          </a:xfrm>
          <a:custGeom>
            <a:avLst/>
            <a:gdLst/>
            <a:ahLst/>
            <a:cxnLst/>
            <a:rect l="l" t="t" r="r" b="b"/>
            <a:pathLst>
              <a:path w="137794">
                <a:moveTo>
                  <a:pt x="0" y="0"/>
                </a:moveTo>
                <a:lnTo>
                  <a:pt x="137294" y="0"/>
                </a:lnTo>
              </a:path>
            </a:pathLst>
          </a:custGeom>
          <a:ln w="27939">
            <a:solidFill>
              <a:srgbClr val="1F1C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5228636" y="1986933"/>
            <a:ext cx="161858" cy="2058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5447415" y="1986933"/>
            <a:ext cx="161848" cy="2058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5640623" y="1986976"/>
            <a:ext cx="183774" cy="2058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5945398" y="1986955"/>
            <a:ext cx="0" cy="206375"/>
          </a:xfrm>
          <a:custGeom>
            <a:avLst/>
            <a:gdLst/>
            <a:ahLst/>
            <a:cxnLst/>
            <a:rect l="l" t="t" r="r" b="b"/>
            <a:pathLst>
              <a:path h="206375">
                <a:moveTo>
                  <a:pt x="0" y="0"/>
                </a:moveTo>
                <a:lnTo>
                  <a:pt x="0" y="205889"/>
                </a:lnTo>
              </a:path>
            </a:pathLst>
          </a:custGeom>
          <a:ln w="32564">
            <a:solidFill>
              <a:srgbClr val="1F1C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6018862" y="1986933"/>
            <a:ext cx="161639" cy="2058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16218636" y="1985186"/>
            <a:ext cx="153272" cy="2094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16413207" y="1986934"/>
            <a:ext cx="154278" cy="2076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16621200" y="1986934"/>
            <a:ext cx="356721" cy="205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7009211" y="1986934"/>
            <a:ext cx="161806" cy="20588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17220240" y="1985186"/>
            <a:ext cx="137346" cy="2094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7402233" y="2178425"/>
            <a:ext cx="137795" cy="0"/>
          </a:xfrm>
          <a:custGeom>
            <a:avLst/>
            <a:gdLst/>
            <a:ahLst/>
            <a:cxnLst/>
            <a:rect l="l" t="t" r="r" b="b"/>
            <a:pathLst>
              <a:path w="137794">
                <a:moveTo>
                  <a:pt x="0" y="0"/>
                </a:moveTo>
                <a:lnTo>
                  <a:pt x="137252" y="0"/>
                </a:lnTo>
              </a:path>
            </a:pathLst>
          </a:custGeom>
          <a:ln w="27939">
            <a:solidFill>
              <a:srgbClr val="1F1C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17402233" y="2103495"/>
            <a:ext cx="33020" cy="60960"/>
          </a:xfrm>
          <a:custGeom>
            <a:avLst/>
            <a:gdLst/>
            <a:ahLst/>
            <a:cxnLst/>
            <a:rect l="l" t="t" r="r" b="b"/>
            <a:pathLst>
              <a:path w="33019" h="60960">
                <a:moveTo>
                  <a:pt x="0" y="60960"/>
                </a:moveTo>
                <a:lnTo>
                  <a:pt x="32522" y="60960"/>
                </a:lnTo>
                <a:lnTo>
                  <a:pt x="32522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17402233" y="2089525"/>
            <a:ext cx="121920" cy="0"/>
          </a:xfrm>
          <a:custGeom>
            <a:avLst/>
            <a:gdLst/>
            <a:ahLst/>
            <a:cxnLst/>
            <a:rect l="l" t="t" r="r" b="b"/>
            <a:pathLst>
              <a:path w="121919">
                <a:moveTo>
                  <a:pt x="0" y="0"/>
                </a:moveTo>
                <a:lnTo>
                  <a:pt x="121891" y="0"/>
                </a:lnTo>
              </a:path>
            </a:pathLst>
          </a:custGeom>
          <a:ln w="27939">
            <a:solidFill>
              <a:srgbClr val="1F1C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17402233" y="2014595"/>
            <a:ext cx="33020" cy="60960"/>
          </a:xfrm>
          <a:custGeom>
            <a:avLst/>
            <a:gdLst/>
            <a:ahLst/>
            <a:cxnLst/>
            <a:rect l="l" t="t" r="r" b="b"/>
            <a:pathLst>
              <a:path w="33019" h="60960">
                <a:moveTo>
                  <a:pt x="0" y="60960"/>
                </a:moveTo>
                <a:lnTo>
                  <a:pt x="32522" y="60960"/>
                </a:lnTo>
                <a:lnTo>
                  <a:pt x="32522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17402233" y="2000625"/>
            <a:ext cx="137795" cy="0"/>
          </a:xfrm>
          <a:custGeom>
            <a:avLst/>
            <a:gdLst/>
            <a:ahLst/>
            <a:cxnLst/>
            <a:rect l="l" t="t" r="r" b="b"/>
            <a:pathLst>
              <a:path w="137794">
                <a:moveTo>
                  <a:pt x="0" y="0"/>
                </a:moveTo>
                <a:lnTo>
                  <a:pt x="137252" y="0"/>
                </a:lnTo>
              </a:path>
            </a:pathLst>
          </a:custGeom>
          <a:ln w="27939">
            <a:solidFill>
              <a:srgbClr val="1F1C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17650645" y="1985165"/>
            <a:ext cx="154717" cy="2094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17852815" y="1986934"/>
            <a:ext cx="156654" cy="2058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18043597" y="1985186"/>
            <a:ext cx="154529" cy="2094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18243945" y="1986934"/>
            <a:ext cx="154194" cy="20767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18451918" y="1986934"/>
            <a:ext cx="150330" cy="20588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14760494" y="1278715"/>
            <a:ext cx="2760980" cy="372745"/>
          </a:xfrm>
          <a:custGeom>
            <a:avLst/>
            <a:gdLst/>
            <a:ahLst/>
            <a:cxnLst/>
            <a:rect l="l" t="t" r="r" b="b"/>
            <a:pathLst>
              <a:path w="2760980" h="372744">
                <a:moveTo>
                  <a:pt x="2596465" y="2670"/>
                </a:moveTo>
                <a:lnTo>
                  <a:pt x="2555765" y="2670"/>
                </a:lnTo>
                <a:lnTo>
                  <a:pt x="2397937" y="367779"/>
                </a:lnTo>
                <a:lnTo>
                  <a:pt x="2457809" y="367779"/>
                </a:lnTo>
                <a:lnTo>
                  <a:pt x="2495526" y="280756"/>
                </a:lnTo>
                <a:lnTo>
                  <a:pt x="2503379" y="262777"/>
                </a:lnTo>
                <a:lnTo>
                  <a:pt x="2713431" y="262777"/>
                </a:lnTo>
                <a:lnTo>
                  <a:pt x="2689855" y="210349"/>
                </a:lnTo>
                <a:lnTo>
                  <a:pt x="2526195" y="210349"/>
                </a:lnTo>
                <a:lnTo>
                  <a:pt x="2534684" y="190148"/>
                </a:lnTo>
                <a:lnTo>
                  <a:pt x="2566138" y="114930"/>
                </a:lnTo>
                <a:lnTo>
                  <a:pt x="2575418" y="92614"/>
                </a:lnTo>
                <a:lnTo>
                  <a:pt x="2636912" y="92614"/>
                </a:lnTo>
                <a:lnTo>
                  <a:pt x="2596465" y="2670"/>
                </a:lnTo>
                <a:close/>
              </a:path>
              <a:path w="2760980" h="372744">
                <a:moveTo>
                  <a:pt x="2713431" y="262777"/>
                </a:moveTo>
                <a:lnTo>
                  <a:pt x="2652673" y="262777"/>
                </a:lnTo>
                <a:lnTo>
                  <a:pt x="2660878" y="280809"/>
                </a:lnTo>
                <a:lnTo>
                  <a:pt x="2700650" y="367779"/>
                </a:lnTo>
                <a:lnTo>
                  <a:pt x="2760648" y="367779"/>
                </a:lnTo>
                <a:lnTo>
                  <a:pt x="2713431" y="262777"/>
                </a:lnTo>
                <a:close/>
              </a:path>
              <a:path w="2760980" h="372744">
                <a:moveTo>
                  <a:pt x="2636912" y="92614"/>
                </a:moveTo>
                <a:lnTo>
                  <a:pt x="2575418" y="92614"/>
                </a:lnTo>
                <a:lnTo>
                  <a:pt x="2619520" y="190272"/>
                </a:lnTo>
                <a:lnTo>
                  <a:pt x="2628548" y="210349"/>
                </a:lnTo>
                <a:lnTo>
                  <a:pt x="2689855" y="210349"/>
                </a:lnTo>
                <a:lnTo>
                  <a:pt x="2636912" y="92614"/>
                </a:lnTo>
                <a:close/>
              </a:path>
              <a:path w="2760980" h="372744">
                <a:moveTo>
                  <a:pt x="2175179" y="262295"/>
                </a:moveTo>
                <a:lnTo>
                  <a:pt x="2175179" y="337926"/>
                </a:lnTo>
                <a:lnTo>
                  <a:pt x="2176268" y="338973"/>
                </a:lnTo>
                <a:lnTo>
                  <a:pt x="2199824" y="353872"/>
                </a:lnTo>
                <a:lnTo>
                  <a:pt x="2224602" y="364373"/>
                </a:lnTo>
                <a:lnTo>
                  <a:pt x="2251014" y="370590"/>
                </a:lnTo>
                <a:lnTo>
                  <a:pt x="2279469" y="372637"/>
                </a:lnTo>
                <a:lnTo>
                  <a:pt x="2321250" y="365140"/>
                </a:lnTo>
                <a:lnTo>
                  <a:pt x="2354320" y="344307"/>
                </a:lnTo>
                <a:lnTo>
                  <a:pt x="2370990" y="320032"/>
                </a:lnTo>
                <a:lnTo>
                  <a:pt x="2273689" y="320032"/>
                </a:lnTo>
                <a:lnTo>
                  <a:pt x="2248247" y="316786"/>
                </a:lnTo>
                <a:lnTo>
                  <a:pt x="2224114" y="307163"/>
                </a:lnTo>
                <a:lnTo>
                  <a:pt x="2201596" y="291336"/>
                </a:lnTo>
                <a:lnTo>
                  <a:pt x="2181001" y="269478"/>
                </a:lnTo>
                <a:lnTo>
                  <a:pt x="2175179" y="262295"/>
                </a:lnTo>
                <a:close/>
              </a:path>
              <a:path w="2760980" h="372744">
                <a:moveTo>
                  <a:pt x="2285857" y="0"/>
                </a:moveTo>
                <a:lnTo>
                  <a:pt x="2239321" y="6973"/>
                </a:lnTo>
                <a:lnTo>
                  <a:pt x="2203719" y="26802"/>
                </a:lnTo>
                <a:lnTo>
                  <a:pt x="2180959" y="57850"/>
                </a:lnTo>
                <a:lnTo>
                  <a:pt x="2172949" y="98478"/>
                </a:lnTo>
                <a:lnTo>
                  <a:pt x="2180888" y="134539"/>
                </a:lnTo>
                <a:lnTo>
                  <a:pt x="2201443" y="162892"/>
                </a:lnTo>
                <a:lnTo>
                  <a:pt x="2229722" y="185713"/>
                </a:lnTo>
                <a:lnTo>
                  <a:pt x="2286356" y="220892"/>
                </a:lnTo>
                <a:lnTo>
                  <a:pt x="2308218" y="237450"/>
                </a:lnTo>
                <a:lnTo>
                  <a:pt x="2323486" y="256156"/>
                </a:lnTo>
                <a:lnTo>
                  <a:pt x="2329227" y="278316"/>
                </a:lnTo>
                <a:lnTo>
                  <a:pt x="2326232" y="291703"/>
                </a:lnTo>
                <a:lnTo>
                  <a:pt x="2316611" y="305279"/>
                </a:lnTo>
                <a:lnTo>
                  <a:pt x="2299414" y="315803"/>
                </a:lnTo>
                <a:lnTo>
                  <a:pt x="2273689" y="320032"/>
                </a:lnTo>
                <a:lnTo>
                  <a:pt x="2370990" y="320032"/>
                </a:lnTo>
                <a:lnTo>
                  <a:pt x="2376075" y="312627"/>
                </a:lnTo>
                <a:lnTo>
                  <a:pt x="2383906" y="272588"/>
                </a:lnTo>
                <a:lnTo>
                  <a:pt x="2375371" y="229806"/>
                </a:lnTo>
                <a:lnTo>
                  <a:pt x="2353275" y="197986"/>
                </a:lnTo>
                <a:lnTo>
                  <a:pt x="2322880" y="173889"/>
                </a:lnTo>
                <a:lnTo>
                  <a:pt x="2265822" y="140549"/>
                </a:lnTo>
                <a:lnTo>
                  <a:pt x="2246176" y="126481"/>
                </a:lnTo>
                <a:lnTo>
                  <a:pt x="2232748" y="110700"/>
                </a:lnTo>
                <a:lnTo>
                  <a:pt x="2227775" y="91829"/>
                </a:lnTo>
                <a:lnTo>
                  <a:pt x="2231715" y="75913"/>
                </a:lnTo>
                <a:lnTo>
                  <a:pt x="2242772" y="63521"/>
                </a:lnTo>
                <a:lnTo>
                  <a:pt x="2259801" y="55480"/>
                </a:lnTo>
                <a:lnTo>
                  <a:pt x="2281658" y="52616"/>
                </a:lnTo>
                <a:lnTo>
                  <a:pt x="2369362" y="52616"/>
                </a:lnTo>
                <a:lnTo>
                  <a:pt x="2369362" y="26564"/>
                </a:lnTo>
                <a:lnTo>
                  <a:pt x="2368105" y="25737"/>
                </a:lnTo>
                <a:lnTo>
                  <a:pt x="2348460" y="14608"/>
                </a:lnTo>
                <a:lnTo>
                  <a:pt x="2328002" y="6550"/>
                </a:lnTo>
                <a:lnTo>
                  <a:pt x="2307033" y="1652"/>
                </a:lnTo>
                <a:lnTo>
                  <a:pt x="2285857" y="0"/>
                </a:lnTo>
                <a:close/>
              </a:path>
              <a:path w="2760980" h="372744">
                <a:moveTo>
                  <a:pt x="2369362" y="52616"/>
                </a:moveTo>
                <a:lnTo>
                  <a:pt x="2281658" y="52616"/>
                </a:lnTo>
                <a:lnTo>
                  <a:pt x="2303189" y="54891"/>
                </a:lnTo>
                <a:lnTo>
                  <a:pt x="2324134" y="61697"/>
                </a:lnTo>
                <a:lnTo>
                  <a:pt x="2344422" y="72998"/>
                </a:lnTo>
                <a:lnTo>
                  <a:pt x="2363980" y="88761"/>
                </a:lnTo>
                <a:lnTo>
                  <a:pt x="2369362" y="94018"/>
                </a:lnTo>
                <a:lnTo>
                  <a:pt x="2369362" y="52616"/>
                </a:lnTo>
                <a:close/>
              </a:path>
              <a:path w="2760980" h="372744">
                <a:moveTo>
                  <a:pt x="1818426" y="4690"/>
                </a:moveTo>
                <a:lnTo>
                  <a:pt x="1772427" y="4690"/>
                </a:lnTo>
                <a:lnTo>
                  <a:pt x="1772427" y="367779"/>
                </a:lnTo>
                <a:lnTo>
                  <a:pt x="1827661" y="367779"/>
                </a:lnTo>
                <a:lnTo>
                  <a:pt x="1827661" y="98698"/>
                </a:lnTo>
                <a:lnTo>
                  <a:pt x="1901633" y="98698"/>
                </a:lnTo>
                <a:lnTo>
                  <a:pt x="1818426" y="4690"/>
                </a:lnTo>
                <a:close/>
              </a:path>
              <a:path w="2760980" h="372744">
                <a:moveTo>
                  <a:pt x="1901633" y="98698"/>
                </a:moveTo>
                <a:lnTo>
                  <a:pt x="1827661" y="98698"/>
                </a:lnTo>
                <a:lnTo>
                  <a:pt x="2064272" y="367779"/>
                </a:lnTo>
                <a:lnTo>
                  <a:pt x="2113244" y="367779"/>
                </a:lnTo>
                <a:lnTo>
                  <a:pt x="2113244" y="275562"/>
                </a:lnTo>
                <a:lnTo>
                  <a:pt x="2058178" y="275562"/>
                </a:lnTo>
                <a:lnTo>
                  <a:pt x="1901633" y="98698"/>
                </a:lnTo>
                <a:close/>
              </a:path>
              <a:path w="2760980" h="372744">
                <a:moveTo>
                  <a:pt x="2113244" y="4690"/>
                </a:moveTo>
                <a:lnTo>
                  <a:pt x="2058178" y="4690"/>
                </a:lnTo>
                <a:lnTo>
                  <a:pt x="2058178" y="275562"/>
                </a:lnTo>
                <a:lnTo>
                  <a:pt x="2113244" y="275562"/>
                </a:lnTo>
                <a:lnTo>
                  <a:pt x="2113244" y="4690"/>
                </a:lnTo>
                <a:close/>
              </a:path>
              <a:path w="2760980" h="372744">
                <a:moveTo>
                  <a:pt x="1714356" y="4690"/>
                </a:moveTo>
                <a:lnTo>
                  <a:pt x="1503001" y="4690"/>
                </a:lnTo>
                <a:lnTo>
                  <a:pt x="1503001" y="367779"/>
                </a:lnTo>
                <a:lnTo>
                  <a:pt x="1719078" y="367779"/>
                </a:lnTo>
                <a:lnTo>
                  <a:pt x="1719078" y="315435"/>
                </a:lnTo>
                <a:lnTo>
                  <a:pt x="1561387" y="315435"/>
                </a:lnTo>
                <a:lnTo>
                  <a:pt x="1561387" y="211051"/>
                </a:lnTo>
                <a:lnTo>
                  <a:pt x="1709016" y="211051"/>
                </a:lnTo>
                <a:lnTo>
                  <a:pt x="1709016" y="158393"/>
                </a:lnTo>
                <a:lnTo>
                  <a:pt x="1561387" y="158393"/>
                </a:lnTo>
                <a:lnTo>
                  <a:pt x="1561387" y="57296"/>
                </a:lnTo>
                <a:lnTo>
                  <a:pt x="1714356" y="57296"/>
                </a:lnTo>
                <a:lnTo>
                  <a:pt x="1714356" y="4690"/>
                </a:lnTo>
                <a:close/>
              </a:path>
              <a:path w="2760980" h="372744">
                <a:moveTo>
                  <a:pt x="1341152" y="4690"/>
                </a:moveTo>
                <a:lnTo>
                  <a:pt x="1225208" y="4690"/>
                </a:lnTo>
                <a:lnTo>
                  <a:pt x="1225208" y="367779"/>
                </a:lnTo>
                <a:lnTo>
                  <a:pt x="1283468" y="367779"/>
                </a:lnTo>
                <a:lnTo>
                  <a:pt x="1283468" y="213627"/>
                </a:lnTo>
                <a:lnTo>
                  <a:pt x="1334325" y="213627"/>
                </a:lnTo>
                <a:lnTo>
                  <a:pt x="1386842" y="206600"/>
                </a:lnTo>
                <a:lnTo>
                  <a:pt x="1426128" y="186296"/>
                </a:lnTo>
                <a:lnTo>
                  <a:pt x="1445262" y="161105"/>
                </a:lnTo>
                <a:lnTo>
                  <a:pt x="1283468" y="161105"/>
                </a:lnTo>
                <a:lnTo>
                  <a:pt x="1283468" y="57296"/>
                </a:lnTo>
                <a:lnTo>
                  <a:pt x="1444071" y="57296"/>
                </a:lnTo>
                <a:lnTo>
                  <a:pt x="1432859" y="38436"/>
                </a:lnTo>
                <a:lnTo>
                  <a:pt x="1396335" y="14038"/>
                </a:lnTo>
                <a:lnTo>
                  <a:pt x="1341152" y="4690"/>
                </a:lnTo>
                <a:close/>
              </a:path>
              <a:path w="2760980" h="372744">
                <a:moveTo>
                  <a:pt x="1444071" y="57296"/>
                </a:moveTo>
                <a:lnTo>
                  <a:pt x="1341152" y="57296"/>
                </a:lnTo>
                <a:lnTo>
                  <a:pt x="1372302" y="63112"/>
                </a:lnTo>
                <a:lnTo>
                  <a:pt x="1389796" y="77076"/>
                </a:lnTo>
                <a:lnTo>
                  <a:pt x="1397476" y="93961"/>
                </a:lnTo>
                <a:lnTo>
                  <a:pt x="1399182" y="108541"/>
                </a:lnTo>
                <a:lnTo>
                  <a:pt x="1395093" y="130624"/>
                </a:lnTo>
                <a:lnTo>
                  <a:pt x="1383273" y="147152"/>
                </a:lnTo>
                <a:lnTo>
                  <a:pt x="1364395" y="157515"/>
                </a:lnTo>
                <a:lnTo>
                  <a:pt x="1339132" y="161105"/>
                </a:lnTo>
                <a:lnTo>
                  <a:pt x="1445262" y="161105"/>
                </a:lnTo>
                <a:lnTo>
                  <a:pt x="1450749" y="153881"/>
                </a:lnTo>
                <a:lnTo>
                  <a:pt x="1459274" y="110520"/>
                </a:lnTo>
                <a:lnTo>
                  <a:pt x="1453060" y="72418"/>
                </a:lnTo>
                <a:lnTo>
                  <a:pt x="1444071" y="57296"/>
                </a:lnTo>
                <a:close/>
              </a:path>
              <a:path w="2760980" h="372744">
                <a:moveTo>
                  <a:pt x="861554" y="4690"/>
                </a:moveTo>
                <a:lnTo>
                  <a:pt x="808153" y="4690"/>
                </a:lnTo>
                <a:lnTo>
                  <a:pt x="808153" y="367779"/>
                </a:lnTo>
                <a:lnTo>
                  <a:pt x="866455" y="367779"/>
                </a:lnTo>
                <a:lnTo>
                  <a:pt x="866455" y="94981"/>
                </a:lnTo>
                <a:lnTo>
                  <a:pt x="935323" y="94981"/>
                </a:lnTo>
                <a:lnTo>
                  <a:pt x="861554" y="4690"/>
                </a:lnTo>
                <a:close/>
              </a:path>
              <a:path w="2760980" h="372744">
                <a:moveTo>
                  <a:pt x="1151158" y="94981"/>
                </a:moveTo>
                <a:lnTo>
                  <a:pt x="1092856" y="94981"/>
                </a:lnTo>
                <a:lnTo>
                  <a:pt x="1092856" y="367779"/>
                </a:lnTo>
                <a:lnTo>
                  <a:pt x="1151158" y="367779"/>
                </a:lnTo>
                <a:lnTo>
                  <a:pt x="1151158" y="94981"/>
                </a:lnTo>
                <a:close/>
              </a:path>
              <a:path w="2760980" h="372744">
                <a:moveTo>
                  <a:pt x="935323" y="94981"/>
                </a:moveTo>
                <a:lnTo>
                  <a:pt x="866455" y="94981"/>
                </a:lnTo>
                <a:lnTo>
                  <a:pt x="973855" y="228244"/>
                </a:lnTo>
                <a:lnTo>
                  <a:pt x="985498" y="228244"/>
                </a:lnTo>
                <a:lnTo>
                  <a:pt x="1049009" y="149377"/>
                </a:lnTo>
                <a:lnTo>
                  <a:pt x="979718" y="149377"/>
                </a:lnTo>
                <a:lnTo>
                  <a:pt x="935323" y="94981"/>
                </a:lnTo>
                <a:close/>
              </a:path>
              <a:path w="2760980" h="372744">
                <a:moveTo>
                  <a:pt x="1151158" y="4690"/>
                </a:moveTo>
                <a:lnTo>
                  <a:pt x="1098238" y="4690"/>
                </a:lnTo>
                <a:lnTo>
                  <a:pt x="979718" y="149377"/>
                </a:lnTo>
                <a:lnTo>
                  <a:pt x="1049009" y="149377"/>
                </a:lnTo>
                <a:lnTo>
                  <a:pt x="1092856" y="94981"/>
                </a:lnTo>
                <a:lnTo>
                  <a:pt x="1151158" y="94981"/>
                </a:lnTo>
                <a:lnTo>
                  <a:pt x="1151158" y="4690"/>
                </a:lnTo>
                <a:close/>
              </a:path>
              <a:path w="2760980" h="372744">
                <a:moveTo>
                  <a:pt x="562485" y="0"/>
                </a:moveTo>
                <a:lnTo>
                  <a:pt x="516198" y="4753"/>
                </a:lnTo>
                <a:lnTo>
                  <a:pt x="474294" y="18380"/>
                </a:lnTo>
                <a:lnTo>
                  <a:pt x="437772" y="39931"/>
                </a:lnTo>
                <a:lnTo>
                  <a:pt x="407630" y="68454"/>
                </a:lnTo>
                <a:lnTo>
                  <a:pt x="384864" y="103000"/>
                </a:lnTo>
                <a:lnTo>
                  <a:pt x="370473" y="142619"/>
                </a:lnTo>
                <a:lnTo>
                  <a:pt x="365454" y="186360"/>
                </a:lnTo>
                <a:lnTo>
                  <a:pt x="369629" y="225165"/>
                </a:lnTo>
                <a:lnTo>
                  <a:pt x="382034" y="262853"/>
                </a:lnTo>
                <a:lnTo>
                  <a:pt x="402493" y="297657"/>
                </a:lnTo>
                <a:lnTo>
                  <a:pt x="430828" y="327807"/>
                </a:lnTo>
                <a:lnTo>
                  <a:pt x="466861" y="351533"/>
                </a:lnTo>
                <a:lnTo>
                  <a:pt x="510415" y="367066"/>
                </a:lnTo>
                <a:lnTo>
                  <a:pt x="561312" y="372637"/>
                </a:lnTo>
                <a:lnTo>
                  <a:pt x="613392" y="367181"/>
                </a:lnTo>
                <a:lnTo>
                  <a:pt x="657735" y="351916"/>
                </a:lnTo>
                <a:lnTo>
                  <a:pt x="694240" y="328496"/>
                </a:lnTo>
                <a:lnTo>
                  <a:pt x="703242" y="319068"/>
                </a:lnTo>
                <a:lnTo>
                  <a:pt x="562485" y="319068"/>
                </a:lnTo>
                <a:lnTo>
                  <a:pt x="518209" y="312535"/>
                </a:lnTo>
                <a:lnTo>
                  <a:pt x="480453" y="294161"/>
                </a:lnTo>
                <a:lnTo>
                  <a:pt x="451122" y="265782"/>
                </a:lnTo>
                <a:lnTo>
                  <a:pt x="432125" y="229236"/>
                </a:lnTo>
                <a:lnTo>
                  <a:pt x="425369" y="186360"/>
                </a:lnTo>
                <a:lnTo>
                  <a:pt x="431999" y="142996"/>
                </a:lnTo>
                <a:lnTo>
                  <a:pt x="450745" y="106421"/>
                </a:lnTo>
                <a:lnTo>
                  <a:pt x="479887" y="78271"/>
                </a:lnTo>
                <a:lnTo>
                  <a:pt x="517707" y="60182"/>
                </a:lnTo>
                <a:lnTo>
                  <a:pt x="562485" y="53788"/>
                </a:lnTo>
                <a:lnTo>
                  <a:pt x="703401" y="53788"/>
                </a:lnTo>
                <a:lnTo>
                  <a:pt x="688137" y="39380"/>
                </a:lnTo>
                <a:lnTo>
                  <a:pt x="651577" y="18074"/>
                </a:lnTo>
                <a:lnTo>
                  <a:pt x="609389" y="4661"/>
                </a:lnTo>
                <a:lnTo>
                  <a:pt x="562485" y="0"/>
                </a:lnTo>
                <a:close/>
              </a:path>
              <a:path w="2760980" h="372744">
                <a:moveTo>
                  <a:pt x="703401" y="53788"/>
                </a:moveTo>
                <a:lnTo>
                  <a:pt x="562485" y="53788"/>
                </a:lnTo>
                <a:lnTo>
                  <a:pt x="607410" y="60182"/>
                </a:lnTo>
                <a:lnTo>
                  <a:pt x="645344" y="78271"/>
                </a:lnTo>
                <a:lnTo>
                  <a:pt x="674568" y="106421"/>
                </a:lnTo>
                <a:lnTo>
                  <a:pt x="693363" y="142996"/>
                </a:lnTo>
                <a:lnTo>
                  <a:pt x="700010" y="186360"/>
                </a:lnTo>
                <a:lnTo>
                  <a:pt x="693233" y="229236"/>
                </a:lnTo>
                <a:lnTo>
                  <a:pt x="674179" y="265782"/>
                </a:lnTo>
                <a:lnTo>
                  <a:pt x="644761" y="294161"/>
                </a:lnTo>
                <a:lnTo>
                  <a:pt x="606891" y="312535"/>
                </a:lnTo>
                <a:lnTo>
                  <a:pt x="562485" y="319068"/>
                </a:lnTo>
                <a:lnTo>
                  <a:pt x="703242" y="319068"/>
                </a:lnTo>
                <a:lnTo>
                  <a:pt x="722808" y="298576"/>
                </a:lnTo>
                <a:lnTo>
                  <a:pt x="743338" y="263810"/>
                </a:lnTo>
                <a:lnTo>
                  <a:pt x="755729" y="225854"/>
                </a:lnTo>
                <a:lnTo>
                  <a:pt x="759882" y="186360"/>
                </a:lnTo>
                <a:lnTo>
                  <a:pt x="754943" y="142069"/>
                </a:lnTo>
                <a:lnTo>
                  <a:pt x="740731" y="102236"/>
                </a:lnTo>
                <a:lnTo>
                  <a:pt x="718159" y="67720"/>
                </a:lnTo>
                <a:lnTo>
                  <a:pt x="703401" y="53788"/>
                </a:lnTo>
                <a:close/>
              </a:path>
              <a:path w="2760980" h="372744">
                <a:moveTo>
                  <a:pt x="201239" y="0"/>
                </a:moveTo>
                <a:lnTo>
                  <a:pt x="153394" y="4793"/>
                </a:lnTo>
                <a:lnTo>
                  <a:pt x="110373" y="18584"/>
                </a:lnTo>
                <a:lnTo>
                  <a:pt x="73103" y="40485"/>
                </a:lnTo>
                <a:lnTo>
                  <a:pt x="42506" y="69612"/>
                </a:lnTo>
                <a:lnTo>
                  <a:pt x="19507" y="105077"/>
                </a:lnTo>
                <a:lnTo>
                  <a:pt x="5031" y="145995"/>
                </a:lnTo>
                <a:lnTo>
                  <a:pt x="0" y="191481"/>
                </a:lnTo>
                <a:lnTo>
                  <a:pt x="3397" y="223592"/>
                </a:lnTo>
                <a:lnTo>
                  <a:pt x="32516" y="292217"/>
                </a:lnTo>
                <a:lnTo>
                  <a:pt x="59528" y="323413"/>
                </a:lnTo>
                <a:lnTo>
                  <a:pt x="95704" y="348988"/>
                </a:lnTo>
                <a:lnTo>
                  <a:pt x="141689" y="366282"/>
                </a:lnTo>
                <a:lnTo>
                  <a:pt x="198130" y="372637"/>
                </a:lnTo>
                <a:lnTo>
                  <a:pt x="240791" y="369888"/>
                </a:lnTo>
                <a:lnTo>
                  <a:pt x="276190" y="362657"/>
                </a:lnTo>
                <a:lnTo>
                  <a:pt x="305581" y="352472"/>
                </a:lnTo>
                <a:lnTo>
                  <a:pt x="330220" y="340858"/>
                </a:lnTo>
                <a:lnTo>
                  <a:pt x="332094" y="339937"/>
                </a:lnTo>
                <a:lnTo>
                  <a:pt x="332094" y="319068"/>
                </a:lnTo>
                <a:lnTo>
                  <a:pt x="202852" y="319068"/>
                </a:lnTo>
                <a:lnTo>
                  <a:pt x="155716" y="312787"/>
                </a:lnTo>
                <a:lnTo>
                  <a:pt x="116263" y="294934"/>
                </a:lnTo>
                <a:lnTo>
                  <a:pt x="86097" y="266995"/>
                </a:lnTo>
                <a:lnTo>
                  <a:pt x="66821" y="230455"/>
                </a:lnTo>
                <a:lnTo>
                  <a:pt x="60040" y="186800"/>
                </a:lnTo>
                <a:lnTo>
                  <a:pt x="66972" y="143824"/>
                </a:lnTo>
                <a:lnTo>
                  <a:pt x="86467" y="107194"/>
                </a:lnTo>
                <a:lnTo>
                  <a:pt x="116567" y="78751"/>
                </a:lnTo>
                <a:lnTo>
                  <a:pt x="155316" y="60336"/>
                </a:lnTo>
                <a:lnTo>
                  <a:pt x="200758" y="53788"/>
                </a:lnTo>
                <a:lnTo>
                  <a:pt x="328471" y="53788"/>
                </a:lnTo>
                <a:lnTo>
                  <a:pt x="328471" y="30417"/>
                </a:lnTo>
                <a:lnTo>
                  <a:pt x="326503" y="29632"/>
                </a:lnTo>
                <a:lnTo>
                  <a:pt x="291129" y="16211"/>
                </a:lnTo>
                <a:lnTo>
                  <a:pt x="259257" y="7002"/>
                </a:lnTo>
                <a:lnTo>
                  <a:pt x="229692" y="1699"/>
                </a:lnTo>
                <a:lnTo>
                  <a:pt x="201239" y="0"/>
                </a:lnTo>
                <a:close/>
              </a:path>
              <a:path w="2760980" h="372744">
                <a:moveTo>
                  <a:pt x="332094" y="275960"/>
                </a:moveTo>
                <a:lnTo>
                  <a:pt x="296424" y="296297"/>
                </a:lnTo>
                <a:lnTo>
                  <a:pt x="233566" y="316451"/>
                </a:lnTo>
                <a:lnTo>
                  <a:pt x="202852" y="319068"/>
                </a:lnTo>
                <a:lnTo>
                  <a:pt x="332094" y="319068"/>
                </a:lnTo>
                <a:lnTo>
                  <a:pt x="332094" y="275960"/>
                </a:lnTo>
                <a:close/>
              </a:path>
              <a:path w="2760980" h="372744">
                <a:moveTo>
                  <a:pt x="328471" y="53788"/>
                </a:moveTo>
                <a:lnTo>
                  <a:pt x="200758" y="53788"/>
                </a:lnTo>
                <a:lnTo>
                  <a:pt x="230986" y="55936"/>
                </a:lnTo>
                <a:lnTo>
                  <a:pt x="260930" y="62564"/>
                </a:lnTo>
                <a:lnTo>
                  <a:pt x="291457" y="73954"/>
                </a:lnTo>
                <a:lnTo>
                  <a:pt x="323435" y="90384"/>
                </a:lnTo>
                <a:lnTo>
                  <a:pt x="328471" y="93096"/>
                </a:lnTo>
                <a:lnTo>
                  <a:pt x="328471" y="53788"/>
                </a:lnTo>
                <a:close/>
              </a:path>
            </a:pathLst>
          </a:custGeom>
          <a:solidFill>
            <a:srgbClr val="008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17641233" y="1425055"/>
            <a:ext cx="450215" cy="222250"/>
          </a:xfrm>
          <a:custGeom>
            <a:avLst/>
            <a:gdLst/>
            <a:ahLst/>
            <a:cxnLst/>
            <a:rect l="l" t="t" r="r" b="b"/>
            <a:pathLst>
              <a:path w="450215" h="222250">
                <a:moveTo>
                  <a:pt x="108771" y="0"/>
                </a:moveTo>
                <a:lnTo>
                  <a:pt x="65982" y="8516"/>
                </a:lnTo>
                <a:lnTo>
                  <a:pt x="31458" y="31886"/>
                </a:lnTo>
                <a:lnTo>
                  <a:pt x="8397" y="66844"/>
                </a:lnTo>
                <a:lnTo>
                  <a:pt x="0" y="110122"/>
                </a:lnTo>
                <a:lnTo>
                  <a:pt x="7737" y="152657"/>
                </a:lnTo>
                <a:lnTo>
                  <a:pt x="28175" y="185295"/>
                </a:lnTo>
                <a:lnTo>
                  <a:pt x="57156" y="207767"/>
                </a:lnTo>
                <a:lnTo>
                  <a:pt x="90520" y="219804"/>
                </a:lnTo>
                <a:lnTo>
                  <a:pt x="110907" y="221899"/>
                </a:lnTo>
                <a:lnTo>
                  <a:pt x="449745" y="219930"/>
                </a:lnTo>
                <a:lnTo>
                  <a:pt x="241639" y="68755"/>
                </a:lnTo>
                <a:lnTo>
                  <a:pt x="201107" y="39785"/>
                </a:lnTo>
                <a:lnTo>
                  <a:pt x="158529" y="10764"/>
                </a:lnTo>
                <a:lnTo>
                  <a:pt x="121465" y="679"/>
                </a:lnTo>
                <a:lnTo>
                  <a:pt x="108771" y="0"/>
                </a:lnTo>
                <a:close/>
              </a:path>
            </a:pathLst>
          </a:custGeom>
          <a:solidFill>
            <a:srgbClr val="008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17775511" y="1219832"/>
            <a:ext cx="321310" cy="398145"/>
          </a:xfrm>
          <a:custGeom>
            <a:avLst/>
            <a:gdLst/>
            <a:ahLst/>
            <a:cxnLst/>
            <a:rect l="l" t="t" r="r" b="b"/>
            <a:pathLst>
              <a:path w="321309" h="398144">
                <a:moveTo>
                  <a:pt x="93727" y="0"/>
                </a:moveTo>
                <a:lnTo>
                  <a:pt x="54493" y="14685"/>
                </a:lnTo>
                <a:lnTo>
                  <a:pt x="22282" y="44715"/>
                </a:lnTo>
                <a:lnTo>
                  <a:pt x="1264" y="93632"/>
                </a:lnTo>
                <a:lnTo>
                  <a:pt x="0" y="109750"/>
                </a:lnTo>
                <a:lnTo>
                  <a:pt x="2263" y="131463"/>
                </a:lnTo>
                <a:lnTo>
                  <a:pt x="18424" y="170472"/>
                </a:lnTo>
                <a:lnTo>
                  <a:pt x="46092" y="200313"/>
                </a:lnTo>
                <a:lnTo>
                  <a:pt x="321026" y="398097"/>
                </a:lnTo>
                <a:lnTo>
                  <a:pt x="301483" y="337004"/>
                </a:lnTo>
                <a:lnTo>
                  <a:pt x="280909" y="273077"/>
                </a:lnTo>
                <a:lnTo>
                  <a:pt x="260623" y="210511"/>
                </a:lnTo>
                <a:lnTo>
                  <a:pt x="241946" y="153499"/>
                </a:lnTo>
                <a:lnTo>
                  <a:pt x="226198" y="106235"/>
                </a:lnTo>
                <a:lnTo>
                  <a:pt x="208768" y="57720"/>
                </a:lnTo>
                <a:lnTo>
                  <a:pt x="184911" y="27683"/>
                </a:lnTo>
                <a:lnTo>
                  <a:pt x="135423" y="1413"/>
                </a:lnTo>
                <a:lnTo>
                  <a:pt x="93727" y="0"/>
                </a:lnTo>
                <a:close/>
              </a:path>
            </a:pathLst>
          </a:custGeom>
          <a:solidFill>
            <a:srgbClr val="008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18013892" y="1152194"/>
            <a:ext cx="221615" cy="467359"/>
          </a:xfrm>
          <a:custGeom>
            <a:avLst/>
            <a:gdLst/>
            <a:ahLst/>
            <a:cxnLst/>
            <a:rect l="l" t="t" r="r" b="b"/>
            <a:pathLst>
              <a:path w="221615" h="467359">
                <a:moveTo>
                  <a:pt x="121626" y="0"/>
                </a:moveTo>
                <a:lnTo>
                  <a:pt x="77913" y="4963"/>
                </a:lnTo>
                <a:lnTo>
                  <a:pt x="42579" y="22923"/>
                </a:lnTo>
                <a:lnTo>
                  <a:pt x="4453" y="79217"/>
                </a:lnTo>
                <a:lnTo>
                  <a:pt x="0" y="111536"/>
                </a:lnTo>
                <a:lnTo>
                  <a:pt x="24" y="116478"/>
                </a:lnTo>
                <a:lnTo>
                  <a:pt x="219" y="120331"/>
                </a:lnTo>
                <a:lnTo>
                  <a:pt x="659" y="124666"/>
                </a:lnTo>
                <a:lnTo>
                  <a:pt x="4910" y="144530"/>
                </a:lnTo>
                <a:lnTo>
                  <a:pt x="108541" y="467012"/>
                </a:lnTo>
                <a:lnTo>
                  <a:pt x="129147" y="406217"/>
                </a:lnTo>
                <a:lnTo>
                  <a:pt x="150581" y="342554"/>
                </a:lnTo>
                <a:lnTo>
                  <a:pt x="171422" y="280171"/>
                </a:lnTo>
                <a:lnTo>
                  <a:pt x="190251" y="223218"/>
                </a:lnTo>
                <a:lnTo>
                  <a:pt x="205646" y="175842"/>
                </a:lnTo>
                <a:lnTo>
                  <a:pt x="220454" y="126415"/>
                </a:lnTo>
                <a:lnTo>
                  <a:pt x="221124" y="111536"/>
                </a:lnTo>
                <a:lnTo>
                  <a:pt x="220793" y="102455"/>
                </a:lnTo>
                <a:lnTo>
                  <a:pt x="194655" y="37403"/>
                </a:lnTo>
                <a:lnTo>
                  <a:pt x="161915" y="11501"/>
                </a:lnTo>
                <a:lnTo>
                  <a:pt x="121626" y="0"/>
                </a:lnTo>
                <a:close/>
              </a:path>
            </a:pathLst>
          </a:custGeom>
          <a:solidFill>
            <a:srgbClr val="008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18153958" y="1425055"/>
            <a:ext cx="450215" cy="222250"/>
          </a:xfrm>
          <a:custGeom>
            <a:avLst/>
            <a:gdLst/>
            <a:ahLst/>
            <a:cxnLst/>
            <a:rect l="l" t="t" r="r" b="b"/>
            <a:pathLst>
              <a:path w="450215" h="222250">
                <a:moveTo>
                  <a:pt x="340754" y="0"/>
                </a:moveTo>
                <a:lnTo>
                  <a:pt x="302846" y="6259"/>
                </a:lnTo>
                <a:lnTo>
                  <a:pt x="248138" y="39945"/>
                </a:lnTo>
                <a:lnTo>
                  <a:pt x="207791" y="68837"/>
                </a:lnTo>
                <a:lnTo>
                  <a:pt x="0" y="219930"/>
                </a:lnTo>
                <a:lnTo>
                  <a:pt x="338973" y="221899"/>
                </a:lnTo>
                <a:lnTo>
                  <a:pt x="392858" y="207668"/>
                </a:lnTo>
                <a:lnTo>
                  <a:pt x="442014" y="152636"/>
                </a:lnTo>
                <a:lnTo>
                  <a:pt x="449745" y="110122"/>
                </a:lnTo>
                <a:lnTo>
                  <a:pt x="441304" y="66844"/>
                </a:lnTo>
                <a:lnTo>
                  <a:pt x="418153" y="31886"/>
                </a:lnTo>
                <a:lnTo>
                  <a:pt x="383550" y="8516"/>
                </a:lnTo>
                <a:lnTo>
                  <a:pt x="340754" y="0"/>
                </a:lnTo>
                <a:close/>
              </a:path>
            </a:pathLst>
          </a:custGeom>
          <a:solidFill>
            <a:srgbClr val="008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18148086" y="1219839"/>
            <a:ext cx="321310" cy="398145"/>
          </a:xfrm>
          <a:custGeom>
            <a:avLst/>
            <a:gdLst/>
            <a:ahLst/>
            <a:cxnLst/>
            <a:rect l="l" t="t" r="r" b="b"/>
            <a:pathLst>
              <a:path w="321309" h="398144">
                <a:moveTo>
                  <a:pt x="227507" y="0"/>
                </a:moveTo>
                <a:lnTo>
                  <a:pt x="185780" y="1413"/>
                </a:lnTo>
                <a:lnTo>
                  <a:pt x="146131" y="19683"/>
                </a:lnTo>
                <a:lnTo>
                  <a:pt x="119201" y="47055"/>
                </a:lnTo>
                <a:lnTo>
                  <a:pt x="92629" y="112963"/>
                </a:lnTo>
                <a:lnTo>
                  <a:pt x="75477" y="164808"/>
                </a:lnTo>
                <a:lnTo>
                  <a:pt x="55775" y="225172"/>
                </a:lnTo>
                <a:lnTo>
                  <a:pt x="35386" y="288126"/>
                </a:lnTo>
                <a:lnTo>
                  <a:pt x="16173" y="347742"/>
                </a:lnTo>
                <a:lnTo>
                  <a:pt x="0" y="398091"/>
                </a:lnTo>
                <a:lnTo>
                  <a:pt x="275122" y="200306"/>
                </a:lnTo>
                <a:lnTo>
                  <a:pt x="290221" y="186736"/>
                </a:lnTo>
                <a:lnTo>
                  <a:pt x="290703" y="186045"/>
                </a:lnTo>
                <a:lnTo>
                  <a:pt x="303082" y="170088"/>
                </a:lnTo>
                <a:lnTo>
                  <a:pt x="312706" y="151719"/>
                </a:lnTo>
                <a:lnTo>
                  <a:pt x="318943" y="131460"/>
                </a:lnTo>
                <a:lnTo>
                  <a:pt x="321162" y="109838"/>
                </a:lnTo>
                <a:lnTo>
                  <a:pt x="319906" y="93666"/>
                </a:lnTo>
                <a:lnTo>
                  <a:pt x="315969" y="77298"/>
                </a:lnTo>
                <a:lnTo>
                  <a:pt x="309103" y="60921"/>
                </a:lnTo>
                <a:lnTo>
                  <a:pt x="299058" y="44719"/>
                </a:lnTo>
                <a:lnTo>
                  <a:pt x="266778" y="14687"/>
                </a:lnTo>
                <a:lnTo>
                  <a:pt x="227507" y="0"/>
                </a:lnTo>
                <a:close/>
              </a:path>
            </a:pathLst>
          </a:custGeom>
          <a:solidFill>
            <a:srgbClr val="008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98947"/>
            <a:ext cx="18146395" cy="2157095"/>
          </a:xfrm>
          <a:custGeom>
            <a:avLst/>
            <a:gdLst/>
            <a:ahLst/>
            <a:cxnLst/>
            <a:rect l="l" t="t" r="r" b="b"/>
            <a:pathLst>
              <a:path w="18146395" h="2157095">
                <a:moveTo>
                  <a:pt x="17758621" y="0"/>
                </a:moveTo>
                <a:lnTo>
                  <a:pt x="0" y="0"/>
                </a:lnTo>
                <a:lnTo>
                  <a:pt x="0" y="2157001"/>
                </a:lnTo>
                <a:lnTo>
                  <a:pt x="17758621" y="2157001"/>
                </a:lnTo>
                <a:lnTo>
                  <a:pt x="17807220" y="2153983"/>
                </a:lnTo>
                <a:lnTo>
                  <a:pt x="17854016" y="2145169"/>
                </a:lnTo>
                <a:lnTo>
                  <a:pt x="17898648" y="2130924"/>
                </a:lnTo>
                <a:lnTo>
                  <a:pt x="17940753" y="2111610"/>
                </a:lnTo>
                <a:lnTo>
                  <a:pt x="17979966" y="2087590"/>
                </a:lnTo>
                <a:lnTo>
                  <a:pt x="18015926" y="2059226"/>
                </a:lnTo>
                <a:lnTo>
                  <a:pt x="18048269" y="2026883"/>
                </a:lnTo>
                <a:lnTo>
                  <a:pt x="18076632" y="1990924"/>
                </a:lnTo>
                <a:lnTo>
                  <a:pt x="18100652" y="1951710"/>
                </a:lnTo>
                <a:lnTo>
                  <a:pt x="18119966" y="1909606"/>
                </a:lnTo>
                <a:lnTo>
                  <a:pt x="18134212" y="1864974"/>
                </a:lnTo>
                <a:lnTo>
                  <a:pt x="18143025" y="1818177"/>
                </a:lnTo>
                <a:lnTo>
                  <a:pt x="18146044" y="1769579"/>
                </a:lnTo>
                <a:lnTo>
                  <a:pt x="18146044" y="387422"/>
                </a:lnTo>
                <a:lnTo>
                  <a:pt x="18143025" y="338824"/>
                </a:lnTo>
                <a:lnTo>
                  <a:pt x="18134212" y="292027"/>
                </a:lnTo>
                <a:lnTo>
                  <a:pt x="18119966" y="247395"/>
                </a:lnTo>
                <a:lnTo>
                  <a:pt x="18100652" y="205291"/>
                </a:lnTo>
                <a:lnTo>
                  <a:pt x="18076632" y="166077"/>
                </a:lnTo>
                <a:lnTo>
                  <a:pt x="18048269" y="130117"/>
                </a:lnTo>
                <a:lnTo>
                  <a:pt x="18015926" y="97775"/>
                </a:lnTo>
                <a:lnTo>
                  <a:pt x="17979966" y="69411"/>
                </a:lnTo>
                <a:lnTo>
                  <a:pt x="17940753" y="45391"/>
                </a:lnTo>
                <a:lnTo>
                  <a:pt x="17898648" y="26077"/>
                </a:lnTo>
                <a:lnTo>
                  <a:pt x="17854016" y="11831"/>
                </a:lnTo>
                <a:lnTo>
                  <a:pt x="17807220" y="3018"/>
                </a:lnTo>
                <a:lnTo>
                  <a:pt x="17758621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067606" y="3479088"/>
            <a:ext cx="1050925" cy="823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1" i="0">
                <a:solidFill>
                  <a:srgbClr val="77C1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79897" y="3076096"/>
            <a:ext cx="15346044" cy="5170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6F6F6F"/>
                </a:solidFill>
                <a:latin typeface="Helvetica Neue"/>
                <a:cs typeface="Helvetica Neu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20.png"/><Relationship Id="rId7" Type="http://schemas.openxmlformats.org/officeDocument/2006/relationships/image" Target="../media/image100.png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04.png"/><Relationship Id="rId5" Type="http://schemas.openxmlformats.org/officeDocument/2006/relationships/image" Target="../media/image22.png"/><Relationship Id="rId10" Type="http://schemas.openxmlformats.org/officeDocument/2006/relationships/image" Target="../media/image103.png"/><Relationship Id="rId4" Type="http://schemas.openxmlformats.org/officeDocument/2006/relationships/image" Target="../media/image21.png"/><Relationship Id="rId9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21.png"/><Relationship Id="rId7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21.png"/><Relationship Id="rId7" Type="http://schemas.openxmlformats.org/officeDocument/2006/relationships/image" Target="../media/image1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23.png"/><Relationship Id="rId10" Type="http://schemas.openxmlformats.org/officeDocument/2006/relationships/image" Target="../media/image113.png"/><Relationship Id="rId4" Type="http://schemas.openxmlformats.org/officeDocument/2006/relationships/image" Target="../media/image22.png"/><Relationship Id="rId9" Type="http://schemas.openxmlformats.org/officeDocument/2006/relationships/image" Target="../media/image1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20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23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60.png"/><Relationship Id="rId7" Type="http://schemas.openxmlformats.org/officeDocument/2006/relationships/image" Target="../media/image1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29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60.png"/><Relationship Id="rId7" Type="http://schemas.openxmlformats.org/officeDocument/2006/relationships/image" Target="../media/image1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29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20.png"/><Relationship Id="rId7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18" Type="http://schemas.openxmlformats.org/officeDocument/2006/relationships/image" Target="../media/image146.png"/><Relationship Id="rId26" Type="http://schemas.openxmlformats.org/officeDocument/2006/relationships/image" Target="../media/image154.png"/><Relationship Id="rId3" Type="http://schemas.openxmlformats.org/officeDocument/2006/relationships/image" Target="../media/image134.png"/><Relationship Id="rId21" Type="http://schemas.openxmlformats.org/officeDocument/2006/relationships/image" Target="../media/image149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17" Type="http://schemas.openxmlformats.org/officeDocument/2006/relationships/image" Target="../media/image145.png"/><Relationship Id="rId25" Type="http://schemas.openxmlformats.org/officeDocument/2006/relationships/image" Target="../media/image15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png"/><Relationship Id="rId20" Type="http://schemas.openxmlformats.org/officeDocument/2006/relationships/image" Target="../media/image148.png"/><Relationship Id="rId29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24" Type="http://schemas.openxmlformats.org/officeDocument/2006/relationships/image" Target="../media/image152.png"/><Relationship Id="rId5" Type="http://schemas.openxmlformats.org/officeDocument/2006/relationships/image" Target="../media/image21.png"/><Relationship Id="rId15" Type="http://schemas.openxmlformats.org/officeDocument/2006/relationships/image" Target="../media/image144.png"/><Relationship Id="rId23" Type="http://schemas.openxmlformats.org/officeDocument/2006/relationships/image" Target="../media/image151.png"/><Relationship Id="rId28" Type="http://schemas.openxmlformats.org/officeDocument/2006/relationships/image" Target="../media/image156.png"/><Relationship Id="rId10" Type="http://schemas.openxmlformats.org/officeDocument/2006/relationships/image" Target="../media/image139.png"/><Relationship Id="rId19" Type="http://schemas.openxmlformats.org/officeDocument/2006/relationships/image" Target="../media/image147.png"/><Relationship Id="rId4" Type="http://schemas.openxmlformats.org/officeDocument/2006/relationships/image" Target="../media/image20.pn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Relationship Id="rId22" Type="http://schemas.openxmlformats.org/officeDocument/2006/relationships/image" Target="../media/image150.png"/><Relationship Id="rId27" Type="http://schemas.openxmlformats.org/officeDocument/2006/relationships/image" Target="../media/image1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18" Type="http://schemas.openxmlformats.org/officeDocument/2006/relationships/image" Target="../media/image170.png"/><Relationship Id="rId3" Type="http://schemas.openxmlformats.org/officeDocument/2006/relationships/image" Target="../media/image21.png"/><Relationship Id="rId21" Type="http://schemas.openxmlformats.org/officeDocument/2006/relationships/image" Target="../media/image173.png"/><Relationship Id="rId7" Type="http://schemas.openxmlformats.org/officeDocument/2006/relationships/image" Target="../media/image159.png"/><Relationship Id="rId12" Type="http://schemas.openxmlformats.org/officeDocument/2006/relationships/image" Target="../media/image164.png"/><Relationship Id="rId17" Type="http://schemas.openxmlformats.org/officeDocument/2006/relationships/image" Target="../media/image169.png"/><Relationship Id="rId25" Type="http://schemas.openxmlformats.org/officeDocument/2006/relationships/image" Target="../media/image177.png"/><Relationship Id="rId2" Type="http://schemas.openxmlformats.org/officeDocument/2006/relationships/image" Target="../media/image158.png"/><Relationship Id="rId16" Type="http://schemas.openxmlformats.org/officeDocument/2006/relationships/image" Target="../media/image168.png"/><Relationship Id="rId20" Type="http://schemas.openxmlformats.org/officeDocument/2006/relationships/image" Target="../media/image172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mpensa.pl/ppk/kalkulator-ppk/" TargetMode="External"/><Relationship Id="rId11" Type="http://schemas.openxmlformats.org/officeDocument/2006/relationships/image" Target="../media/image163.png"/><Relationship Id="rId24" Type="http://schemas.openxmlformats.org/officeDocument/2006/relationships/image" Target="../media/image176.png"/><Relationship Id="rId5" Type="http://schemas.openxmlformats.org/officeDocument/2006/relationships/image" Target="../media/image23.png"/><Relationship Id="rId15" Type="http://schemas.openxmlformats.org/officeDocument/2006/relationships/image" Target="../media/image167.png"/><Relationship Id="rId23" Type="http://schemas.openxmlformats.org/officeDocument/2006/relationships/image" Target="../media/image175.png"/><Relationship Id="rId10" Type="http://schemas.openxmlformats.org/officeDocument/2006/relationships/image" Target="../media/image162.png"/><Relationship Id="rId19" Type="http://schemas.openxmlformats.org/officeDocument/2006/relationships/image" Target="../media/image171.png"/><Relationship Id="rId4" Type="http://schemas.openxmlformats.org/officeDocument/2006/relationships/image" Target="../media/image22.png"/><Relationship Id="rId9" Type="http://schemas.openxmlformats.org/officeDocument/2006/relationships/image" Target="../media/image161.png"/><Relationship Id="rId14" Type="http://schemas.openxmlformats.org/officeDocument/2006/relationships/image" Target="../media/image166.png"/><Relationship Id="rId22" Type="http://schemas.openxmlformats.org/officeDocument/2006/relationships/image" Target="../media/image1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5.png"/><Relationship Id="rId18" Type="http://schemas.openxmlformats.org/officeDocument/2006/relationships/image" Target="../media/image190.png"/><Relationship Id="rId3" Type="http://schemas.openxmlformats.org/officeDocument/2006/relationships/image" Target="../media/image20.png"/><Relationship Id="rId21" Type="http://schemas.openxmlformats.org/officeDocument/2006/relationships/image" Target="../media/image193.png"/><Relationship Id="rId7" Type="http://schemas.openxmlformats.org/officeDocument/2006/relationships/image" Target="../media/image179.png"/><Relationship Id="rId12" Type="http://schemas.openxmlformats.org/officeDocument/2006/relationships/image" Target="../media/image184.png"/><Relationship Id="rId17" Type="http://schemas.openxmlformats.org/officeDocument/2006/relationships/image" Target="../media/image18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8.png"/><Relationship Id="rId20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83.png"/><Relationship Id="rId5" Type="http://schemas.openxmlformats.org/officeDocument/2006/relationships/image" Target="../media/image22.png"/><Relationship Id="rId15" Type="http://schemas.openxmlformats.org/officeDocument/2006/relationships/image" Target="../media/image187.png"/><Relationship Id="rId10" Type="http://schemas.openxmlformats.org/officeDocument/2006/relationships/image" Target="../media/image182.png"/><Relationship Id="rId19" Type="http://schemas.openxmlformats.org/officeDocument/2006/relationships/image" Target="../media/image191.png"/><Relationship Id="rId4" Type="http://schemas.openxmlformats.org/officeDocument/2006/relationships/image" Target="../media/image21.png"/><Relationship Id="rId9" Type="http://schemas.openxmlformats.org/officeDocument/2006/relationships/image" Target="../media/image181.png"/><Relationship Id="rId14" Type="http://schemas.openxmlformats.org/officeDocument/2006/relationships/image" Target="../media/image186.png"/><Relationship Id="rId22" Type="http://schemas.openxmlformats.org/officeDocument/2006/relationships/image" Target="../media/image19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6.png"/><Relationship Id="rId3" Type="http://schemas.openxmlformats.org/officeDocument/2006/relationships/image" Target="../media/image196.png"/><Relationship Id="rId7" Type="http://schemas.openxmlformats.org/officeDocument/2006/relationships/image" Target="../media/image200.emf"/><Relationship Id="rId12" Type="http://schemas.openxmlformats.org/officeDocument/2006/relationships/image" Target="../media/image205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1" Type="http://schemas.openxmlformats.org/officeDocument/2006/relationships/image" Target="../media/image204.png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9.png"/><Relationship Id="rId21" Type="http://schemas.openxmlformats.org/officeDocument/2006/relationships/image" Target="../media/image45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1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20.png"/><Relationship Id="rId19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23.png"/><Relationship Id="rId3" Type="http://schemas.openxmlformats.org/officeDocument/2006/relationships/image" Target="../media/image20.png"/><Relationship Id="rId21" Type="http://schemas.openxmlformats.org/officeDocument/2006/relationships/image" Target="../media/image63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9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5.png"/><Relationship Id="rId10" Type="http://schemas.openxmlformats.org/officeDocument/2006/relationships/image" Target="../media/image53.png"/><Relationship Id="rId19" Type="http://schemas.openxmlformats.org/officeDocument/2006/relationships/image" Target="../media/image61.png"/><Relationship Id="rId4" Type="http://schemas.openxmlformats.org/officeDocument/2006/relationships/image" Target="../media/image21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jpg"/><Relationship Id="rId18" Type="http://schemas.openxmlformats.org/officeDocument/2006/relationships/image" Target="../media/image78.png"/><Relationship Id="rId3" Type="http://schemas.openxmlformats.org/officeDocument/2006/relationships/image" Target="../media/image2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jpg"/><Relationship Id="rId2" Type="http://schemas.openxmlformats.org/officeDocument/2006/relationships/image" Target="../media/image20.png"/><Relationship Id="rId16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23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22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1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23.png"/><Relationship Id="rId10" Type="http://schemas.openxmlformats.org/officeDocument/2006/relationships/image" Target="../media/image84.png"/><Relationship Id="rId4" Type="http://schemas.openxmlformats.org/officeDocument/2006/relationships/image" Target="../media/image60.png"/><Relationship Id="rId9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92.png"/><Relationship Id="rId17" Type="http://schemas.openxmlformats.org/officeDocument/2006/relationships/image" Target="../media/image43.png"/><Relationship Id="rId2" Type="http://schemas.openxmlformats.org/officeDocument/2006/relationships/image" Target="../media/image20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88.png"/><Relationship Id="rId15" Type="http://schemas.openxmlformats.org/officeDocument/2006/relationships/image" Target="../media/image94.png"/><Relationship Id="rId10" Type="http://schemas.openxmlformats.org/officeDocument/2006/relationships/image" Target="../media/image91.png"/><Relationship Id="rId4" Type="http://schemas.openxmlformats.org/officeDocument/2006/relationships/image" Target="../media/image87.png"/><Relationship Id="rId9" Type="http://schemas.openxmlformats.org/officeDocument/2006/relationships/image" Target="../media/image90.png"/><Relationship Id="rId1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BFB09A3-65CB-4741-B72B-5C18FE8CEA50}"/>
              </a:ext>
            </a:extLst>
          </p:cNvPr>
          <p:cNvSpPr txBox="1"/>
          <p:nvPr/>
        </p:nvSpPr>
        <p:spPr>
          <a:xfrm>
            <a:off x="15693656" y="1424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5EDC7A9B-E7D5-5240-907A-88E9277B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864" y="8016875"/>
            <a:ext cx="666205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1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5179"/>
            <a:ext cx="18146395" cy="2157095"/>
          </a:xfrm>
          <a:custGeom>
            <a:avLst/>
            <a:gdLst/>
            <a:ahLst/>
            <a:cxnLst/>
            <a:rect l="l" t="t" r="r" b="b"/>
            <a:pathLst>
              <a:path w="18146395" h="2157095">
                <a:moveTo>
                  <a:pt x="17758621" y="0"/>
                </a:moveTo>
                <a:lnTo>
                  <a:pt x="0" y="0"/>
                </a:lnTo>
                <a:lnTo>
                  <a:pt x="0" y="2157002"/>
                </a:lnTo>
                <a:lnTo>
                  <a:pt x="17758621" y="2157002"/>
                </a:lnTo>
                <a:lnTo>
                  <a:pt x="17807220" y="2153983"/>
                </a:lnTo>
                <a:lnTo>
                  <a:pt x="17854016" y="2145170"/>
                </a:lnTo>
                <a:lnTo>
                  <a:pt x="17898648" y="2130924"/>
                </a:lnTo>
                <a:lnTo>
                  <a:pt x="17940753" y="2111610"/>
                </a:lnTo>
                <a:lnTo>
                  <a:pt x="17979966" y="2087590"/>
                </a:lnTo>
                <a:lnTo>
                  <a:pt x="18015926" y="2059227"/>
                </a:lnTo>
                <a:lnTo>
                  <a:pt x="18048269" y="2026884"/>
                </a:lnTo>
                <a:lnTo>
                  <a:pt x="18076632" y="1990924"/>
                </a:lnTo>
                <a:lnTo>
                  <a:pt x="18100652" y="1951710"/>
                </a:lnTo>
                <a:lnTo>
                  <a:pt x="18119966" y="1909606"/>
                </a:lnTo>
                <a:lnTo>
                  <a:pt x="18134212" y="1864974"/>
                </a:lnTo>
                <a:lnTo>
                  <a:pt x="18143025" y="1818177"/>
                </a:lnTo>
                <a:lnTo>
                  <a:pt x="18146044" y="1769579"/>
                </a:lnTo>
                <a:lnTo>
                  <a:pt x="18146044" y="387422"/>
                </a:lnTo>
                <a:lnTo>
                  <a:pt x="18143025" y="338824"/>
                </a:lnTo>
                <a:lnTo>
                  <a:pt x="18134212" y="292027"/>
                </a:lnTo>
                <a:lnTo>
                  <a:pt x="18119966" y="247395"/>
                </a:lnTo>
                <a:lnTo>
                  <a:pt x="18100652" y="205291"/>
                </a:lnTo>
                <a:lnTo>
                  <a:pt x="18076632" y="166077"/>
                </a:lnTo>
                <a:lnTo>
                  <a:pt x="18048269" y="130117"/>
                </a:lnTo>
                <a:lnTo>
                  <a:pt x="18015926" y="97775"/>
                </a:lnTo>
                <a:lnTo>
                  <a:pt x="17979966" y="69411"/>
                </a:lnTo>
                <a:lnTo>
                  <a:pt x="17940753" y="45391"/>
                </a:lnTo>
                <a:lnTo>
                  <a:pt x="17898648" y="26077"/>
                </a:lnTo>
                <a:lnTo>
                  <a:pt x="17854016" y="11831"/>
                </a:lnTo>
                <a:lnTo>
                  <a:pt x="17807220" y="3018"/>
                </a:lnTo>
                <a:lnTo>
                  <a:pt x="17758621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54004"/>
            <a:ext cx="18146395" cy="1818639"/>
          </a:xfrm>
          <a:custGeom>
            <a:avLst/>
            <a:gdLst/>
            <a:ahLst/>
            <a:cxnLst/>
            <a:rect l="l" t="t" r="r" b="b"/>
            <a:pathLst>
              <a:path w="18146395" h="1818639">
                <a:moveTo>
                  <a:pt x="18143025" y="0"/>
                </a:moveTo>
                <a:lnTo>
                  <a:pt x="18146044" y="48598"/>
                </a:lnTo>
                <a:lnTo>
                  <a:pt x="18146044" y="1430755"/>
                </a:lnTo>
                <a:lnTo>
                  <a:pt x="18143025" y="1479351"/>
                </a:lnTo>
                <a:lnTo>
                  <a:pt x="18134212" y="1526146"/>
                </a:lnTo>
                <a:lnTo>
                  <a:pt x="18119966" y="1570778"/>
                </a:lnTo>
                <a:lnTo>
                  <a:pt x="18100652" y="1612882"/>
                </a:lnTo>
                <a:lnTo>
                  <a:pt x="18076632" y="1652095"/>
                </a:lnTo>
                <a:lnTo>
                  <a:pt x="18048269" y="1688055"/>
                </a:lnTo>
                <a:lnTo>
                  <a:pt x="18015926" y="1720399"/>
                </a:lnTo>
                <a:lnTo>
                  <a:pt x="17979966" y="1748763"/>
                </a:lnTo>
                <a:lnTo>
                  <a:pt x="17940753" y="1772784"/>
                </a:lnTo>
                <a:lnTo>
                  <a:pt x="17898648" y="1792099"/>
                </a:lnTo>
                <a:lnTo>
                  <a:pt x="17854016" y="1806345"/>
                </a:lnTo>
                <a:lnTo>
                  <a:pt x="17807220" y="1815159"/>
                </a:lnTo>
                <a:lnTo>
                  <a:pt x="17758621" y="1818177"/>
                </a:lnTo>
                <a:lnTo>
                  <a:pt x="0" y="1818177"/>
                </a:lnTo>
              </a:path>
            </a:pathLst>
          </a:custGeom>
          <a:ln w="209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3446" y="531785"/>
            <a:ext cx="12992100" cy="133667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>
              <a:lnSpc>
                <a:spcPts val="3379"/>
              </a:lnSpc>
              <a:spcBef>
                <a:spcPts val="365"/>
              </a:spcBef>
            </a:pPr>
            <a:r>
              <a:rPr sz="2950" spc="10" dirty="0">
                <a:solidFill>
                  <a:srgbClr val="FFFFFF"/>
                </a:solidFill>
              </a:rPr>
              <a:t>OWU </a:t>
            </a:r>
            <a:r>
              <a:rPr sz="2950" spc="5" dirty="0">
                <a:solidFill>
                  <a:srgbClr val="FFFFFF"/>
                </a:solidFill>
              </a:rPr>
              <a:t>Compensa </a:t>
            </a:r>
            <a:r>
              <a:rPr sz="2950" spc="10" dirty="0">
                <a:solidFill>
                  <a:srgbClr val="FFFFFF"/>
                </a:solidFill>
              </a:rPr>
              <a:t>PPK </a:t>
            </a:r>
            <a:r>
              <a:rPr sz="2950" spc="5" dirty="0">
                <a:solidFill>
                  <a:srgbClr val="FFFFFF"/>
                </a:solidFill>
              </a:rPr>
              <a:t>- Tabela współczynników </a:t>
            </a:r>
            <a:r>
              <a:rPr sz="2950" spc="10" dirty="0">
                <a:solidFill>
                  <a:srgbClr val="FFFFFF"/>
                </a:solidFill>
              </a:rPr>
              <a:t>procentowych </a:t>
            </a:r>
            <a:r>
              <a:rPr sz="2950" spc="5" dirty="0">
                <a:solidFill>
                  <a:srgbClr val="FFFFFF"/>
                </a:solidFill>
              </a:rPr>
              <a:t>Ciężkiego  inwalidztwa </a:t>
            </a:r>
            <a:r>
              <a:rPr sz="2950" spc="10" dirty="0">
                <a:solidFill>
                  <a:srgbClr val="FFFFFF"/>
                </a:solidFill>
              </a:rPr>
              <a:t>w </a:t>
            </a:r>
            <a:r>
              <a:rPr sz="2950" spc="5" dirty="0">
                <a:solidFill>
                  <a:srgbClr val="FFFFFF"/>
                </a:solidFill>
              </a:rPr>
              <a:t>następstwie Nieszczęśliwego </a:t>
            </a:r>
            <a:r>
              <a:rPr sz="2950" spc="10" dirty="0">
                <a:solidFill>
                  <a:srgbClr val="FFFFFF"/>
                </a:solidFill>
              </a:rPr>
              <a:t>wypadku w </a:t>
            </a:r>
            <a:r>
              <a:rPr sz="2950" spc="5" dirty="0">
                <a:solidFill>
                  <a:srgbClr val="FFFFFF"/>
                </a:solidFill>
              </a:rPr>
              <a:t>Okresie  ubezpieczenia</a:t>
            </a:r>
            <a:endParaRPr sz="2950"/>
          </a:p>
        </p:txBody>
      </p:sp>
      <p:sp>
        <p:nvSpPr>
          <p:cNvPr id="5" name="object 5"/>
          <p:cNvSpPr/>
          <p:nvPr/>
        </p:nvSpPr>
        <p:spPr>
          <a:xfrm>
            <a:off x="14732536" y="0"/>
            <a:ext cx="4806136" cy="1978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941953" y="0"/>
            <a:ext cx="4387850" cy="1696720"/>
          </a:xfrm>
          <a:custGeom>
            <a:avLst/>
            <a:gdLst/>
            <a:ahLst/>
            <a:cxnLst/>
            <a:rect l="l" t="t" r="r" b="b"/>
            <a:pathLst>
              <a:path w="4387850" h="1696720">
                <a:moveTo>
                  <a:pt x="4387300" y="0"/>
                </a:moveTo>
                <a:lnTo>
                  <a:pt x="0" y="0"/>
                </a:lnTo>
                <a:lnTo>
                  <a:pt x="0" y="1444982"/>
                </a:lnTo>
                <a:lnTo>
                  <a:pt x="4048" y="1490154"/>
                </a:lnTo>
                <a:lnTo>
                  <a:pt x="15721" y="1532670"/>
                </a:lnTo>
                <a:lnTo>
                  <a:pt x="34309" y="1571819"/>
                </a:lnTo>
                <a:lnTo>
                  <a:pt x="59102" y="1606893"/>
                </a:lnTo>
                <a:lnTo>
                  <a:pt x="89390" y="1637181"/>
                </a:lnTo>
                <a:lnTo>
                  <a:pt x="124463" y="1661973"/>
                </a:lnTo>
                <a:lnTo>
                  <a:pt x="163613" y="1680561"/>
                </a:lnTo>
                <a:lnTo>
                  <a:pt x="206129" y="1692234"/>
                </a:lnTo>
                <a:lnTo>
                  <a:pt x="251301" y="1696283"/>
                </a:lnTo>
                <a:lnTo>
                  <a:pt x="4135999" y="1696283"/>
                </a:lnTo>
                <a:lnTo>
                  <a:pt x="4181171" y="1692234"/>
                </a:lnTo>
                <a:lnTo>
                  <a:pt x="4223687" y="1680561"/>
                </a:lnTo>
                <a:lnTo>
                  <a:pt x="4262837" y="1661973"/>
                </a:lnTo>
                <a:lnTo>
                  <a:pt x="4297910" y="1637181"/>
                </a:lnTo>
                <a:lnTo>
                  <a:pt x="4328198" y="1606893"/>
                </a:lnTo>
                <a:lnTo>
                  <a:pt x="4352991" y="1571819"/>
                </a:lnTo>
                <a:lnTo>
                  <a:pt x="4371579" y="1532670"/>
                </a:lnTo>
                <a:lnTo>
                  <a:pt x="4383252" y="1490154"/>
                </a:lnTo>
                <a:lnTo>
                  <a:pt x="4387300" y="1444982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80676" y="324597"/>
            <a:ext cx="3214561" cy="874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9630" y="9586508"/>
            <a:ext cx="2765450" cy="1620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9482788"/>
            <a:ext cx="2856215" cy="1825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0136" y="3392566"/>
            <a:ext cx="9392384" cy="67537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9554" y="3532656"/>
            <a:ext cx="8973820" cy="6323965"/>
          </a:xfrm>
          <a:custGeom>
            <a:avLst/>
            <a:gdLst/>
            <a:ahLst/>
            <a:cxnLst/>
            <a:rect l="l" t="t" r="r" b="b"/>
            <a:pathLst>
              <a:path w="8973820" h="6323965">
                <a:moveTo>
                  <a:pt x="8778905" y="0"/>
                </a:moveTo>
                <a:lnTo>
                  <a:pt x="194653" y="0"/>
                </a:lnTo>
                <a:lnTo>
                  <a:pt x="150021" y="5140"/>
                </a:lnTo>
                <a:lnTo>
                  <a:pt x="109049" y="19782"/>
                </a:lnTo>
                <a:lnTo>
                  <a:pt x="72907" y="42759"/>
                </a:lnTo>
                <a:lnTo>
                  <a:pt x="42763" y="72901"/>
                </a:lnTo>
                <a:lnTo>
                  <a:pt x="19784" y="109041"/>
                </a:lnTo>
                <a:lnTo>
                  <a:pt x="5140" y="150011"/>
                </a:lnTo>
                <a:lnTo>
                  <a:pt x="0" y="194643"/>
                </a:lnTo>
                <a:lnTo>
                  <a:pt x="0" y="6128713"/>
                </a:lnTo>
                <a:lnTo>
                  <a:pt x="5140" y="6173346"/>
                </a:lnTo>
                <a:lnTo>
                  <a:pt x="19784" y="6214317"/>
                </a:lnTo>
                <a:lnTo>
                  <a:pt x="42763" y="6250460"/>
                </a:lnTo>
                <a:lnTo>
                  <a:pt x="72907" y="6280604"/>
                </a:lnTo>
                <a:lnTo>
                  <a:pt x="109049" y="6303582"/>
                </a:lnTo>
                <a:lnTo>
                  <a:pt x="150021" y="6318226"/>
                </a:lnTo>
                <a:lnTo>
                  <a:pt x="194653" y="6323367"/>
                </a:lnTo>
                <a:lnTo>
                  <a:pt x="8778905" y="6323367"/>
                </a:lnTo>
                <a:lnTo>
                  <a:pt x="8823534" y="6318226"/>
                </a:lnTo>
                <a:lnTo>
                  <a:pt x="8864502" y="6303582"/>
                </a:lnTo>
                <a:lnTo>
                  <a:pt x="8900643" y="6280604"/>
                </a:lnTo>
                <a:lnTo>
                  <a:pt x="8930786" y="6250460"/>
                </a:lnTo>
                <a:lnTo>
                  <a:pt x="8953764" y="6214317"/>
                </a:lnTo>
                <a:lnTo>
                  <a:pt x="8968407" y="6173346"/>
                </a:lnTo>
                <a:lnTo>
                  <a:pt x="8973548" y="6128713"/>
                </a:lnTo>
                <a:lnTo>
                  <a:pt x="8973548" y="194643"/>
                </a:lnTo>
                <a:lnTo>
                  <a:pt x="8968407" y="150011"/>
                </a:lnTo>
                <a:lnTo>
                  <a:pt x="8953764" y="109041"/>
                </a:lnTo>
                <a:lnTo>
                  <a:pt x="8930786" y="72901"/>
                </a:lnTo>
                <a:lnTo>
                  <a:pt x="8900643" y="42759"/>
                </a:lnTo>
                <a:lnTo>
                  <a:pt x="8864502" y="19782"/>
                </a:lnTo>
                <a:lnTo>
                  <a:pt x="8823534" y="5140"/>
                </a:lnTo>
                <a:lnTo>
                  <a:pt x="87789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0698" y="4320025"/>
            <a:ext cx="8415020" cy="820419"/>
          </a:xfrm>
          <a:custGeom>
            <a:avLst/>
            <a:gdLst/>
            <a:ahLst/>
            <a:cxnLst/>
            <a:rect l="l" t="t" r="r" b="b"/>
            <a:pathLst>
              <a:path w="8415020" h="820420">
                <a:moveTo>
                  <a:pt x="8278323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683612"/>
                </a:lnTo>
                <a:lnTo>
                  <a:pt x="6946" y="726681"/>
                </a:lnTo>
                <a:lnTo>
                  <a:pt x="26289" y="764085"/>
                </a:lnTo>
                <a:lnTo>
                  <a:pt x="55785" y="793580"/>
                </a:lnTo>
                <a:lnTo>
                  <a:pt x="93189" y="812923"/>
                </a:lnTo>
                <a:lnTo>
                  <a:pt x="136257" y="819870"/>
                </a:lnTo>
                <a:lnTo>
                  <a:pt x="8278323" y="819870"/>
                </a:lnTo>
                <a:lnTo>
                  <a:pt x="8321392" y="812923"/>
                </a:lnTo>
                <a:lnTo>
                  <a:pt x="8358796" y="793580"/>
                </a:lnTo>
                <a:lnTo>
                  <a:pt x="8388292" y="764085"/>
                </a:lnTo>
                <a:lnTo>
                  <a:pt x="8407635" y="726681"/>
                </a:lnTo>
                <a:lnTo>
                  <a:pt x="8414581" y="683612"/>
                </a:lnTo>
                <a:lnTo>
                  <a:pt x="8414581" y="136257"/>
                </a:lnTo>
                <a:lnTo>
                  <a:pt x="8407635" y="93189"/>
                </a:lnTo>
                <a:lnTo>
                  <a:pt x="8388292" y="55785"/>
                </a:lnTo>
                <a:lnTo>
                  <a:pt x="8358796" y="26289"/>
                </a:lnTo>
                <a:lnTo>
                  <a:pt x="8321392" y="6946"/>
                </a:lnTo>
                <a:lnTo>
                  <a:pt x="8278323" y="0"/>
                </a:lnTo>
                <a:close/>
              </a:path>
            </a:pathLst>
          </a:custGeom>
          <a:solidFill>
            <a:srgbClr val="6B6B6B">
              <a:alpha val="16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0698" y="5572448"/>
            <a:ext cx="8415020" cy="424180"/>
          </a:xfrm>
          <a:custGeom>
            <a:avLst/>
            <a:gdLst/>
            <a:ahLst/>
            <a:cxnLst/>
            <a:rect l="l" t="t" r="r" b="b"/>
            <a:pathLst>
              <a:path w="8415020" h="424179">
                <a:moveTo>
                  <a:pt x="8278323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287813"/>
                </a:lnTo>
                <a:lnTo>
                  <a:pt x="6946" y="330881"/>
                </a:lnTo>
                <a:lnTo>
                  <a:pt x="26289" y="368285"/>
                </a:lnTo>
                <a:lnTo>
                  <a:pt x="55785" y="397781"/>
                </a:lnTo>
                <a:lnTo>
                  <a:pt x="93189" y="417124"/>
                </a:lnTo>
                <a:lnTo>
                  <a:pt x="136257" y="424070"/>
                </a:lnTo>
                <a:lnTo>
                  <a:pt x="8278323" y="424070"/>
                </a:lnTo>
                <a:lnTo>
                  <a:pt x="8321392" y="417124"/>
                </a:lnTo>
                <a:lnTo>
                  <a:pt x="8358796" y="397781"/>
                </a:lnTo>
                <a:lnTo>
                  <a:pt x="8388292" y="368285"/>
                </a:lnTo>
                <a:lnTo>
                  <a:pt x="8407635" y="330881"/>
                </a:lnTo>
                <a:lnTo>
                  <a:pt x="8414581" y="287813"/>
                </a:lnTo>
                <a:lnTo>
                  <a:pt x="8414581" y="136257"/>
                </a:lnTo>
                <a:lnTo>
                  <a:pt x="8407635" y="93189"/>
                </a:lnTo>
                <a:lnTo>
                  <a:pt x="8388292" y="55785"/>
                </a:lnTo>
                <a:lnTo>
                  <a:pt x="8358796" y="26289"/>
                </a:lnTo>
                <a:lnTo>
                  <a:pt x="8321392" y="6946"/>
                </a:lnTo>
                <a:lnTo>
                  <a:pt x="8278323" y="0"/>
                </a:lnTo>
                <a:close/>
              </a:path>
            </a:pathLst>
          </a:custGeom>
          <a:solidFill>
            <a:srgbClr val="6B6B6B">
              <a:alpha val="16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40698" y="6382894"/>
            <a:ext cx="8415020" cy="424180"/>
          </a:xfrm>
          <a:custGeom>
            <a:avLst/>
            <a:gdLst/>
            <a:ahLst/>
            <a:cxnLst/>
            <a:rect l="l" t="t" r="r" b="b"/>
            <a:pathLst>
              <a:path w="8415020" h="424179">
                <a:moveTo>
                  <a:pt x="8278323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287813"/>
                </a:lnTo>
                <a:lnTo>
                  <a:pt x="6946" y="330881"/>
                </a:lnTo>
                <a:lnTo>
                  <a:pt x="26289" y="368285"/>
                </a:lnTo>
                <a:lnTo>
                  <a:pt x="55785" y="397781"/>
                </a:lnTo>
                <a:lnTo>
                  <a:pt x="93189" y="417124"/>
                </a:lnTo>
                <a:lnTo>
                  <a:pt x="136257" y="424070"/>
                </a:lnTo>
                <a:lnTo>
                  <a:pt x="8278323" y="424070"/>
                </a:lnTo>
                <a:lnTo>
                  <a:pt x="8321392" y="417124"/>
                </a:lnTo>
                <a:lnTo>
                  <a:pt x="8358796" y="397781"/>
                </a:lnTo>
                <a:lnTo>
                  <a:pt x="8388292" y="368285"/>
                </a:lnTo>
                <a:lnTo>
                  <a:pt x="8407635" y="330881"/>
                </a:lnTo>
                <a:lnTo>
                  <a:pt x="8414581" y="287813"/>
                </a:lnTo>
                <a:lnTo>
                  <a:pt x="8414581" y="136257"/>
                </a:lnTo>
                <a:lnTo>
                  <a:pt x="8407635" y="93189"/>
                </a:lnTo>
                <a:lnTo>
                  <a:pt x="8388292" y="55785"/>
                </a:lnTo>
                <a:lnTo>
                  <a:pt x="8358796" y="26289"/>
                </a:lnTo>
                <a:lnTo>
                  <a:pt x="8321392" y="6946"/>
                </a:lnTo>
                <a:lnTo>
                  <a:pt x="8278323" y="0"/>
                </a:lnTo>
                <a:close/>
              </a:path>
            </a:pathLst>
          </a:custGeom>
          <a:solidFill>
            <a:srgbClr val="6B6B6B">
              <a:alpha val="16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40698" y="7231036"/>
            <a:ext cx="8415020" cy="424180"/>
          </a:xfrm>
          <a:custGeom>
            <a:avLst/>
            <a:gdLst/>
            <a:ahLst/>
            <a:cxnLst/>
            <a:rect l="l" t="t" r="r" b="b"/>
            <a:pathLst>
              <a:path w="8415020" h="424179">
                <a:moveTo>
                  <a:pt x="8278323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287813"/>
                </a:lnTo>
                <a:lnTo>
                  <a:pt x="6946" y="330881"/>
                </a:lnTo>
                <a:lnTo>
                  <a:pt x="26289" y="368285"/>
                </a:lnTo>
                <a:lnTo>
                  <a:pt x="55785" y="397781"/>
                </a:lnTo>
                <a:lnTo>
                  <a:pt x="93189" y="417124"/>
                </a:lnTo>
                <a:lnTo>
                  <a:pt x="136257" y="424070"/>
                </a:lnTo>
                <a:lnTo>
                  <a:pt x="8278323" y="424070"/>
                </a:lnTo>
                <a:lnTo>
                  <a:pt x="8321392" y="417124"/>
                </a:lnTo>
                <a:lnTo>
                  <a:pt x="8358796" y="397781"/>
                </a:lnTo>
                <a:lnTo>
                  <a:pt x="8388292" y="368285"/>
                </a:lnTo>
                <a:lnTo>
                  <a:pt x="8407635" y="330881"/>
                </a:lnTo>
                <a:lnTo>
                  <a:pt x="8414581" y="287813"/>
                </a:lnTo>
                <a:lnTo>
                  <a:pt x="8414581" y="136257"/>
                </a:lnTo>
                <a:lnTo>
                  <a:pt x="8407635" y="93189"/>
                </a:lnTo>
                <a:lnTo>
                  <a:pt x="8388292" y="55785"/>
                </a:lnTo>
                <a:lnTo>
                  <a:pt x="8358796" y="26289"/>
                </a:lnTo>
                <a:lnTo>
                  <a:pt x="8321392" y="6946"/>
                </a:lnTo>
                <a:lnTo>
                  <a:pt x="8278323" y="0"/>
                </a:lnTo>
                <a:close/>
              </a:path>
            </a:pathLst>
          </a:custGeom>
          <a:solidFill>
            <a:srgbClr val="6B6B6B">
              <a:alpha val="16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46687" y="8069754"/>
            <a:ext cx="8418830" cy="424180"/>
          </a:xfrm>
          <a:custGeom>
            <a:avLst/>
            <a:gdLst/>
            <a:ahLst/>
            <a:cxnLst/>
            <a:rect l="l" t="t" r="r" b="b"/>
            <a:pathLst>
              <a:path w="8418830" h="424179">
                <a:moveTo>
                  <a:pt x="8282334" y="0"/>
                </a:moveTo>
                <a:lnTo>
                  <a:pt x="136247" y="0"/>
                </a:lnTo>
                <a:lnTo>
                  <a:pt x="93183" y="6946"/>
                </a:lnTo>
                <a:lnTo>
                  <a:pt x="55782" y="26289"/>
                </a:lnTo>
                <a:lnTo>
                  <a:pt x="26288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287813"/>
                </a:lnTo>
                <a:lnTo>
                  <a:pt x="6946" y="330881"/>
                </a:lnTo>
                <a:lnTo>
                  <a:pt x="26288" y="368285"/>
                </a:lnTo>
                <a:lnTo>
                  <a:pt x="55782" y="397781"/>
                </a:lnTo>
                <a:lnTo>
                  <a:pt x="93183" y="417124"/>
                </a:lnTo>
                <a:lnTo>
                  <a:pt x="136247" y="424070"/>
                </a:lnTo>
                <a:lnTo>
                  <a:pt x="8282334" y="424070"/>
                </a:lnTo>
                <a:lnTo>
                  <a:pt x="8325402" y="417124"/>
                </a:lnTo>
                <a:lnTo>
                  <a:pt x="8362806" y="397781"/>
                </a:lnTo>
                <a:lnTo>
                  <a:pt x="8392302" y="368285"/>
                </a:lnTo>
                <a:lnTo>
                  <a:pt x="8411645" y="330881"/>
                </a:lnTo>
                <a:lnTo>
                  <a:pt x="8418591" y="287813"/>
                </a:lnTo>
                <a:lnTo>
                  <a:pt x="8418591" y="136257"/>
                </a:lnTo>
                <a:lnTo>
                  <a:pt x="8411645" y="93189"/>
                </a:lnTo>
                <a:lnTo>
                  <a:pt x="8392302" y="55785"/>
                </a:lnTo>
                <a:lnTo>
                  <a:pt x="8362806" y="26289"/>
                </a:lnTo>
                <a:lnTo>
                  <a:pt x="8325402" y="6946"/>
                </a:lnTo>
                <a:lnTo>
                  <a:pt x="8282334" y="0"/>
                </a:lnTo>
                <a:close/>
              </a:path>
            </a:pathLst>
          </a:custGeom>
          <a:solidFill>
            <a:srgbClr val="6B6B6B">
              <a:alpha val="16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40698" y="9125219"/>
            <a:ext cx="8415020" cy="424180"/>
          </a:xfrm>
          <a:custGeom>
            <a:avLst/>
            <a:gdLst/>
            <a:ahLst/>
            <a:cxnLst/>
            <a:rect l="l" t="t" r="r" b="b"/>
            <a:pathLst>
              <a:path w="8415020" h="424179">
                <a:moveTo>
                  <a:pt x="8278323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287813"/>
                </a:lnTo>
                <a:lnTo>
                  <a:pt x="6946" y="330881"/>
                </a:lnTo>
                <a:lnTo>
                  <a:pt x="26289" y="368285"/>
                </a:lnTo>
                <a:lnTo>
                  <a:pt x="55785" y="397781"/>
                </a:lnTo>
                <a:lnTo>
                  <a:pt x="93189" y="417124"/>
                </a:lnTo>
                <a:lnTo>
                  <a:pt x="136257" y="424070"/>
                </a:lnTo>
                <a:lnTo>
                  <a:pt x="8278323" y="424070"/>
                </a:lnTo>
                <a:lnTo>
                  <a:pt x="8321392" y="417124"/>
                </a:lnTo>
                <a:lnTo>
                  <a:pt x="8358796" y="397781"/>
                </a:lnTo>
                <a:lnTo>
                  <a:pt x="8388292" y="368285"/>
                </a:lnTo>
                <a:lnTo>
                  <a:pt x="8407635" y="330881"/>
                </a:lnTo>
                <a:lnTo>
                  <a:pt x="8414581" y="287813"/>
                </a:lnTo>
                <a:lnTo>
                  <a:pt x="8414581" y="136257"/>
                </a:lnTo>
                <a:lnTo>
                  <a:pt x="8407635" y="93189"/>
                </a:lnTo>
                <a:lnTo>
                  <a:pt x="8388292" y="55785"/>
                </a:lnTo>
                <a:lnTo>
                  <a:pt x="8358796" y="26289"/>
                </a:lnTo>
                <a:lnTo>
                  <a:pt x="8321392" y="6946"/>
                </a:lnTo>
                <a:lnTo>
                  <a:pt x="8278323" y="0"/>
                </a:lnTo>
                <a:close/>
              </a:path>
            </a:pathLst>
          </a:custGeom>
          <a:solidFill>
            <a:srgbClr val="6B6B6B">
              <a:alpha val="16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39473" y="2797611"/>
            <a:ext cx="8513445" cy="941705"/>
          </a:xfrm>
          <a:custGeom>
            <a:avLst/>
            <a:gdLst/>
            <a:ahLst/>
            <a:cxnLst/>
            <a:rect l="l" t="t" r="r" b="b"/>
            <a:pathLst>
              <a:path w="8513445" h="941704">
                <a:moveTo>
                  <a:pt x="8376582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805179"/>
                </a:lnTo>
                <a:lnTo>
                  <a:pt x="6946" y="848248"/>
                </a:lnTo>
                <a:lnTo>
                  <a:pt x="26289" y="885652"/>
                </a:lnTo>
                <a:lnTo>
                  <a:pt x="55785" y="915147"/>
                </a:lnTo>
                <a:lnTo>
                  <a:pt x="93189" y="934490"/>
                </a:lnTo>
                <a:lnTo>
                  <a:pt x="136257" y="941437"/>
                </a:lnTo>
                <a:lnTo>
                  <a:pt x="8376582" y="941437"/>
                </a:lnTo>
                <a:lnTo>
                  <a:pt x="8419645" y="934490"/>
                </a:lnTo>
                <a:lnTo>
                  <a:pt x="8457046" y="915147"/>
                </a:lnTo>
                <a:lnTo>
                  <a:pt x="8486541" y="885652"/>
                </a:lnTo>
                <a:lnTo>
                  <a:pt x="8505883" y="848248"/>
                </a:lnTo>
                <a:lnTo>
                  <a:pt x="8512829" y="805179"/>
                </a:lnTo>
                <a:lnTo>
                  <a:pt x="8512829" y="136257"/>
                </a:lnTo>
                <a:lnTo>
                  <a:pt x="8505883" y="93189"/>
                </a:lnTo>
                <a:lnTo>
                  <a:pt x="8486541" y="55785"/>
                </a:lnTo>
                <a:lnTo>
                  <a:pt x="8457046" y="26289"/>
                </a:lnTo>
                <a:lnTo>
                  <a:pt x="8419645" y="6946"/>
                </a:lnTo>
                <a:lnTo>
                  <a:pt x="8376582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538913" y="3934781"/>
            <a:ext cx="7689850" cy="2641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7455534" algn="l"/>
              </a:tabLst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Ca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ł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kowita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 utrat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mowy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w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skutek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 afazjii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motorycznej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 lu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b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sensorycznej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	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50</a:t>
            </a:r>
            <a:endParaRPr sz="15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27179" y="4462840"/>
            <a:ext cx="356870" cy="2641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100</a:t>
            </a:r>
            <a:endParaRPr sz="15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38913" y="4358816"/>
            <a:ext cx="6788784" cy="153606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80"/>
              </a:lnSpc>
              <a:spcBef>
                <a:spcPts val="240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Całkowita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utrata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mowy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przy objawach poprzecznego przecięcia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rdzenia z  całkowitym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porażeniem lub niedowładem dużego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stopnia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dwóch lub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czterech  kończyn</a:t>
            </a:r>
            <a:endParaRPr sz="1550">
              <a:latin typeface="Arial"/>
              <a:cs typeface="Arial"/>
            </a:endParaRPr>
          </a:p>
          <a:p>
            <a:pPr marL="12700" marR="4407535">
              <a:lnSpc>
                <a:spcPts val="3270"/>
              </a:lnSpc>
              <a:spcBef>
                <a:spcPts val="219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Utrata wzroku jednego oka  Utrata wzroku obu</a:t>
            </a:r>
            <a:r>
              <a:rPr sz="1550" spc="-2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oczu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982367" y="5216416"/>
            <a:ext cx="246379" cy="6788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40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5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60</a:t>
            </a:r>
            <a:endParaRPr sz="15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38913" y="6045827"/>
            <a:ext cx="3456304" cy="2641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Całkowita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utrata słuchu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w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jednym</a:t>
            </a:r>
            <a:r>
              <a:rPr sz="1550" spc="-4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uchu</a:t>
            </a:r>
            <a:endParaRPr sz="1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982367" y="6045827"/>
            <a:ext cx="246379" cy="2641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30</a:t>
            </a:r>
            <a:endParaRPr sz="15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38913" y="6460532"/>
            <a:ext cx="3346450" cy="6788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Całkowita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utrata słuchu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w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obu</a:t>
            </a:r>
            <a:r>
              <a:rPr sz="1550" spc="-4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uszach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5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Całkowita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utrata jednego</a:t>
            </a:r>
            <a:r>
              <a:rPr sz="1550" spc="-2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płuca</a:t>
            </a:r>
            <a:endParaRPr sz="15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982367" y="6460532"/>
            <a:ext cx="246379" cy="6788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50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5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40</a:t>
            </a:r>
            <a:endParaRPr sz="15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38913" y="7289942"/>
            <a:ext cx="5518785" cy="2641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Uszkodzenie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wątroby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przy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resekcjii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więcej niż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50%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jej</a:t>
            </a:r>
            <a:r>
              <a:rPr sz="1550" spc="-3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miąższu</a:t>
            </a:r>
            <a:endParaRPr sz="15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982367" y="7289942"/>
            <a:ext cx="246379" cy="2641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spc="5" dirty="0">
                <a:solidFill>
                  <a:srgbClr val="6B6B6B"/>
                </a:solidFill>
                <a:latin typeface="Arial"/>
                <a:cs typeface="Arial"/>
              </a:rPr>
              <a:t>30</a:t>
            </a:r>
            <a:endParaRPr sz="15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38913" y="7704648"/>
            <a:ext cx="2518410" cy="2641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Całkowita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utrata jednej</a:t>
            </a:r>
            <a:r>
              <a:rPr sz="1550" spc="-7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nerki</a:t>
            </a:r>
            <a:endParaRPr sz="15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982367" y="7704648"/>
            <a:ext cx="246379" cy="2641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40</a:t>
            </a:r>
            <a:endParaRPr sz="15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11319" y="8119354"/>
            <a:ext cx="5487035" cy="2641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Całkowita fizyczna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utrata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kończyny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górnej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w stawie</a:t>
            </a:r>
            <a:r>
              <a:rPr sz="1550" spc="-4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barkowym</a:t>
            </a:r>
            <a:endParaRPr sz="15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982367" y="8119354"/>
            <a:ext cx="246379" cy="2641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75</a:t>
            </a:r>
            <a:endParaRPr sz="15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982367" y="8660117"/>
            <a:ext cx="246379" cy="2641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60</a:t>
            </a:r>
            <a:endParaRPr sz="15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38913" y="8556094"/>
            <a:ext cx="6887845" cy="88265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80"/>
              </a:lnSpc>
              <a:spcBef>
                <a:spcPts val="240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Całkowita fizyczna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utrata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kończyny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górnej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w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obrębie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ramienia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lub na poziomie 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stawu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łokciowego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Całkowita fizyczna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utrata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kończyny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górnej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w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obrębie</a:t>
            </a:r>
            <a:r>
              <a:rPr sz="1550" spc="-3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przedramienia</a:t>
            </a:r>
            <a:endParaRPr sz="15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982367" y="9174677"/>
            <a:ext cx="246379" cy="2641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55</a:t>
            </a:r>
            <a:endParaRPr sz="15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828324" y="3131921"/>
            <a:ext cx="2362200" cy="2590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" b="1" spc="10" dirty="0">
                <a:solidFill>
                  <a:srgbClr val="FFFFFF"/>
                </a:solidFill>
                <a:latin typeface="Arial"/>
                <a:cs typeface="Arial"/>
              </a:rPr>
              <a:t>Rodzaj </a:t>
            </a:r>
            <a:r>
              <a:rPr sz="1500" b="1" spc="15" dirty="0">
                <a:solidFill>
                  <a:srgbClr val="FFFFFF"/>
                </a:solidFill>
                <a:latin typeface="Arial"/>
                <a:cs typeface="Arial"/>
              </a:rPr>
              <a:t>uszkodzenia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10" dirty="0">
                <a:solidFill>
                  <a:srgbClr val="FFFFFF"/>
                </a:solidFill>
                <a:latin typeface="Arial"/>
                <a:cs typeface="Arial"/>
              </a:rPr>
              <a:t>ciała</a:t>
            </a:r>
            <a:endParaRPr sz="15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232695" y="2904639"/>
            <a:ext cx="2081530" cy="71183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indent="756920" algn="r">
              <a:lnSpc>
                <a:spcPts val="1780"/>
              </a:lnSpc>
              <a:spcBef>
                <a:spcPts val="204"/>
              </a:spcBef>
            </a:pPr>
            <a:r>
              <a:rPr sz="1500" b="1" spc="15" dirty="0">
                <a:solidFill>
                  <a:srgbClr val="FFFFFF"/>
                </a:solidFill>
                <a:latin typeface="Arial"/>
                <a:cs typeface="Arial"/>
              </a:rPr>
              <a:t>Wspó</a:t>
            </a:r>
            <a:r>
              <a:rPr sz="1500" b="1" spc="5" dirty="0">
                <a:solidFill>
                  <a:srgbClr val="FFFFFF"/>
                </a:solidFill>
                <a:latin typeface="Arial"/>
                <a:cs typeface="Arial"/>
              </a:rPr>
              <a:t>ł</a:t>
            </a:r>
            <a:r>
              <a:rPr sz="1500" b="1" spc="10" dirty="0">
                <a:solidFill>
                  <a:srgbClr val="FFFFFF"/>
                </a:solidFill>
                <a:latin typeface="Arial"/>
                <a:cs typeface="Arial"/>
              </a:rPr>
              <a:t>czynnik  </a:t>
            </a:r>
            <a:r>
              <a:rPr sz="1500" b="1" spc="15" dirty="0">
                <a:solidFill>
                  <a:srgbClr val="FFFFFF"/>
                </a:solidFill>
                <a:latin typeface="Arial"/>
                <a:cs typeface="Arial"/>
              </a:rPr>
              <a:t>procentowy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10" dirty="0">
                <a:solidFill>
                  <a:srgbClr val="FFFFFF"/>
                </a:solidFill>
                <a:latin typeface="Arial"/>
                <a:cs typeface="Arial"/>
              </a:rPr>
              <a:t>Ciężkiego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15" dirty="0">
                <a:solidFill>
                  <a:srgbClr val="FFFFFF"/>
                </a:solidFill>
                <a:latin typeface="Arial"/>
                <a:cs typeface="Arial"/>
              </a:rPr>
              <a:t>inwalidztwa</a:t>
            </a:r>
            <a:r>
              <a:rPr sz="15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15" dirty="0">
                <a:solidFill>
                  <a:srgbClr val="FFFFFF"/>
                </a:solidFill>
                <a:latin typeface="Arial"/>
                <a:cs typeface="Arial"/>
              </a:rPr>
              <a:t>(%)</a:t>
            </a:r>
            <a:endParaRPr sz="15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989224" y="3392566"/>
            <a:ext cx="9507563" cy="7423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202380" y="3532656"/>
            <a:ext cx="9078595" cy="6992620"/>
          </a:xfrm>
          <a:custGeom>
            <a:avLst/>
            <a:gdLst/>
            <a:ahLst/>
            <a:cxnLst/>
            <a:rect l="l" t="t" r="r" b="b"/>
            <a:pathLst>
              <a:path w="9078594" h="6992620">
                <a:moveTo>
                  <a:pt x="8883614" y="0"/>
                </a:moveTo>
                <a:lnTo>
                  <a:pt x="194653" y="0"/>
                </a:lnTo>
                <a:lnTo>
                  <a:pt x="150021" y="5140"/>
                </a:lnTo>
                <a:lnTo>
                  <a:pt x="109049" y="19782"/>
                </a:lnTo>
                <a:lnTo>
                  <a:pt x="72907" y="42759"/>
                </a:lnTo>
                <a:lnTo>
                  <a:pt x="42763" y="72901"/>
                </a:lnTo>
                <a:lnTo>
                  <a:pt x="19784" y="109041"/>
                </a:lnTo>
                <a:lnTo>
                  <a:pt x="5140" y="150011"/>
                </a:lnTo>
                <a:lnTo>
                  <a:pt x="0" y="194643"/>
                </a:lnTo>
                <a:lnTo>
                  <a:pt x="0" y="6797803"/>
                </a:lnTo>
                <a:lnTo>
                  <a:pt x="5140" y="6842435"/>
                </a:lnTo>
                <a:lnTo>
                  <a:pt x="19784" y="6883407"/>
                </a:lnTo>
                <a:lnTo>
                  <a:pt x="42763" y="6919549"/>
                </a:lnTo>
                <a:lnTo>
                  <a:pt x="72907" y="6949694"/>
                </a:lnTo>
                <a:lnTo>
                  <a:pt x="109049" y="6972672"/>
                </a:lnTo>
                <a:lnTo>
                  <a:pt x="150021" y="6987316"/>
                </a:lnTo>
                <a:lnTo>
                  <a:pt x="194653" y="6992457"/>
                </a:lnTo>
                <a:lnTo>
                  <a:pt x="8883614" y="6992457"/>
                </a:lnTo>
                <a:lnTo>
                  <a:pt x="8928246" y="6987316"/>
                </a:lnTo>
                <a:lnTo>
                  <a:pt x="8969216" y="6972672"/>
                </a:lnTo>
                <a:lnTo>
                  <a:pt x="9005356" y="6949694"/>
                </a:lnTo>
                <a:lnTo>
                  <a:pt x="9035498" y="6919549"/>
                </a:lnTo>
                <a:lnTo>
                  <a:pt x="9058474" y="6883407"/>
                </a:lnTo>
                <a:lnTo>
                  <a:pt x="9073117" y="6842435"/>
                </a:lnTo>
                <a:lnTo>
                  <a:pt x="9078257" y="6797803"/>
                </a:lnTo>
                <a:lnTo>
                  <a:pt x="9078257" y="194643"/>
                </a:lnTo>
                <a:lnTo>
                  <a:pt x="9073117" y="150011"/>
                </a:lnTo>
                <a:lnTo>
                  <a:pt x="9058474" y="109041"/>
                </a:lnTo>
                <a:lnTo>
                  <a:pt x="9035498" y="72901"/>
                </a:lnTo>
                <a:lnTo>
                  <a:pt x="9005356" y="42759"/>
                </a:lnTo>
                <a:lnTo>
                  <a:pt x="8969216" y="19782"/>
                </a:lnTo>
                <a:lnTo>
                  <a:pt x="8928246" y="5140"/>
                </a:lnTo>
                <a:lnTo>
                  <a:pt x="88836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401777" y="3952497"/>
            <a:ext cx="8586470" cy="424180"/>
          </a:xfrm>
          <a:custGeom>
            <a:avLst/>
            <a:gdLst/>
            <a:ahLst/>
            <a:cxnLst/>
            <a:rect l="l" t="t" r="r" b="b"/>
            <a:pathLst>
              <a:path w="8586469" h="424179">
                <a:moveTo>
                  <a:pt x="8449868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287813"/>
                </a:lnTo>
                <a:lnTo>
                  <a:pt x="6946" y="330881"/>
                </a:lnTo>
                <a:lnTo>
                  <a:pt x="26289" y="368285"/>
                </a:lnTo>
                <a:lnTo>
                  <a:pt x="55785" y="397781"/>
                </a:lnTo>
                <a:lnTo>
                  <a:pt x="93189" y="417124"/>
                </a:lnTo>
                <a:lnTo>
                  <a:pt x="136257" y="424070"/>
                </a:lnTo>
                <a:lnTo>
                  <a:pt x="8449868" y="424070"/>
                </a:lnTo>
                <a:lnTo>
                  <a:pt x="8492936" y="417124"/>
                </a:lnTo>
                <a:lnTo>
                  <a:pt x="8530340" y="397781"/>
                </a:lnTo>
                <a:lnTo>
                  <a:pt x="8559836" y="368285"/>
                </a:lnTo>
                <a:lnTo>
                  <a:pt x="8579179" y="330881"/>
                </a:lnTo>
                <a:lnTo>
                  <a:pt x="8586126" y="287813"/>
                </a:lnTo>
                <a:lnTo>
                  <a:pt x="8586126" y="136257"/>
                </a:lnTo>
                <a:lnTo>
                  <a:pt x="8579179" y="93189"/>
                </a:lnTo>
                <a:lnTo>
                  <a:pt x="8559836" y="55785"/>
                </a:lnTo>
                <a:lnTo>
                  <a:pt x="8530340" y="26289"/>
                </a:lnTo>
                <a:lnTo>
                  <a:pt x="8492936" y="6946"/>
                </a:lnTo>
                <a:lnTo>
                  <a:pt x="8449868" y="0"/>
                </a:lnTo>
                <a:close/>
              </a:path>
            </a:pathLst>
          </a:custGeom>
          <a:solidFill>
            <a:srgbClr val="6B6B6B">
              <a:alpha val="16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401777" y="4748284"/>
            <a:ext cx="8586470" cy="518795"/>
          </a:xfrm>
          <a:custGeom>
            <a:avLst/>
            <a:gdLst/>
            <a:ahLst/>
            <a:cxnLst/>
            <a:rect l="l" t="t" r="r" b="b"/>
            <a:pathLst>
              <a:path w="8586469" h="518795">
                <a:moveTo>
                  <a:pt x="8449868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382051"/>
                </a:lnTo>
                <a:lnTo>
                  <a:pt x="6946" y="425119"/>
                </a:lnTo>
                <a:lnTo>
                  <a:pt x="26289" y="462523"/>
                </a:lnTo>
                <a:lnTo>
                  <a:pt x="55785" y="492019"/>
                </a:lnTo>
                <a:lnTo>
                  <a:pt x="93189" y="511362"/>
                </a:lnTo>
                <a:lnTo>
                  <a:pt x="136257" y="518308"/>
                </a:lnTo>
                <a:lnTo>
                  <a:pt x="8449868" y="518308"/>
                </a:lnTo>
                <a:lnTo>
                  <a:pt x="8492936" y="511362"/>
                </a:lnTo>
                <a:lnTo>
                  <a:pt x="8530340" y="492019"/>
                </a:lnTo>
                <a:lnTo>
                  <a:pt x="8559836" y="462523"/>
                </a:lnTo>
                <a:lnTo>
                  <a:pt x="8579179" y="425119"/>
                </a:lnTo>
                <a:lnTo>
                  <a:pt x="8586126" y="382051"/>
                </a:lnTo>
                <a:lnTo>
                  <a:pt x="8586126" y="136257"/>
                </a:lnTo>
                <a:lnTo>
                  <a:pt x="8579179" y="93189"/>
                </a:lnTo>
                <a:lnTo>
                  <a:pt x="8559836" y="55785"/>
                </a:lnTo>
                <a:lnTo>
                  <a:pt x="8530340" y="26289"/>
                </a:lnTo>
                <a:lnTo>
                  <a:pt x="8492936" y="6946"/>
                </a:lnTo>
                <a:lnTo>
                  <a:pt x="8449868" y="0"/>
                </a:lnTo>
                <a:close/>
              </a:path>
            </a:pathLst>
          </a:custGeom>
          <a:solidFill>
            <a:srgbClr val="6B6B6B">
              <a:alpha val="16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401777" y="5648780"/>
            <a:ext cx="8586470" cy="367665"/>
          </a:xfrm>
          <a:custGeom>
            <a:avLst/>
            <a:gdLst/>
            <a:ahLst/>
            <a:cxnLst/>
            <a:rect l="l" t="t" r="r" b="b"/>
            <a:pathLst>
              <a:path w="8586469" h="367664">
                <a:moveTo>
                  <a:pt x="8449868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231270"/>
                </a:lnTo>
                <a:lnTo>
                  <a:pt x="6946" y="274338"/>
                </a:lnTo>
                <a:lnTo>
                  <a:pt x="26289" y="311742"/>
                </a:lnTo>
                <a:lnTo>
                  <a:pt x="55785" y="341238"/>
                </a:lnTo>
                <a:lnTo>
                  <a:pt x="93189" y="360581"/>
                </a:lnTo>
                <a:lnTo>
                  <a:pt x="136257" y="367528"/>
                </a:lnTo>
                <a:lnTo>
                  <a:pt x="8449868" y="367528"/>
                </a:lnTo>
                <a:lnTo>
                  <a:pt x="8492936" y="360581"/>
                </a:lnTo>
                <a:lnTo>
                  <a:pt x="8530340" y="341238"/>
                </a:lnTo>
                <a:lnTo>
                  <a:pt x="8559836" y="311742"/>
                </a:lnTo>
                <a:lnTo>
                  <a:pt x="8579179" y="274338"/>
                </a:lnTo>
                <a:lnTo>
                  <a:pt x="8586126" y="231270"/>
                </a:lnTo>
                <a:lnTo>
                  <a:pt x="8586126" y="136257"/>
                </a:lnTo>
                <a:lnTo>
                  <a:pt x="8579179" y="93189"/>
                </a:lnTo>
                <a:lnTo>
                  <a:pt x="8559836" y="55785"/>
                </a:lnTo>
                <a:lnTo>
                  <a:pt x="8530340" y="26289"/>
                </a:lnTo>
                <a:lnTo>
                  <a:pt x="8492936" y="6946"/>
                </a:lnTo>
                <a:lnTo>
                  <a:pt x="8449868" y="0"/>
                </a:lnTo>
                <a:close/>
              </a:path>
            </a:pathLst>
          </a:custGeom>
          <a:solidFill>
            <a:srgbClr val="6B6B6B">
              <a:alpha val="16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401777" y="6706602"/>
            <a:ext cx="8586470" cy="820419"/>
          </a:xfrm>
          <a:custGeom>
            <a:avLst/>
            <a:gdLst/>
            <a:ahLst/>
            <a:cxnLst/>
            <a:rect l="l" t="t" r="r" b="b"/>
            <a:pathLst>
              <a:path w="8586469" h="820420">
                <a:moveTo>
                  <a:pt x="8449868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683612"/>
                </a:lnTo>
                <a:lnTo>
                  <a:pt x="6946" y="726681"/>
                </a:lnTo>
                <a:lnTo>
                  <a:pt x="26289" y="764085"/>
                </a:lnTo>
                <a:lnTo>
                  <a:pt x="55785" y="793580"/>
                </a:lnTo>
                <a:lnTo>
                  <a:pt x="93189" y="812923"/>
                </a:lnTo>
                <a:lnTo>
                  <a:pt x="136257" y="819870"/>
                </a:lnTo>
                <a:lnTo>
                  <a:pt x="8449868" y="819870"/>
                </a:lnTo>
                <a:lnTo>
                  <a:pt x="8492936" y="812923"/>
                </a:lnTo>
                <a:lnTo>
                  <a:pt x="8530340" y="793580"/>
                </a:lnTo>
                <a:lnTo>
                  <a:pt x="8559836" y="764085"/>
                </a:lnTo>
                <a:lnTo>
                  <a:pt x="8579179" y="726681"/>
                </a:lnTo>
                <a:lnTo>
                  <a:pt x="8586126" y="683612"/>
                </a:lnTo>
                <a:lnTo>
                  <a:pt x="8586126" y="136257"/>
                </a:lnTo>
                <a:lnTo>
                  <a:pt x="8579179" y="93189"/>
                </a:lnTo>
                <a:lnTo>
                  <a:pt x="8559836" y="55785"/>
                </a:lnTo>
                <a:lnTo>
                  <a:pt x="8530340" y="26289"/>
                </a:lnTo>
                <a:lnTo>
                  <a:pt x="8492936" y="6946"/>
                </a:lnTo>
                <a:lnTo>
                  <a:pt x="8449868" y="0"/>
                </a:lnTo>
                <a:close/>
              </a:path>
            </a:pathLst>
          </a:custGeom>
          <a:solidFill>
            <a:srgbClr val="6B6B6B">
              <a:alpha val="16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401777" y="8327495"/>
            <a:ext cx="8586470" cy="593725"/>
          </a:xfrm>
          <a:custGeom>
            <a:avLst/>
            <a:gdLst/>
            <a:ahLst/>
            <a:cxnLst/>
            <a:rect l="l" t="t" r="r" b="b"/>
            <a:pathLst>
              <a:path w="8586469" h="593725">
                <a:moveTo>
                  <a:pt x="8449868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457441"/>
                </a:lnTo>
                <a:lnTo>
                  <a:pt x="6946" y="500509"/>
                </a:lnTo>
                <a:lnTo>
                  <a:pt x="26289" y="537914"/>
                </a:lnTo>
                <a:lnTo>
                  <a:pt x="55785" y="567409"/>
                </a:lnTo>
                <a:lnTo>
                  <a:pt x="93189" y="586752"/>
                </a:lnTo>
                <a:lnTo>
                  <a:pt x="136257" y="593699"/>
                </a:lnTo>
                <a:lnTo>
                  <a:pt x="8449868" y="593699"/>
                </a:lnTo>
                <a:lnTo>
                  <a:pt x="8492936" y="586752"/>
                </a:lnTo>
                <a:lnTo>
                  <a:pt x="8530340" y="567409"/>
                </a:lnTo>
                <a:lnTo>
                  <a:pt x="8559836" y="537914"/>
                </a:lnTo>
                <a:lnTo>
                  <a:pt x="8579179" y="500509"/>
                </a:lnTo>
                <a:lnTo>
                  <a:pt x="8586126" y="457441"/>
                </a:lnTo>
                <a:lnTo>
                  <a:pt x="8586126" y="136257"/>
                </a:lnTo>
                <a:lnTo>
                  <a:pt x="8579179" y="93189"/>
                </a:lnTo>
                <a:lnTo>
                  <a:pt x="8559836" y="55785"/>
                </a:lnTo>
                <a:lnTo>
                  <a:pt x="8530340" y="26289"/>
                </a:lnTo>
                <a:lnTo>
                  <a:pt x="8492936" y="6946"/>
                </a:lnTo>
                <a:lnTo>
                  <a:pt x="8449868" y="0"/>
                </a:lnTo>
                <a:close/>
              </a:path>
            </a:pathLst>
          </a:custGeom>
          <a:solidFill>
            <a:srgbClr val="6B6B6B">
              <a:alpha val="16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401777" y="9741064"/>
            <a:ext cx="8586470" cy="593725"/>
          </a:xfrm>
          <a:custGeom>
            <a:avLst/>
            <a:gdLst/>
            <a:ahLst/>
            <a:cxnLst/>
            <a:rect l="l" t="t" r="r" b="b"/>
            <a:pathLst>
              <a:path w="8586469" h="593725">
                <a:moveTo>
                  <a:pt x="8449868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457441"/>
                </a:lnTo>
                <a:lnTo>
                  <a:pt x="6946" y="500509"/>
                </a:lnTo>
                <a:lnTo>
                  <a:pt x="26289" y="537914"/>
                </a:lnTo>
                <a:lnTo>
                  <a:pt x="55785" y="567409"/>
                </a:lnTo>
                <a:lnTo>
                  <a:pt x="93189" y="586752"/>
                </a:lnTo>
                <a:lnTo>
                  <a:pt x="136257" y="593699"/>
                </a:lnTo>
                <a:lnTo>
                  <a:pt x="8449868" y="593699"/>
                </a:lnTo>
                <a:lnTo>
                  <a:pt x="8492936" y="586752"/>
                </a:lnTo>
                <a:lnTo>
                  <a:pt x="8530340" y="567409"/>
                </a:lnTo>
                <a:lnTo>
                  <a:pt x="8559836" y="537914"/>
                </a:lnTo>
                <a:lnTo>
                  <a:pt x="8579179" y="500509"/>
                </a:lnTo>
                <a:lnTo>
                  <a:pt x="8586126" y="457441"/>
                </a:lnTo>
                <a:lnTo>
                  <a:pt x="8586126" y="136257"/>
                </a:lnTo>
                <a:lnTo>
                  <a:pt x="8579179" y="93189"/>
                </a:lnTo>
                <a:lnTo>
                  <a:pt x="8559836" y="55785"/>
                </a:lnTo>
                <a:lnTo>
                  <a:pt x="8530340" y="26289"/>
                </a:lnTo>
                <a:lnTo>
                  <a:pt x="8492936" y="6946"/>
                </a:lnTo>
                <a:lnTo>
                  <a:pt x="8449868" y="0"/>
                </a:lnTo>
                <a:close/>
              </a:path>
            </a:pathLst>
          </a:custGeom>
          <a:solidFill>
            <a:srgbClr val="6B6B6B">
              <a:alpha val="16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18503783" y="3916802"/>
            <a:ext cx="245745" cy="73787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50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45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75</a:t>
            </a:r>
            <a:endParaRPr sz="15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8489731" y="4860388"/>
            <a:ext cx="24574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60</a:t>
            </a:r>
            <a:endParaRPr sz="15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8489534" y="5291611"/>
            <a:ext cx="258445" cy="1031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50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40</a:t>
            </a:r>
            <a:endParaRPr sz="1550">
              <a:latin typeface="Arial"/>
              <a:cs typeface="Arial"/>
            </a:endParaRPr>
          </a:p>
          <a:p>
            <a:pPr marL="24765">
              <a:lnSpc>
                <a:spcPct val="100000"/>
              </a:lnSpc>
              <a:spcBef>
                <a:spcPts val="1095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30</a:t>
            </a:r>
            <a:endParaRPr sz="15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8492503" y="6962478"/>
            <a:ext cx="24574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90</a:t>
            </a:r>
            <a:endParaRPr sz="15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8508730" y="7770899"/>
            <a:ext cx="24574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60</a:t>
            </a:r>
            <a:endParaRPr sz="15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8508136" y="8466319"/>
            <a:ext cx="24574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35</a:t>
            </a:r>
            <a:endParaRPr sz="15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8502397" y="9161343"/>
            <a:ext cx="24574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80</a:t>
            </a:r>
            <a:endParaRPr sz="15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8508730" y="9856762"/>
            <a:ext cx="24574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50</a:t>
            </a:r>
            <a:endParaRPr sz="15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643601" y="3916802"/>
            <a:ext cx="6415405" cy="6319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65785">
              <a:lnSpc>
                <a:spcPct val="150700"/>
              </a:lnSpc>
              <a:spcBef>
                <a:spcPts val="95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Całkowita fizyczna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utrata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kończyny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górnej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na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poziomie nadgarstka 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Całkowita fizyczna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utrata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kończyny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dolnej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w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stawie</a:t>
            </a:r>
            <a:r>
              <a:rPr sz="1550" spc="5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biodrowym</a:t>
            </a:r>
            <a:endParaRPr sz="1550">
              <a:latin typeface="Arial"/>
              <a:cs typeface="Arial"/>
            </a:endParaRPr>
          </a:p>
          <a:p>
            <a:pPr marL="12700" marR="5080">
              <a:lnSpc>
                <a:spcPts val="1780"/>
              </a:lnSpc>
              <a:spcBef>
                <a:spcPts val="1095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Całkowita fizyczna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utrata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kończyny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dolnej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w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obrębie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uda lub na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poziomie 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stawu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kolanowego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Całkowita fizyczna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utrata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kończyny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dolnej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w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obrębie</a:t>
            </a:r>
            <a:r>
              <a:rPr sz="1550" spc="3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podudzia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Całkowita fizyczna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utrata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stopy 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w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całości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Całkowita fizyczna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utrata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stopy z wyłączeniem</a:t>
            </a:r>
            <a:r>
              <a:rPr sz="1550" spc="1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pięty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550" b="1" dirty="0">
                <a:solidFill>
                  <a:srgbClr val="444444"/>
                </a:solidFill>
                <a:latin typeface="Arial"/>
                <a:cs typeface="Arial"/>
              </a:rPr>
              <a:t>Uszkodzenia </a:t>
            </a:r>
            <a:r>
              <a:rPr sz="1550" b="1" spc="-5" dirty="0">
                <a:solidFill>
                  <a:srgbClr val="444444"/>
                </a:solidFill>
                <a:latin typeface="Arial"/>
                <a:cs typeface="Arial"/>
              </a:rPr>
              <a:t>rdzenia kręgowego:</a:t>
            </a:r>
            <a:endParaRPr sz="1550">
              <a:latin typeface="Arial"/>
              <a:cs typeface="Arial"/>
            </a:endParaRPr>
          </a:p>
          <a:p>
            <a:pPr marL="266700" marR="421005">
              <a:lnSpc>
                <a:spcPts val="1780"/>
              </a:lnSpc>
              <a:spcBef>
                <a:spcPts val="1160"/>
              </a:spcBef>
              <a:buAutoNum type="arabicParenR"/>
              <a:tabLst>
                <a:tab pos="498475" algn="l"/>
              </a:tabLst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przy objawach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poprzecznego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przecięcia rdzenia z całkowitym  porażeniem lub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niedowładem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dużego stopnia dwóch lub czterech  kończyn</a:t>
            </a:r>
            <a:endParaRPr sz="1550">
              <a:latin typeface="Arial"/>
              <a:cs typeface="Arial"/>
            </a:endParaRPr>
          </a:p>
          <a:p>
            <a:pPr marL="266700" marR="58419">
              <a:lnSpc>
                <a:spcPts val="1780"/>
              </a:lnSpc>
              <a:spcBef>
                <a:spcPts val="1025"/>
              </a:spcBef>
              <a:buAutoNum type="arabicParenR"/>
              <a:tabLst>
                <a:tab pos="498475" algn="l"/>
              </a:tabLst>
            </a:pP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niedowład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kończyn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dolnych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bez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uszkodzenia górnej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części rdzenia  (kończyn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górnych),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umożliwiający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poruszanie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się za pomocą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dwóch  lasek</a:t>
            </a:r>
            <a:endParaRPr sz="1550">
              <a:latin typeface="Arial"/>
              <a:cs typeface="Arial"/>
            </a:endParaRPr>
          </a:p>
          <a:p>
            <a:pPr marL="266700" marR="147320">
              <a:lnSpc>
                <a:spcPts val="1780"/>
              </a:lnSpc>
              <a:spcBef>
                <a:spcPts val="1010"/>
              </a:spcBef>
              <a:buAutoNum type="arabicParenR"/>
              <a:tabLst>
                <a:tab pos="498475" algn="l"/>
              </a:tabLst>
            </a:pP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niedowład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kończyn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dolnych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umożliwiający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poruszanie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się o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jednej  lasce</a:t>
            </a:r>
            <a:endParaRPr sz="1550">
              <a:latin typeface="Arial"/>
              <a:cs typeface="Arial"/>
            </a:endParaRPr>
          </a:p>
          <a:p>
            <a:pPr marL="266700" marR="15240">
              <a:lnSpc>
                <a:spcPts val="1780"/>
              </a:lnSpc>
              <a:spcBef>
                <a:spcPts val="1035"/>
              </a:spcBef>
              <a:buAutoNum type="arabicParenR"/>
              <a:tabLst>
                <a:tab pos="498475" algn="l"/>
              </a:tabLst>
            </a:pP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porażenie całkowite obu kończyn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górnych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z zanikami mięśniowymi,  zaburzeniami czucia i zmianami troficznymi bez porażenia kończyn 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dolnych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(po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wylewie</a:t>
            </a:r>
            <a:r>
              <a:rPr sz="1550" spc="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śródrdzeniowym)</a:t>
            </a:r>
            <a:endParaRPr sz="1550">
              <a:latin typeface="Arial"/>
              <a:cs typeface="Arial"/>
            </a:endParaRPr>
          </a:p>
          <a:p>
            <a:pPr marL="266700" marR="531495">
              <a:lnSpc>
                <a:spcPts val="1780"/>
              </a:lnSpc>
              <a:spcBef>
                <a:spcPts val="1015"/>
              </a:spcBef>
              <a:buAutoNum type="arabicParenR"/>
              <a:tabLst>
                <a:tab pos="498475" algn="l"/>
              </a:tabLst>
            </a:pP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niedowład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znacznego stopnia obu kończyn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górnych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znacznie  upośledzający czynności kończyn (po </a:t>
            </a:r>
            <a:r>
              <a:rPr sz="1550" spc="-5" dirty="0">
                <a:solidFill>
                  <a:srgbClr val="444444"/>
                </a:solidFill>
                <a:latin typeface="Arial"/>
                <a:cs typeface="Arial"/>
              </a:rPr>
              <a:t>wylewie</a:t>
            </a:r>
            <a:r>
              <a:rPr sz="1550" spc="8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444444"/>
                </a:solidFill>
                <a:latin typeface="Arial"/>
                <a:cs typeface="Arial"/>
              </a:rPr>
              <a:t>śródrdzeniowym)</a:t>
            </a:r>
            <a:endParaRPr sz="155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0401327" y="2797611"/>
            <a:ext cx="8722360" cy="941705"/>
          </a:xfrm>
          <a:custGeom>
            <a:avLst/>
            <a:gdLst/>
            <a:ahLst/>
            <a:cxnLst/>
            <a:rect l="l" t="t" r="r" b="b"/>
            <a:pathLst>
              <a:path w="8722360" h="941704">
                <a:moveTo>
                  <a:pt x="8586000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805179"/>
                </a:lnTo>
                <a:lnTo>
                  <a:pt x="6946" y="848248"/>
                </a:lnTo>
                <a:lnTo>
                  <a:pt x="26289" y="885652"/>
                </a:lnTo>
                <a:lnTo>
                  <a:pt x="55785" y="915147"/>
                </a:lnTo>
                <a:lnTo>
                  <a:pt x="93189" y="934490"/>
                </a:lnTo>
                <a:lnTo>
                  <a:pt x="136257" y="941437"/>
                </a:lnTo>
                <a:lnTo>
                  <a:pt x="8586000" y="941437"/>
                </a:lnTo>
                <a:lnTo>
                  <a:pt x="8629063" y="934490"/>
                </a:lnTo>
                <a:lnTo>
                  <a:pt x="8666464" y="915147"/>
                </a:lnTo>
                <a:lnTo>
                  <a:pt x="8695958" y="885652"/>
                </a:lnTo>
                <a:lnTo>
                  <a:pt x="8715301" y="848248"/>
                </a:lnTo>
                <a:lnTo>
                  <a:pt x="8722247" y="805179"/>
                </a:lnTo>
                <a:lnTo>
                  <a:pt x="8722247" y="136257"/>
                </a:lnTo>
                <a:lnTo>
                  <a:pt x="8715301" y="93189"/>
                </a:lnTo>
                <a:lnTo>
                  <a:pt x="8695958" y="55785"/>
                </a:lnTo>
                <a:lnTo>
                  <a:pt x="8666464" y="26289"/>
                </a:lnTo>
                <a:lnTo>
                  <a:pt x="8629063" y="6946"/>
                </a:lnTo>
                <a:lnTo>
                  <a:pt x="8586000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0711036" y="3131921"/>
            <a:ext cx="2362200" cy="2590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" b="1" spc="10" dirty="0">
                <a:solidFill>
                  <a:srgbClr val="FFFFFF"/>
                </a:solidFill>
                <a:latin typeface="Arial"/>
                <a:cs typeface="Arial"/>
              </a:rPr>
              <a:t>Rodzaj </a:t>
            </a:r>
            <a:r>
              <a:rPr sz="1500" b="1" spc="15" dirty="0">
                <a:solidFill>
                  <a:srgbClr val="FFFFFF"/>
                </a:solidFill>
                <a:latin typeface="Arial"/>
                <a:cs typeface="Arial"/>
              </a:rPr>
              <a:t>uszkodzenia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10" dirty="0">
                <a:solidFill>
                  <a:srgbClr val="FFFFFF"/>
                </a:solidFill>
                <a:latin typeface="Arial"/>
                <a:cs typeface="Arial"/>
              </a:rPr>
              <a:t>ciała</a:t>
            </a:r>
            <a:endParaRPr sz="15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6716965" y="2904639"/>
            <a:ext cx="2081530" cy="71183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indent="756920" algn="r">
              <a:lnSpc>
                <a:spcPts val="1780"/>
              </a:lnSpc>
              <a:spcBef>
                <a:spcPts val="204"/>
              </a:spcBef>
            </a:pPr>
            <a:r>
              <a:rPr sz="1500" b="1" spc="15" dirty="0">
                <a:solidFill>
                  <a:srgbClr val="FFFFFF"/>
                </a:solidFill>
                <a:latin typeface="Arial"/>
                <a:cs typeface="Arial"/>
              </a:rPr>
              <a:t>Wspó</a:t>
            </a:r>
            <a:r>
              <a:rPr sz="1500" b="1" spc="5" dirty="0">
                <a:solidFill>
                  <a:srgbClr val="FFFFFF"/>
                </a:solidFill>
                <a:latin typeface="Arial"/>
                <a:cs typeface="Arial"/>
              </a:rPr>
              <a:t>ł</a:t>
            </a:r>
            <a:r>
              <a:rPr sz="1500" b="1" spc="10" dirty="0">
                <a:solidFill>
                  <a:srgbClr val="FFFFFF"/>
                </a:solidFill>
                <a:latin typeface="Arial"/>
                <a:cs typeface="Arial"/>
              </a:rPr>
              <a:t>czynnik  </a:t>
            </a:r>
            <a:r>
              <a:rPr sz="1500" b="1" spc="15" dirty="0">
                <a:solidFill>
                  <a:srgbClr val="FFFFFF"/>
                </a:solidFill>
                <a:latin typeface="Arial"/>
                <a:cs typeface="Arial"/>
              </a:rPr>
              <a:t>procentowy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10" dirty="0">
                <a:solidFill>
                  <a:srgbClr val="FFFFFF"/>
                </a:solidFill>
                <a:latin typeface="Arial"/>
                <a:cs typeface="Arial"/>
              </a:rPr>
              <a:t>Ciężkiego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15" dirty="0">
                <a:solidFill>
                  <a:srgbClr val="FFFFFF"/>
                </a:solidFill>
                <a:latin typeface="Arial"/>
                <a:cs typeface="Arial"/>
              </a:rPr>
              <a:t>inwalidztwa</a:t>
            </a:r>
            <a:r>
              <a:rPr sz="15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15" dirty="0">
                <a:solidFill>
                  <a:srgbClr val="FFFFFF"/>
                </a:solidFill>
                <a:latin typeface="Arial"/>
                <a:cs typeface="Arial"/>
              </a:rPr>
              <a:t>(%)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096E5AA2-A539-294C-9760-6A7922EB5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874" y="6564439"/>
            <a:ext cx="8266976" cy="3279833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3446" y="982034"/>
            <a:ext cx="1004570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dirty="0">
                <a:solidFill>
                  <a:srgbClr val="FFFFFF"/>
                </a:solidFill>
              </a:rPr>
              <a:t>Compensa </a:t>
            </a:r>
            <a:r>
              <a:rPr sz="3450" spc="5" dirty="0">
                <a:solidFill>
                  <a:srgbClr val="FFFFFF"/>
                </a:solidFill>
              </a:rPr>
              <a:t>PPK – podwójna ochrona dla</a:t>
            </a:r>
            <a:r>
              <a:rPr sz="3450" spc="-15" dirty="0">
                <a:solidFill>
                  <a:srgbClr val="FFFFFF"/>
                </a:solidFill>
              </a:rPr>
              <a:t> </a:t>
            </a:r>
            <a:r>
              <a:rPr sz="3450" dirty="0">
                <a:solidFill>
                  <a:srgbClr val="FFFFFF"/>
                </a:solidFill>
              </a:rPr>
              <a:t>Klienta</a:t>
            </a:r>
            <a:endParaRPr sz="3450"/>
          </a:p>
        </p:txBody>
      </p:sp>
      <p:sp>
        <p:nvSpPr>
          <p:cNvPr id="3" name="object 3"/>
          <p:cNvSpPr/>
          <p:nvPr/>
        </p:nvSpPr>
        <p:spPr>
          <a:xfrm>
            <a:off x="14732536" y="0"/>
            <a:ext cx="4806136" cy="2062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41953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80676" y="408364"/>
            <a:ext cx="3214561" cy="8743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5832" y="9586508"/>
            <a:ext cx="2762657" cy="1620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9482788"/>
            <a:ext cx="2939337" cy="18257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623793" y="7102475"/>
            <a:ext cx="4115057" cy="4125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814550" y="7305675"/>
            <a:ext cx="3695700" cy="3683000"/>
          </a:xfrm>
          <a:custGeom>
            <a:avLst/>
            <a:gdLst/>
            <a:ahLst/>
            <a:cxnLst/>
            <a:rect l="l" t="t" r="r" b="b"/>
            <a:pathLst>
              <a:path w="3695700" h="3683000">
                <a:moveTo>
                  <a:pt x="2086535" y="3670300"/>
                </a:moveTo>
                <a:lnTo>
                  <a:pt x="1608577" y="3670300"/>
                </a:lnTo>
                <a:lnTo>
                  <a:pt x="1655697" y="3683000"/>
                </a:lnTo>
                <a:lnTo>
                  <a:pt x="2039415" y="3683000"/>
                </a:lnTo>
                <a:lnTo>
                  <a:pt x="2086535" y="3670300"/>
                </a:lnTo>
                <a:close/>
              </a:path>
              <a:path w="3695700" h="3683000">
                <a:moveTo>
                  <a:pt x="2225627" y="3644900"/>
                </a:moveTo>
                <a:lnTo>
                  <a:pt x="1469485" y="3644900"/>
                </a:lnTo>
                <a:lnTo>
                  <a:pt x="1561824" y="3670300"/>
                </a:lnTo>
                <a:lnTo>
                  <a:pt x="2133287" y="3670300"/>
                </a:lnTo>
                <a:lnTo>
                  <a:pt x="2225627" y="3644900"/>
                </a:lnTo>
                <a:close/>
              </a:path>
              <a:path w="3695700" h="3683000">
                <a:moveTo>
                  <a:pt x="2271184" y="38100"/>
                </a:moveTo>
                <a:lnTo>
                  <a:pt x="1423928" y="38100"/>
                </a:lnTo>
                <a:lnTo>
                  <a:pt x="1246143" y="88900"/>
                </a:lnTo>
                <a:lnTo>
                  <a:pt x="1202884" y="114300"/>
                </a:lnTo>
                <a:lnTo>
                  <a:pt x="1117894" y="139700"/>
                </a:lnTo>
                <a:lnTo>
                  <a:pt x="1076196" y="165100"/>
                </a:lnTo>
                <a:lnTo>
                  <a:pt x="1035047" y="177800"/>
                </a:lnTo>
                <a:lnTo>
                  <a:pt x="954464" y="228600"/>
                </a:lnTo>
                <a:lnTo>
                  <a:pt x="915059" y="241300"/>
                </a:lnTo>
                <a:lnTo>
                  <a:pt x="876265" y="266700"/>
                </a:lnTo>
                <a:lnTo>
                  <a:pt x="838099" y="292100"/>
                </a:lnTo>
                <a:lnTo>
                  <a:pt x="800574" y="317500"/>
                </a:lnTo>
                <a:lnTo>
                  <a:pt x="763706" y="342900"/>
                </a:lnTo>
                <a:lnTo>
                  <a:pt x="727511" y="368300"/>
                </a:lnTo>
                <a:lnTo>
                  <a:pt x="692004" y="406400"/>
                </a:lnTo>
                <a:lnTo>
                  <a:pt x="657199" y="431800"/>
                </a:lnTo>
                <a:lnTo>
                  <a:pt x="623112" y="457200"/>
                </a:lnTo>
                <a:lnTo>
                  <a:pt x="589758" y="482600"/>
                </a:lnTo>
                <a:lnTo>
                  <a:pt x="557153" y="520700"/>
                </a:lnTo>
                <a:lnTo>
                  <a:pt x="525312" y="546100"/>
                </a:lnTo>
                <a:lnTo>
                  <a:pt x="494249" y="584200"/>
                </a:lnTo>
                <a:lnTo>
                  <a:pt x="463981" y="622300"/>
                </a:lnTo>
                <a:lnTo>
                  <a:pt x="434522" y="647700"/>
                </a:lnTo>
                <a:lnTo>
                  <a:pt x="405887" y="685800"/>
                </a:lnTo>
                <a:lnTo>
                  <a:pt x="378092" y="723900"/>
                </a:lnTo>
                <a:lnTo>
                  <a:pt x="351152" y="762000"/>
                </a:lnTo>
                <a:lnTo>
                  <a:pt x="325082" y="800100"/>
                </a:lnTo>
                <a:lnTo>
                  <a:pt x="299897" y="838200"/>
                </a:lnTo>
                <a:lnTo>
                  <a:pt x="275613" y="876300"/>
                </a:lnTo>
                <a:lnTo>
                  <a:pt x="252245" y="914400"/>
                </a:lnTo>
                <a:lnTo>
                  <a:pt x="229808" y="952500"/>
                </a:lnTo>
                <a:lnTo>
                  <a:pt x="208317" y="990600"/>
                </a:lnTo>
                <a:lnTo>
                  <a:pt x="187787" y="1028700"/>
                </a:lnTo>
                <a:lnTo>
                  <a:pt x="168234" y="1066800"/>
                </a:lnTo>
                <a:lnTo>
                  <a:pt x="149673" y="1117600"/>
                </a:lnTo>
                <a:lnTo>
                  <a:pt x="132119" y="1155700"/>
                </a:lnTo>
                <a:lnTo>
                  <a:pt x="115587" y="1193800"/>
                </a:lnTo>
                <a:lnTo>
                  <a:pt x="100093" y="1244600"/>
                </a:lnTo>
                <a:lnTo>
                  <a:pt x="85651" y="1282700"/>
                </a:lnTo>
                <a:lnTo>
                  <a:pt x="72278" y="1333500"/>
                </a:lnTo>
                <a:lnTo>
                  <a:pt x="59987" y="1371600"/>
                </a:lnTo>
                <a:lnTo>
                  <a:pt x="48795" y="1422400"/>
                </a:lnTo>
                <a:lnTo>
                  <a:pt x="38716" y="1460500"/>
                </a:lnTo>
                <a:lnTo>
                  <a:pt x="29766" y="1511300"/>
                </a:lnTo>
                <a:lnTo>
                  <a:pt x="21960" y="1562100"/>
                </a:lnTo>
                <a:lnTo>
                  <a:pt x="15313" y="1600200"/>
                </a:lnTo>
                <a:lnTo>
                  <a:pt x="9841" y="1651000"/>
                </a:lnTo>
                <a:lnTo>
                  <a:pt x="5558" y="1701800"/>
                </a:lnTo>
                <a:lnTo>
                  <a:pt x="2480" y="1739900"/>
                </a:lnTo>
                <a:lnTo>
                  <a:pt x="622" y="1790700"/>
                </a:lnTo>
                <a:lnTo>
                  <a:pt x="0" y="1841500"/>
                </a:lnTo>
                <a:lnTo>
                  <a:pt x="622" y="1892300"/>
                </a:lnTo>
                <a:lnTo>
                  <a:pt x="2480" y="1943100"/>
                </a:lnTo>
                <a:lnTo>
                  <a:pt x="5558" y="1981200"/>
                </a:lnTo>
                <a:lnTo>
                  <a:pt x="9841" y="2032000"/>
                </a:lnTo>
                <a:lnTo>
                  <a:pt x="15313" y="2082800"/>
                </a:lnTo>
                <a:lnTo>
                  <a:pt x="21960" y="2133600"/>
                </a:lnTo>
                <a:lnTo>
                  <a:pt x="29766" y="2171700"/>
                </a:lnTo>
                <a:lnTo>
                  <a:pt x="38716" y="2222500"/>
                </a:lnTo>
                <a:lnTo>
                  <a:pt x="48795" y="2260600"/>
                </a:lnTo>
                <a:lnTo>
                  <a:pt x="59987" y="2311400"/>
                </a:lnTo>
                <a:lnTo>
                  <a:pt x="72278" y="2349500"/>
                </a:lnTo>
                <a:lnTo>
                  <a:pt x="85651" y="2400300"/>
                </a:lnTo>
                <a:lnTo>
                  <a:pt x="100093" y="2438400"/>
                </a:lnTo>
                <a:lnTo>
                  <a:pt x="115587" y="2489200"/>
                </a:lnTo>
                <a:lnTo>
                  <a:pt x="132119" y="2527300"/>
                </a:lnTo>
                <a:lnTo>
                  <a:pt x="149673" y="2565400"/>
                </a:lnTo>
                <a:lnTo>
                  <a:pt x="168234" y="2616200"/>
                </a:lnTo>
                <a:lnTo>
                  <a:pt x="187787" y="2654300"/>
                </a:lnTo>
                <a:lnTo>
                  <a:pt x="208317" y="2692400"/>
                </a:lnTo>
                <a:lnTo>
                  <a:pt x="229808" y="2730500"/>
                </a:lnTo>
                <a:lnTo>
                  <a:pt x="252245" y="2768600"/>
                </a:lnTo>
                <a:lnTo>
                  <a:pt x="275613" y="2819400"/>
                </a:lnTo>
                <a:lnTo>
                  <a:pt x="299897" y="2857500"/>
                </a:lnTo>
                <a:lnTo>
                  <a:pt x="325082" y="2882900"/>
                </a:lnTo>
                <a:lnTo>
                  <a:pt x="351152" y="2921000"/>
                </a:lnTo>
                <a:lnTo>
                  <a:pt x="378092" y="2959100"/>
                </a:lnTo>
                <a:lnTo>
                  <a:pt x="405887" y="2997200"/>
                </a:lnTo>
                <a:lnTo>
                  <a:pt x="434522" y="3035300"/>
                </a:lnTo>
                <a:lnTo>
                  <a:pt x="463981" y="3060700"/>
                </a:lnTo>
                <a:lnTo>
                  <a:pt x="494249" y="3098800"/>
                </a:lnTo>
                <a:lnTo>
                  <a:pt x="525312" y="3136900"/>
                </a:lnTo>
                <a:lnTo>
                  <a:pt x="557153" y="3162300"/>
                </a:lnTo>
                <a:lnTo>
                  <a:pt x="589758" y="3200400"/>
                </a:lnTo>
                <a:lnTo>
                  <a:pt x="623112" y="3225800"/>
                </a:lnTo>
                <a:lnTo>
                  <a:pt x="657199" y="3251200"/>
                </a:lnTo>
                <a:lnTo>
                  <a:pt x="692004" y="3289300"/>
                </a:lnTo>
                <a:lnTo>
                  <a:pt x="727511" y="3314700"/>
                </a:lnTo>
                <a:lnTo>
                  <a:pt x="763706" y="3340100"/>
                </a:lnTo>
                <a:lnTo>
                  <a:pt x="800574" y="3365500"/>
                </a:lnTo>
                <a:lnTo>
                  <a:pt x="838099" y="3390900"/>
                </a:lnTo>
                <a:lnTo>
                  <a:pt x="876265" y="3416300"/>
                </a:lnTo>
                <a:lnTo>
                  <a:pt x="915059" y="3441700"/>
                </a:lnTo>
                <a:lnTo>
                  <a:pt x="954464" y="3454400"/>
                </a:lnTo>
                <a:lnTo>
                  <a:pt x="1035047" y="3505200"/>
                </a:lnTo>
                <a:lnTo>
                  <a:pt x="1076196" y="3517900"/>
                </a:lnTo>
                <a:lnTo>
                  <a:pt x="1117894" y="3543300"/>
                </a:lnTo>
                <a:lnTo>
                  <a:pt x="1202884" y="3568700"/>
                </a:lnTo>
                <a:lnTo>
                  <a:pt x="1246143" y="3594100"/>
                </a:lnTo>
                <a:lnTo>
                  <a:pt x="1423928" y="3644900"/>
                </a:lnTo>
                <a:lnTo>
                  <a:pt x="2271184" y="3644900"/>
                </a:lnTo>
                <a:lnTo>
                  <a:pt x="2448968" y="3594100"/>
                </a:lnTo>
                <a:lnTo>
                  <a:pt x="2492228" y="3568700"/>
                </a:lnTo>
                <a:lnTo>
                  <a:pt x="2577217" y="3543300"/>
                </a:lnTo>
                <a:lnTo>
                  <a:pt x="2618916" y="3517900"/>
                </a:lnTo>
                <a:lnTo>
                  <a:pt x="2660064" y="3505200"/>
                </a:lnTo>
                <a:lnTo>
                  <a:pt x="2740648" y="3454400"/>
                </a:lnTo>
                <a:lnTo>
                  <a:pt x="2780053" y="3441700"/>
                </a:lnTo>
                <a:lnTo>
                  <a:pt x="2818846" y="3416300"/>
                </a:lnTo>
                <a:lnTo>
                  <a:pt x="2857013" y="3390900"/>
                </a:lnTo>
                <a:lnTo>
                  <a:pt x="2894538" y="3365500"/>
                </a:lnTo>
                <a:lnTo>
                  <a:pt x="2931405" y="3340100"/>
                </a:lnTo>
                <a:lnTo>
                  <a:pt x="2967601" y="3314700"/>
                </a:lnTo>
                <a:lnTo>
                  <a:pt x="3003108" y="3289300"/>
                </a:lnTo>
                <a:lnTo>
                  <a:pt x="3037913" y="3251200"/>
                </a:lnTo>
                <a:lnTo>
                  <a:pt x="3072000" y="3225800"/>
                </a:lnTo>
                <a:lnTo>
                  <a:pt x="3105353" y="3200400"/>
                </a:lnTo>
                <a:lnTo>
                  <a:pt x="3137958" y="3162300"/>
                </a:lnTo>
                <a:lnTo>
                  <a:pt x="3169800" y="3136900"/>
                </a:lnTo>
                <a:lnTo>
                  <a:pt x="3200862" y="3098800"/>
                </a:lnTo>
                <a:lnTo>
                  <a:pt x="3231131" y="3060700"/>
                </a:lnTo>
                <a:lnTo>
                  <a:pt x="3260590" y="3035300"/>
                </a:lnTo>
                <a:lnTo>
                  <a:pt x="3289225" y="2997200"/>
                </a:lnTo>
                <a:lnTo>
                  <a:pt x="3317020" y="2959100"/>
                </a:lnTo>
                <a:lnTo>
                  <a:pt x="3343960" y="2921000"/>
                </a:lnTo>
                <a:lnTo>
                  <a:pt x="3370030" y="2882900"/>
                </a:lnTo>
                <a:lnTo>
                  <a:pt x="3395214" y="2857500"/>
                </a:lnTo>
                <a:lnTo>
                  <a:pt x="3419498" y="2819400"/>
                </a:lnTo>
                <a:lnTo>
                  <a:pt x="3442867" y="2768600"/>
                </a:lnTo>
                <a:lnTo>
                  <a:pt x="3465304" y="2730500"/>
                </a:lnTo>
                <a:lnTo>
                  <a:pt x="3486795" y="2692400"/>
                </a:lnTo>
                <a:lnTo>
                  <a:pt x="3507324" y="2654300"/>
                </a:lnTo>
                <a:lnTo>
                  <a:pt x="3526877" y="2616200"/>
                </a:lnTo>
                <a:lnTo>
                  <a:pt x="3545438" y="2565400"/>
                </a:lnTo>
                <a:lnTo>
                  <a:pt x="3562993" y="2527300"/>
                </a:lnTo>
                <a:lnTo>
                  <a:pt x="3579524" y="2489200"/>
                </a:lnTo>
                <a:lnTo>
                  <a:pt x="3595019" y="2438400"/>
                </a:lnTo>
                <a:lnTo>
                  <a:pt x="3609460" y="2400300"/>
                </a:lnTo>
                <a:lnTo>
                  <a:pt x="3622834" y="2349500"/>
                </a:lnTo>
                <a:lnTo>
                  <a:pt x="3635125" y="2311400"/>
                </a:lnTo>
                <a:lnTo>
                  <a:pt x="3646317" y="2260600"/>
                </a:lnTo>
                <a:lnTo>
                  <a:pt x="3656396" y="2222500"/>
                </a:lnTo>
                <a:lnTo>
                  <a:pt x="3665346" y="2171700"/>
                </a:lnTo>
                <a:lnTo>
                  <a:pt x="3673152" y="2133600"/>
                </a:lnTo>
                <a:lnTo>
                  <a:pt x="3679798" y="2082800"/>
                </a:lnTo>
                <a:lnTo>
                  <a:pt x="3685271" y="2032000"/>
                </a:lnTo>
                <a:lnTo>
                  <a:pt x="3689554" y="1981200"/>
                </a:lnTo>
                <a:lnTo>
                  <a:pt x="3692631" y="1943100"/>
                </a:lnTo>
                <a:lnTo>
                  <a:pt x="3694489" y="1892300"/>
                </a:lnTo>
                <a:lnTo>
                  <a:pt x="3695112" y="1841500"/>
                </a:lnTo>
                <a:lnTo>
                  <a:pt x="3694489" y="1790700"/>
                </a:lnTo>
                <a:lnTo>
                  <a:pt x="3692631" y="1739900"/>
                </a:lnTo>
                <a:lnTo>
                  <a:pt x="3689554" y="1701800"/>
                </a:lnTo>
                <a:lnTo>
                  <a:pt x="3685271" y="1651000"/>
                </a:lnTo>
                <a:lnTo>
                  <a:pt x="3679798" y="1600200"/>
                </a:lnTo>
                <a:lnTo>
                  <a:pt x="3673152" y="1562100"/>
                </a:lnTo>
                <a:lnTo>
                  <a:pt x="3665346" y="1511300"/>
                </a:lnTo>
                <a:lnTo>
                  <a:pt x="3656396" y="1460500"/>
                </a:lnTo>
                <a:lnTo>
                  <a:pt x="3646317" y="1422400"/>
                </a:lnTo>
                <a:lnTo>
                  <a:pt x="3635125" y="1371600"/>
                </a:lnTo>
                <a:lnTo>
                  <a:pt x="3622834" y="1333500"/>
                </a:lnTo>
                <a:lnTo>
                  <a:pt x="3609460" y="1282700"/>
                </a:lnTo>
                <a:lnTo>
                  <a:pt x="3595019" y="1244600"/>
                </a:lnTo>
                <a:lnTo>
                  <a:pt x="3579524" y="1193800"/>
                </a:lnTo>
                <a:lnTo>
                  <a:pt x="3562993" y="1155700"/>
                </a:lnTo>
                <a:lnTo>
                  <a:pt x="3545438" y="1117600"/>
                </a:lnTo>
                <a:lnTo>
                  <a:pt x="3526877" y="1066800"/>
                </a:lnTo>
                <a:lnTo>
                  <a:pt x="3507324" y="1028700"/>
                </a:lnTo>
                <a:lnTo>
                  <a:pt x="3486795" y="990600"/>
                </a:lnTo>
                <a:lnTo>
                  <a:pt x="3465304" y="952500"/>
                </a:lnTo>
                <a:lnTo>
                  <a:pt x="3442867" y="914400"/>
                </a:lnTo>
                <a:lnTo>
                  <a:pt x="3419498" y="876300"/>
                </a:lnTo>
                <a:lnTo>
                  <a:pt x="3395214" y="838200"/>
                </a:lnTo>
                <a:lnTo>
                  <a:pt x="3370030" y="800100"/>
                </a:lnTo>
                <a:lnTo>
                  <a:pt x="3343960" y="762000"/>
                </a:lnTo>
                <a:lnTo>
                  <a:pt x="3317020" y="723900"/>
                </a:lnTo>
                <a:lnTo>
                  <a:pt x="3289225" y="685800"/>
                </a:lnTo>
                <a:lnTo>
                  <a:pt x="3260590" y="647700"/>
                </a:lnTo>
                <a:lnTo>
                  <a:pt x="3231131" y="622300"/>
                </a:lnTo>
                <a:lnTo>
                  <a:pt x="3200862" y="584200"/>
                </a:lnTo>
                <a:lnTo>
                  <a:pt x="3169800" y="546100"/>
                </a:lnTo>
                <a:lnTo>
                  <a:pt x="3137958" y="520700"/>
                </a:lnTo>
                <a:lnTo>
                  <a:pt x="3105353" y="482600"/>
                </a:lnTo>
                <a:lnTo>
                  <a:pt x="3072000" y="457200"/>
                </a:lnTo>
                <a:lnTo>
                  <a:pt x="3037913" y="431800"/>
                </a:lnTo>
                <a:lnTo>
                  <a:pt x="3003108" y="406400"/>
                </a:lnTo>
                <a:lnTo>
                  <a:pt x="2967601" y="368300"/>
                </a:lnTo>
                <a:lnTo>
                  <a:pt x="2931405" y="342900"/>
                </a:lnTo>
                <a:lnTo>
                  <a:pt x="2894538" y="317500"/>
                </a:lnTo>
                <a:lnTo>
                  <a:pt x="2857013" y="292100"/>
                </a:lnTo>
                <a:lnTo>
                  <a:pt x="2818846" y="266700"/>
                </a:lnTo>
                <a:lnTo>
                  <a:pt x="2780053" y="241300"/>
                </a:lnTo>
                <a:lnTo>
                  <a:pt x="2740648" y="228600"/>
                </a:lnTo>
                <a:lnTo>
                  <a:pt x="2660064" y="177800"/>
                </a:lnTo>
                <a:lnTo>
                  <a:pt x="2618916" y="165100"/>
                </a:lnTo>
                <a:lnTo>
                  <a:pt x="2577217" y="139700"/>
                </a:lnTo>
                <a:lnTo>
                  <a:pt x="2492228" y="114300"/>
                </a:lnTo>
                <a:lnTo>
                  <a:pt x="2448968" y="88900"/>
                </a:lnTo>
                <a:lnTo>
                  <a:pt x="2271184" y="38100"/>
                </a:lnTo>
                <a:close/>
              </a:path>
              <a:path w="3695700" h="3683000">
                <a:moveTo>
                  <a:pt x="2133287" y="12700"/>
                </a:moveTo>
                <a:lnTo>
                  <a:pt x="1561824" y="12700"/>
                </a:lnTo>
                <a:lnTo>
                  <a:pt x="1469485" y="38100"/>
                </a:lnTo>
                <a:lnTo>
                  <a:pt x="2225627" y="38100"/>
                </a:lnTo>
                <a:lnTo>
                  <a:pt x="2133287" y="12700"/>
                </a:lnTo>
                <a:close/>
              </a:path>
              <a:path w="3695700" h="3683000">
                <a:moveTo>
                  <a:pt x="2039415" y="0"/>
                </a:moveTo>
                <a:lnTo>
                  <a:pt x="1655697" y="0"/>
                </a:lnTo>
                <a:lnTo>
                  <a:pt x="1608577" y="12700"/>
                </a:lnTo>
                <a:lnTo>
                  <a:pt x="2086535" y="12700"/>
                </a:lnTo>
                <a:lnTo>
                  <a:pt x="20394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435979" y="8322648"/>
            <a:ext cx="2452370" cy="182626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algn="ctr">
              <a:lnSpc>
                <a:spcPts val="2800"/>
              </a:lnSpc>
              <a:spcBef>
                <a:spcPts val="330"/>
              </a:spcBef>
            </a:pP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Czas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trwania 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ubezpieczenia 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zgodny</a:t>
            </a:r>
            <a:r>
              <a:rPr sz="2450" spc="-3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z</a:t>
            </a:r>
            <a:r>
              <a:rPr sz="2450" spc="-2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czasem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 uczestnictwa</a:t>
            </a:r>
            <a:endParaRPr sz="2450">
              <a:latin typeface="Arial"/>
              <a:cs typeface="Arial"/>
            </a:endParaRPr>
          </a:p>
          <a:p>
            <a:pPr algn="ctr">
              <a:lnSpc>
                <a:spcPts val="2740"/>
              </a:lnSpc>
            </a:pPr>
            <a:r>
              <a:rPr sz="2450" spc="15" dirty="0">
                <a:solidFill>
                  <a:srgbClr val="6B6B6B"/>
                </a:solidFill>
                <a:latin typeface="Arial"/>
                <a:cs typeface="Arial"/>
              </a:rPr>
              <a:t>w</a:t>
            </a:r>
            <a:r>
              <a:rPr sz="2450" spc="-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15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sz="24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82670" y="7102475"/>
            <a:ext cx="4115057" cy="4125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73427" y="7325950"/>
            <a:ext cx="3695700" cy="3600593"/>
          </a:xfrm>
          <a:custGeom>
            <a:avLst/>
            <a:gdLst/>
            <a:ahLst/>
            <a:cxnLst/>
            <a:rect l="l" t="t" r="r" b="b"/>
            <a:pathLst>
              <a:path w="3695700" h="3683000">
                <a:moveTo>
                  <a:pt x="2086535" y="3670300"/>
                </a:moveTo>
                <a:lnTo>
                  <a:pt x="1608577" y="3670300"/>
                </a:lnTo>
                <a:lnTo>
                  <a:pt x="1655697" y="3683000"/>
                </a:lnTo>
                <a:lnTo>
                  <a:pt x="2039415" y="3683000"/>
                </a:lnTo>
                <a:lnTo>
                  <a:pt x="2086535" y="3670300"/>
                </a:lnTo>
                <a:close/>
              </a:path>
              <a:path w="3695700" h="3683000">
                <a:moveTo>
                  <a:pt x="2225627" y="3644900"/>
                </a:moveTo>
                <a:lnTo>
                  <a:pt x="1469485" y="3644900"/>
                </a:lnTo>
                <a:lnTo>
                  <a:pt x="1561824" y="3670300"/>
                </a:lnTo>
                <a:lnTo>
                  <a:pt x="2133287" y="3670300"/>
                </a:lnTo>
                <a:lnTo>
                  <a:pt x="2225627" y="3644900"/>
                </a:lnTo>
                <a:close/>
              </a:path>
              <a:path w="3695700" h="3683000">
                <a:moveTo>
                  <a:pt x="2271184" y="38100"/>
                </a:moveTo>
                <a:lnTo>
                  <a:pt x="1423928" y="38100"/>
                </a:lnTo>
                <a:lnTo>
                  <a:pt x="1246143" y="88900"/>
                </a:lnTo>
                <a:lnTo>
                  <a:pt x="1202884" y="114300"/>
                </a:lnTo>
                <a:lnTo>
                  <a:pt x="1117894" y="139700"/>
                </a:lnTo>
                <a:lnTo>
                  <a:pt x="1076196" y="165100"/>
                </a:lnTo>
                <a:lnTo>
                  <a:pt x="1035047" y="177800"/>
                </a:lnTo>
                <a:lnTo>
                  <a:pt x="954464" y="228600"/>
                </a:lnTo>
                <a:lnTo>
                  <a:pt x="915059" y="241300"/>
                </a:lnTo>
                <a:lnTo>
                  <a:pt x="876265" y="266700"/>
                </a:lnTo>
                <a:lnTo>
                  <a:pt x="838099" y="292100"/>
                </a:lnTo>
                <a:lnTo>
                  <a:pt x="800574" y="317500"/>
                </a:lnTo>
                <a:lnTo>
                  <a:pt x="763706" y="342900"/>
                </a:lnTo>
                <a:lnTo>
                  <a:pt x="727511" y="368300"/>
                </a:lnTo>
                <a:lnTo>
                  <a:pt x="692004" y="406400"/>
                </a:lnTo>
                <a:lnTo>
                  <a:pt x="657199" y="431800"/>
                </a:lnTo>
                <a:lnTo>
                  <a:pt x="623112" y="457200"/>
                </a:lnTo>
                <a:lnTo>
                  <a:pt x="589758" y="482600"/>
                </a:lnTo>
                <a:lnTo>
                  <a:pt x="557153" y="520700"/>
                </a:lnTo>
                <a:lnTo>
                  <a:pt x="525312" y="546100"/>
                </a:lnTo>
                <a:lnTo>
                  <a:pt x="494249" y="584200"/>
                </a:lnTo>
                <a:lnTo>
                  <a:pt x="463981" y="622300"/>
                </a:lnTo>
                <a:lnTo>
                  <a:pt x="434522" y="647700"/>
                </a:lnTo>
                <a:lnTo>
                  <a:pt x="405887" y="685800"/>
                </a:lnTo>
                <a:lnTo>
                  <a:pt x="378092" y="723900"/>
                </a:lnTo>
                <a:lnTo>
                  <a:pt x="351152" y="762000"/>
                </a:lnTo>
                <a:lnTo>
                  <a:pt x="325082" y="800100"/>
                </a:lnTo>
                <a:lnTo>
                  <a:pt x="299897" y="838200"/>
                </a:lnTo>
                <a:lnTo>
                  <a:pt x="275613" y="876300"/>
                </a:lnTo>
                <a:lnTo>
                  <a:pt x="252245" y="914400"/>
                </a:lnTo>
                <a:lnTo>
                  <a:pt x="229808" y="952500"/>
                </a:lnTo>
                <a:lnTo>
                  <a:pt x="208317" y="990600"/>
                </a:lnTo>
                <a:lnTo>
                  <a:pt x="187787" y="1028700"/>
                </a:lnTo>
                <a:lnTo>
                  <a:pt x="168234" y="1066800"/>
                </a:lnTo>
                <a:lnTo>
                  <a:pt x="149673" y="1117600"/>
                </a:lnTo>
                <a:lnTo>
                  <a:pt x="132119" y="1155700"/>
                </a:lnTo>
                <a:lnTo>
                  <a:pt x="115587" y="1193800"/>
                </a:lnTo>
                <a:lnTo>
                  <a:pt x="100093" y="1244600"/>
                </a:lnTo>
                <a:lnTo>
                  <a:pt x="85651" y="1282700"/>
                </a:lnTo>
                <a:lnTo>
                  <a:pt x="72278" y="1333500"/>
                </a:lnTo>
                <a:lnTo>
                  <a:pt x="59987" y="1371600"/>
                </a:lnTo>
                <a:lnTo>
                  <a:pt x="48795" y="1422400"/>
                </a:lnTo>
                <a:lnTo>
                  <a:pt x="38716" y="1460500"/>
                </a:lnTo>
                <a:lnTo>
                  <a:pt x="29766" y="1511300"/>
                </a:lnTo>
                <a:lnTo>
                  <a:pt x="21960" y="1562100"/>
                </a:lnTo>
                <a:lnTo>
                  <a:pt x="15313" y="1600200"/>
                </a:lnTo>
                <a:lnTo>
                  <a:pt x="9841" y="1651000"/>
                </a:lnTo>
                <a:lnTo>
                  <a:pt x="5558" y="1701800"/>
                </a:lnTo>
                <a:lnTo>
                  <a:pt x="2480" y="1739900"/>
                </a:lnTo>
                <a:lnTo>
                  <a:pt x="622" y="1790700"/>
                </a:lnTo>
                <a:lnTo>
                  <a:pt x="0" y="1841500"/>
                </a:lnTo>
                <a:lnTo>
                  <a:pt x="622" y="1892300"/>
                </a:lnTo>
                <a:lnTo>
                  <a:pt x="2480" y="1943100"/>
                </a:lnTo>
                <a:lnTo>
                  <a:pt x="5558" y="1981200"/>
                </a:lnTo>
                <a:lnTo>
                  <a:pt x="9841" y="2032000"/>
                </a:lnTo>
                <a:lnTo>
                  <a:pt x="15313" y="2082800"/>
                </a:lnTo>
                <a:lnTo>
                  <a:pt x="21960" y="2133600"/>
                </a:lnTo>
                <a:lnTo>
                  <a:pt x="29766" y="2171700"/>
                </a:lnTo>
                <a:lnTo>
                  <a:pt x="38716" y="2222500"/>
                </a:lnTo>
                <a:lnTo>
                  <a:pt x="48795" y="2260600"/>
                </a:lnTo>
                <a:lnTo>
                  <a:pt x="59987" y="2311400"/>
                </a:lnTo>
                <a:lnTo>
                  <a:pt x="72278" y="2349500"/>
                </a:lnTo>
                <a:lnTo>
                  <a:pt x="85651" y="2400300"/>
                </a:lnTo>
                <a:lnTo>
                  <a:pt x="100093" y="2438400"/>
                </a:lnTo>
                <a:lnTo>
                  <a:pt x="115587" y="2489200"/>
                </a:lnTo>
                <a:lnTo>
                  <a:pt x="132119" y="2527300"/>
                </a:lnTo>
                <a:lnTo>
                  <a:pt x="149673" y="2565400"/>
                </a:lnTo>
                <a:lnTo>
                  <a:pt x="168234" y="2616200"/>
                </a:lnTo>
                <a:lnTo>
                  <a:pt x="187787" y="2654300"/>
                </a:lnTo>
                <a:lnTo>
                  <a:pt x="208317" y="2692400"/>
                </a:lnTo>
                <a:lnTo>
                  <a:pt x="229808" y="2730500"/>
                </a:lnTo>
                <a:lnTo>
                  <a:pt x="252245" y="2768600"/>
                </a:lnTo>
                <a:lnTo>
                  <a:pt x="275613" y="2819400"/>
                </a:lnTo>
                <a:lnTo>
                  <a:pt x="299897" y="2857500"/>
                </a:lnTo>
                <a:lnTo>
                  <a:pt x="325082" y="2882900"/>
                </a:lnTo>
                <a:lnTo>
                  <a:pt x="351152" y="2921000"/>
                </a:lnTo>
                <a:lnTo>
                  <a:pt x="378092" y="2959100"/>
                </a:lnTo>
                <a:lnTo>
                  <a:pt x="405887" y="2997200"/>
                </a:lnTo>
                <a:lnTo>
                  <a:pt x="434522" y="3035300"/>
                </a:lnTo>
                <a:lnTo>
                  <a:pt x="463981" y="3060700"/>
                </a:lnTo>
                <a:lnTo>
                  <a:pt x="494249" y="3098800"/>
                </a:lnTo>
                <a:lnTo>
                  <a:pt x="525312" y="3136900"/>
                </a:lnTo>
                <a:lnTo>
                  <a:pt x="557153" y="3162300"/>
                </a:lnTo>
                <a:lnTo>
                  <a:pt x="589758" y="3200400"/>
                </a:lnTo>
                <a:lnTo>
                  <a:pt x="623112" y="3225800"/>
                </a:lnTo>
                <a:lnTo>
                  <a:pt x="657199" y="3251200"/>
                </a:lnTo>
                <a:lnTo>
                  <a:pt x="692004" y="3289300"/>
                </a:lnTo>
                <a:lnTo>
                  <a:pt x="727511" y="3314700"/>
                </a:lnTo>
                <a:lnTo>
                  <a:pt x="763706" y="3340100"/>
                </a:lnTo>
                <a:lnTo>
                  <a:pt x="800574" y="3365500"/>
                </a:lnTo>
                <a:lnTo>
                  <a:pt x="838099" y="3390900"/>
                </a:lnTo>
                <a:lnTo>
                  <a:pt x="876265" y="3416300"/>
                </a:lnTo>
                <a:lnTo>
                  <a:pt x="915059" y="3441700"/>
                </a:lnTo>
                <a:lnTo>
                  <a:pt x="954464" y="3454400"/>
                </a:lnTo>
                <a:lnTo>
                  <a:pt x="1035047" y="3505200"/>
                </a:lnTo>
                <a:lnTo>
                  <a:pt x="1076196" y="3517900"/>
                </a:lnTo>
                <a:lnTo>
                  <a:pt x="1117894" y="3543300"/>
                </a:lnTo>
                <a:lnTo>
                  <a:pt x="1202884" y="3568700"/>
                </a:lnTo>
                <a:lnTo>
                  <a:pt x="1246143" y="3594100"/>
                </a:lnTo>
                <a:lnTo>
                  <a:pt x="1423928" y="3644900"/>
                </a:lnTo>
                <a:lnTo>
                  <a:pt x="2271184" y="3644900"/>
                </a:lnTo>
                <a:lnTo>
                  <a:pt x="2448968" y="3594100"/>
                </a:lnTo>
                <a:lnTo>
                  <a:pt x="2492228" y="3568700"/>
                </a:lnTo>
                <a:lnTo>
                  <a:pt x="2577217" y="3543300"/>
                </a:lnTo>
                <a:lnTo>
                  <a:pt x="2618916" y="3517900"/>
                </a:lnTo>
                <a:lnTo>
                  <a:pt x="2660064" y="3505200"/>
                </a:lnTo>
                <a:lnTo>
                  <a:pt x="2740648" y="3454400"/>
                </a:lnTo>
                <a:lnTo>
                  <a:pt x="2780053" y="3441700"/>
                </a:lnTo>
                <a:lnTo>
                  <a:pt x="2818846" y="3416300"/>
                </a:lnTo>
                <a:lnTo>
                  <a:pt x="2857013" y="3390900"/>
                </a:lnTo>
                <a:lnTo>
                  <a:pt x="2894538" y="3365500"/>
                </a:lnTo>
                <a:lnTo>
                  <a:pt x="2931405" y="3340100"/>
                </a:lnTo>
                <a:lnTo>
                  <a:pt x="2967601" y="3314700"/>
                </a:lnTo>
                <a:lnTo>
                  <a:pt x="3003108" y="3289300"/>
                </a:lnTo>
                <a:lnTo>
                  <a:pt x="3037913" y="3251200"/>
                </a:lnTo>
                <a:lnTo>
                  <a:pt x="3072000" y="3225800"/>
                </a:lnTo>
                <a:lnTo>
                  <a:pt x="3105353" y="3200400"/>
                </a:lnTo>
                <a:lnTo>
                  <a:pt x="3137958" y="3162300"/>
                </a:lnTo>
                <a:lnTo>
                  <a:pt x="3169800" y="3136900"/>
                </a:lnTo>
                <a:lnTo>
                  <a:pt x="3200862" y="3098800"/>
                </a:lnTo>
                <a:lnTo>
                  <a:pt x="3231131" y="3060700"/>
                </a:lnTo>
                <a:lnTo>
                  <a:pt x="3260590" y="3035300"/>
                </a:lnTo>
                <a:lnTo>
                  <a:pt x="3289225" y="2997200"/>
                </a:lnTo>
                <a:lnTo>
                  <a:pt x="3317020" y="2959100"/>
                </a:lnTo>
                <a:lnTo>
                  <a:pt x="3343960" y="2921000"/>
                </a:lnTo>
                <a:lnTo>
                  <a:pt x="3370030" y="2882900"/>
                </a:lnTo>
                <a:lnTo>
                  <a:pt x="3395214" y="2857500"/>
                </a:lnTo>
                <a:lnTo>
                  <a:pt x="3419498" y="2819400"/>
                </a:lnTo>
                <a:lnTo>
                  <a:pt x="3442867" y="2768600"/>
                </a:lnTo>
                <a:lnTo>
                  <a:pt x="3465304" y="2730500"/>
                </a:lnTo>
                <a:lnTo>
                  <a:pt x="3486795" y="2692400"/>
                </a:lnTo>
                <a:lnTo>
                  <a:pt x="3507324" y="2654300"/>
                </a:lnTo>
                <a:lnTo>
                  <a:pt x="3526877" y="2616200"/>
                </a:lnTo>
                <a:lnTo>
                  <a:pt x="3545438" y="2565400"/>
                </a:lnTo>
                <a:lnTo>
                  <a:pt x="3562993" y="2527300"/>
                </a:lnTo>
                <a:lnTo>
                  <a:pt x="3579524" y="2489200"/>
                </a:lnTo>
                <a:lnTo>
                  <a:pt x="3595019" y="2438400"/>
                </a:lnTo>
                <a:lnTo>
                  <a:pt x="3609460" y="2400300"/>
                </a:lnTo>
                <a:lnTo>
                  <a:pt x="3622834" y="2349500"/>
                </a:lnTo>
                <a:lnTo>
                  <a:pt x="3635125" y="2311400"/>
                </a:lnTo>
                <a:lnTo>
                  <a:pt x="3646317" y="2260600"/>
                </a:lnTo>
                <a:lnTo>
                  <a:pt x="3656396" y="2222500"/>
                </a:lnTo>
                <a:lnTo>
                  <a:pt x="3665346" y="2171700"/>
                </a:lnTo>
                <a:lnTo>
                  <a:pt x="3673152" y="2133600"/>
                </a:lnTo>
                <a:lnTo>
                  <a:pt x="3679798" y="2082800"/>
                </a:lnTo>
                <a:lnTo>
                  <a:pt x="3685271" y="2032000"/>
                </a:lnTo>
                <a:lnTo>
                  <a:pt x="3689554" y="1981200"/>
                </a:lnTo>
                <a:lnTo>
                  <a:pt x="3692631" y="1943100"/>
                </a:lnTo>
                <a:lnTo>
                  <a:pt x="3694489" y="1892300"/>
                </a:lnTo>
                <a:lnTo>
                  <a:pt x="3695112" y="1841500"/>
                </a:lnTo>
                <a:lnTo>
                  <a:pt x="3694489" y="1790700"/>
                </a:lnTo>
                <a:lnTo>
                  <a:pt x="3692631" y="1739900"/>
                </a:lnTo>
                <a:lnTo>
                  <a:pt x="3689554" y="1701800"/>
                </a:lnTo>
                <a:lnTo>
                  <a:pt x="3685271" y="1651000"/>
                </a:lnTo>
                <a:lnTo>
                  <a:pt x="3679798" y="1600200"/>
                </a:lnTo>
                <a:lnTo>
                  <a:pt x="3673152" y="1562100"/>
                </a:lnTo>
                <a:lnTo>
                  <a:pt x="3665346" y="1511300"/>
                </a:lnTo>
                <a:lnTo>
                  <a:pt x="3656396" y="1460500"/>
                </a:lnTo>
                <a:lnTo>
                  <a:pt x="3646317" y="1422400"/>
                </a:lnTo>
                <a:lnTo>
                  <a:pt x="3635125" y="1371600"/>
                </a:lnTo>
                <a:lnTo>
                  <a:pt x="3622834" y="1333500"/>
                </a:lnTo>
                <a:lnTo>
                  <a:pt x="3609460" y="1282700"/>
                </a:lnTo>
                <a:lnTo>
                  <a:pt x="3595019" y="1244600"/>
                </a:lnTo>
                <a:lnTo>
                  <a:pt x="3579524" y="1193800"/>
                </a:lnTo>
                <a:lnTo>
                  <a:pt x="3562993" y="1155700"/>
                </a:lnTo>
                <a:lnTo>
                  <a:pt x="3545438" y="1117600"/>
                </a:lnTo>
                <a:lnTo>
                  <a:pt x="3526877" y="1066800"/>
                </a:lnTo>
                <a:lnTo>
                  <a:pt x="3507324" y="1028700"/>
                </a:lnTo>
                <a:lnTo>
                  <a:pt x="3486795" y="990600"/>
                </a:lnTo>
                <a:lnTo>
                  <a:pt x="3465304" y="952500"/>
                </a:lnTo>
                <a:lnTo>
                  <a:pt x="3442867" y="914400"/>
                </a:lnTo>
                <a:lnTo>
                  <a:pt x="3419498" y="876300"/>
                </a:lnTo>
                <a:lnTo>
                  <a:pt x="3395214" y="838200"/>
                </a:lnTo>
                <a:lnTo>
                  <a:pt x="3370030" y="800100"/>
                </a:lnTo>
                <a:lnTo>
                  <a:pt x="3343960" y="762000"/>
                </a:lnTo>
                <a:lnTo>
                  <a:pt x="3317020" y="723900"/>
                </a:lnTo>
                <a:lnTo>
                  <a:pt x="3289225" y="685800"/>
                </a:lnTo>
                <a:lnTo>
                  <a:pt x="3260590" y="647700"/>
                </a:lnTo>
                <a:lnTo>
                  <a:pt x="3231131" y="622300"/>
                </a:lnTo>
                <a:lnTo>
                  <a:pt x="3200862" y="584200"/>
                </a:lnTo>
                <a:lnTo>
                  <a:pt x="3169800" y="546100"/>
                </a:lnTo>
                <a:lnTo>
                  <a:pt x="3137958" y="520700"/>
                </a:lnTo>
                <a:lnTo>
                  <a:pt x="3105353" y="482600"/>
                </a:lnTo>
                <a:lnTo>
                  <a:pt x="3072000" y="457200"/>
                </a:lnTo>
                <a:lnTo>
                  <a:pt x="3037913" y="431800"/>
                </a:lnTo>
                <a:lnTo>
                  <a:pt x="3003108" y="406400"/>
                </a:lnTo>
                <a:lnTo>
                  <a:pt x="2967601" y="368300"/>
                </a:lnTo>
                <a:lnTo>
                  <a:pt x="2931405" y="342900"/>
                </a:lnTo>
                <a:lnTo>
                  <a:pt x="2894538" y="317500"/>
                </a:lnTo>
                <a:lnTo>
                  <a:pt x="2857013" y="292100"/>
                </a:lnTo>
                <a:lnTo>
                  <a:pt x="2818846" y="266700"/>
                </a:lnTo>
                <a:lnTo>
                  <a:pt x="2780053" y="241300"/>
                </a:lnTo>
                <a:lnTo>
                  <a:pt x="2740648" y="228600"/>
                </a:lnTo>
                <a:lnTo>
                  <a:pt x="2660064" y="177800"/>
                </a:lnTo>
                <a:lnTo>
                  <a:pt x="2618916" y="165100"/>
                </a:lnTo>
                <a:lnTo>
                  <a:pt x="2577217" y="139700"/>
                </a:lnTo>
                <a:lnTo>
                  <a:pt x="2492228" y="114300"/>
                </a:lnTo>
                <a:lnTo>
                  <a:pt x="2448968" y="88900"/>
                </a:lnTo>
                <a:lnTo>
                  <a:pt x="2271184" y="38100"/>
                </a:lnTo>
                <a:close/>
              </a:path>
              <a:path w="3695700" h="3683000">
                <a:moveTo>
                  <a:pt x="2133287" y="12700"/>
                </a:moveTo>
                <a:lnTo>
                  <a:pt x="1561824" y="12700"/>
                </a:lnTo>
                <a:lnTo>
                  <a:pt x="1469485" y="38100"/>
                </a:lnTo>
                <a:lnTo>
                  <a:pt x="2225627" y="38100"/>
                </a:lnTo>
                <a:lnTo>
                  <a:pt x="2133287" y="12700"/>
                </a:lnTo>
                <a:close/>
              </a:path>
              <a:path w="3695700" h="3683000">
                <a:moveTo>
                  <a:pt x="2039415" y="0"/>
                </a:moveTo>
                <a:lnTo>
                  <a:pt x="1655697" y="0"/>
                </a:lnTo>
                <a:lnTo>
                  <a:pt x="1608577" y="12700"/>
                </a:lnTo>
                <a:lnTo>
                  <a:pt x="2086535" y="12700"/>
                </a:lnTo>
                <a:lnTo>
                  <a:pt x="20394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947980" y="8432868"/>
            <a:ext cx="3895489" cy="1555554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1905" algn="ctr">
              <a:lnSpc>
                <a:spcPts val="2800"/>
              </a:lnSpc>
              <a:spcBef>
                <a:spcPts val="330"/>
              </a:spcBef>
            </a:pP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Zakres 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ubezpieczenia:  </a:t>
            </a:r>
            <a:r>
              <a:rPr sz="2450" spc="10" dirty="0" err="1">
                <a:solidFill>
                  <a:srgbClr val="6B6B6B"/>
                </a:solidFill>
                <a:latin typeface="Arial"/>
                <a:cs typeface="Arial"/>
              </a:rPr>
              <a:t>ciężkie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 err="1">
                <a:solidFill>
                  <a:srgbClr val="6B6B6B"/>
                </a:solidFill>
                <a:latin typeface="Arial"/>
                <a:cs typeface="Arial"/>
              </a:rPr>
              <a:t>inwalidztwo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endParaRPr lang="pl-PL" sz="2450" spc="5" dirty="0">
              <a:solidFill>
                <a:srgbClr val="6B6B6B"/>
              </a:solidFill>
              <a:latin typeface="Arial"/>
              <a:cs typeface="Arial"/>
            </a:endParaRPr>
          </a:p>
          <a:p>
            <a:pPr marL="12700" marR="5080" indent="1905" algn="ctr">
              <a:lnSpc>
                <a:spcPts val="2800"/>
              </a:lnSpc>
              <a:spcBef>
                <a:spcPts val="330"/>
              </a:spcBef>
            </a:pPr>
            <a:r>
              <a:rPr sz="2450" spc="15" dirty="0">
                <a:solidFill>
                  <a:srgbClr val="6B6B6B"/>
                </a:solidFill>
                <a:latin typeface="Arial"/>
                <a:cs typeface="Arial"/>
              </a:rPr>
              <a:t>w</a:t>
            </a:r>
            <a:r>
              <a:rPr sz="2450" spc="-6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 err="1">
                <a:solidFill>
                  <a:srgbClr val="6B6B6B"/>
                </a:solidFill>
                <a:latin typeface="Arial"/>
                <a:cs typeface="Arial"/>
              </a:rPr>
              <a:t>wyniku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  <a:t>NNW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  <a:t>oraz </a:t>
            </a:r>
          </a:p>
          <a:p>
            <a:pPr marL="12700" marR="5080" indent="1905" algn="ctr">
              <a:lnSpc>
                <a:spcPts val="2800"/>
              </a:lnSpc>
              <a:spcBef>
                <a:spcPts val="330"/>
              </a:spcBef>
            </a:pPr>
            <a: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  <a:t>śmierć uczestnika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956793" y="3368418"/>
            <a:ext cx="4115057" cy="41150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071350" y="3495675"/>
            <a:ext cx="3695700" cy="3683000"/>
          </a:xfrm>
          <a:custGeom>
            <a:avLst/>
            <a:gdLst/>
            <a:ahLst/>
            <a:cxnLst/>
            <a:rect l="l" t="t" r="r" b="b"/>
            <a:pathLst>
              <a:path w="3695700" h="3683000">
                <a:moveTo>
                  <a:pt x="2086535" y="3670300"/>
                </a:moveTo>
                <a:lnTo>
                  <a:pt x="1608577" y="3670300"/>
                </a:lnTo>
                <a:lnTo>
                  <a:pt x="1655697" y="3683000"/>
                </a:lnTo>
                <a:lnTo>
                  <a:pt x="2039415" y="3683000"/>
                </a:lnTo>
                <a:lnTo>
                  <a:pt x="2086535" y="3670300"/>
                </a:lnTo>
                <a:close/>
              </a:path>
              <a:path w="3695700" h="3683000">
                <a:moveTo>
                  <a:pt x="2225627" y="3644900"/>
                </a:moveTo>
                <a:lnTo>
                  <a:pt x="1469485" y="3644900"/>
                </a:lnTo>
                <a:lnTo>
                  <a:pt x="1561824" y="3670300"/>
                </a:lnTo>
                <a:lnTo>
                  <a:pt x="2133287" y="3670300"/>
                </a:lnTo>
                <a:lnTo>
                  <a:pt x="2225627" y="3644900"/>
                </a:lnTo>
                <a:close/>
              </a:path>
              <a:path w="3695700" h="3683000">
                <a:moveTo>
                  <a:pt x="2271184" y="38100"/>
                </a:moveTo>
                <a:lnTo>
                  <a:pt x="1423928" y="38100"/>
                </a:lnTo>
                <a:lnTo>
                  <a:pt x="1246143" y="88900"/>
                </a:lnTo>
                <a:lnTo>
                  <a:pt x="1202884" y="114300"/>
                </a:lnTo>
                <a:lnTo>
                  <a:pt x="1117894" y="139700"/>
                </a:lnTo>
                <a:lnTo>
                  <a:pt x="1076196" y="165100"/>
                </a:lnTo>
                <a:lnTo>
                  <a:pt x="1035047" y="177800"/>
                </a:lnTo>
                <a:lnTo>
                  <a:pt x="954464" y="228600"/>
                </a:lnTo>
                <a:lnTo>
                  <a:pt x="915059" y="241300"/>
                </a:lnTo>
                <a:lnTo>
                  <a:pt x="876265" y="266700"/>
                </a:lnTo>
                <a:lnTo>
                  <a:pt x="838099" y="292100"/>
                </a:lnTo>
                <a:lnTo>
                  <a:pt x="800574" y="317500"/>
                </a:lnTo>
                <a:lnTo>
                  <a:pt x="763706" y="342900"/>
                </a:lnTo>
                <a:lnTo>
                  <a:pt x="727511" y="368300"/>
                </a:lnTo>
                <a:lnTo>
                  <a:pt x="692004" y="406400"/>
                </a:lnTo>
                <a:lnTo>
                  <a:pt x="657199" y="431800"/>
                </a:lnTo>
                <a:lnTo>
                  <a:pt x="623112" y="457200"/>
                </a:lnTo>
                <a:lnTo>
                  <a:pt x="589758" y="482600"/>
                </a:lnTo>
                <a:lnTo>
                  <a:pt x="557153" y="520700"/>
                </a:lnTo>
                <a:lnTo>
                  <a:pt x="525312" y="546100"/>
                </a:lnTo>
                <a:lnTo>
                  <a:pt x="494249" y="584200"/>
                </a:lnTo>
                <a:lnTo>
                  <a:pt x="463981" y="622300"/>
                </a:lnTo>
                <a:lnTo>
                  <a:pt x="434522" y="647700"/>
                </a:lnTo>
                <a:lnTo>
                  <a:pt x="405887" y="685800"/>
                </a:lnTo>
                <a:lnTo>
                  <a:pt x="378092" y="723900"/>
                </a:lnTo>
                <a:lnTo>
                  <a:pt x="351152" y="762000"/>
                </a:lnTo>
                <a:lnTo>
                  <a:pt x="325082" y="800100"/>
                </a:lnTo>
                <a:lnTo>
                  <a:pt x="299897" y="838200"/>
                </a:lnTo>
                <a:lnTo>
                  <a:pt x="275613" y="876300"/>
                </a:lnTo>
                <a:lnTo>
                  <a:pt x="252245" y="914400"/>
                </a:lnTo>
                <a:lnTo>
                  <a:pt x="229808" y="952500"/>
                </a:lnTo>
                <a:lnTo>
                  <a:pt x="208317" y="990600"/>
                </a:lnTo>
                <a:lnTo>
                  <a:pt x="187787" y="1028700"/>
                </a:lnTo>
                <a:lnTo>
                  <a:pt x="168234" y="1066800"/>
                </a:lnTo>
                <a:lnTo>
                  <a:pt x="149673" y="1117600"/>
                </a:lnTo>
                <a:lnTo>
                  <a:pt x="132119" y="1155700"/>
                </a:lnTo>
                <a:lnTo>
                  <a:pt x="115587" y="1193800"/>
                </a:lnTo>
                <a:lnTo>
                  <a:pt x="100093" y="1244600"/>
                </a:lnTo>
                <a:lnTo>
                  <a:pt x="85651" y="1282700"/>
                </a:lnTo>
                <a:lnTo>
                  <a:pt x="72278" y="1333500"/>
                </a:lnTo>
                <a:lnTo>
                  <a:pt x="59987" y="1371600"/>
                </a:lnTo>
                <a:lnTo>
                  <a:pt x="48795" y="1422400"/>
                </a:lnTo>
                <a:lnTo>
                  <a:pt x="38716" y="1460500"/>
                </a:lnTo>
                <a:lnTo>
                  <a:pt x="29766" y="1511300"/>
                </a:lnTo>
                <a:lnTo>
                  <a:pt x="21960" y="1562100"/>
                </a:lnTo>
                <a:lnTo>
                  <a:pt x="15313" y="1600200"/>
                </a:lnTo>
                <a:lnTo>
                  <a:pt x="9841" y="1651000"/>
                </a:lnTo>
                <a:lnTo>
                  <a:pt x="5558" y="1701800"/>
                </a:lnTo>
                <a:lnTo>
                  <a:pt x="2480" y="1739900"/>
                </a:lnTo>
                <a:lnTo>
                  <a:pt x="622" y="1790700"/>
                </a:lnTo>
                <a:lnTo>
                  <a:pt x="0" y="1841500"/>
                </a:lnTo>
                <a:lnTo>
                  <a:pt x="622" y="1892300"/>
                </a:lnTo>
                <a:lnTo>
                  <a:pt x="2480" y="1943100"/>
                </a:lnTo>
                <a:lnTo>
                  <a:pt x="5558" y="1981200"/>
                </a:lnTo>
                <a:lnTo>
                  <a:pt x="9841" y="2032000"/>
                </a:lnTo>
                <a:lnTo>
                  <a:pt x="15313" y="2082800"/>
                </a:lnTo>
                <a:lnTo>
                  <a:pt x="21960" y="2133600"/>
                </a:lnTo>
                <a:lnTo>
                  <a:pt x="29766" y="2171700"/>
                </a:lnTo>
                <a:lnTo>
                  <a:pt x="38716" y="2222500"/>
                </a:lnTo>
                <a:lnTo>
                  <a:pt x="48795" y="2260600"/>
                </a:lnTo>
                <a:lnTo>
                  <a:pt x="59987" y="2311400"/>
                </a:lnTo>
                <a:lnTo>
                  <a:pt x="72278" y="2349500"/>
                </a:lnTo>
                <a:lnTo>
                  <a:pt x="85651" y="2400300"/>
                </a:lnTo>
                <a:lnTo>
                  <a:pt x="100093" y="2438400"/>
                </a:lnTo>
                <a:lnTo>
                  <a:pt x="115587" y="2489200"/>
                </a:lnTo>
                <a:lnTo>
                  <a:pt x="132119" y="2527300"/>
                </a:lnTo>
                <a:lnTo>
                  <a:pt x="149673" y="2565400"/>
                </a:lnTo>
                <a:lnTo>
                  <a:pt x="168234" y="2616200"/>
                </a:lnTo>
                <a:lnTo>
                  <a:pt x="187787" y="2654300"/>
                </a:lnTo>
                <a:lnTo>
                  <a:pt x="208317" y="2692400"/>
                </a:lnTo>
                <a:lnTo>
                  <a:pt x="229808" y="2730500"/>
                </a:lnTo>
                <a:lnTo>
                  <a:pt x="252245" y="2768600"/>
                </a:lnTo>
                <a:lnTo>
                  <a:pt x="275613" y="2819400"/>
                </a:lnTo>
                <a:lnTo>
                  <a:pt x="299897" y="2857500"/>
                </a:lnTo>
                <a:lnTo>
                  <a:pt x="325082" y="2882900"/>
                </a:lnTo>
                <a:lnTo>
                  <a:pt x="351152" y="2921000"/>
                </a:lnTo>
                <a:lnTo>
                  <a:pt x="378092" y="2959100"/>
                </a:lnTo>
                <a:lnTo>
                  <a:pt x="405887" y="2997200"/>
                </a:lnTo>
                <a:lnTo>
                  <a:pt x="434522" y="3035300"/>
                </a:lnTo>
                <a:lnTo>
                  <a:pt x="463981" y="3060700"/>
                </a:lnTo>
                <a:lnTo>
                  <a:pt x="494249" y="3098800"/>
                </a:lnTo>
                <a:lnTo>
                  <a:pt x="525312" y="3136900"/>
                </a:lnTo>
                <a:lnTo>
                  <a:pt x="557153" y="3162300"/>
                </a:lnTo>
                <a:lnTo>
                  <a:pt x="589758" y="3200400"/>
                </a:lnTo>
                <a:lnTo>
                  <a:pt x="623112" y="3225800"/>
                </a:lnTo>
                <a:lnTo>
                  <a:pt x="657199" y="3251200"/>
                </a:lnTo>
                <a:lnTo>
                  <a:pt x="692004" y="3289300"/>
                </a:lnTo>
                <a:lnTo>
                  <a:pt x="727511" y="3314700"/>
                </a:lnTo>
                <a:lnTo>
                  <a:pt x="763706" y="3340100"/>
                </a:lnTo>
                <a:lnTo>
                  <a:pt x="800574" y="3365500"/>
                </a:lnTo>
                <a:lnTo>
                  <a:pt x="838099" y="3390900"/>
                </a:lnTo>
                <a:lnTo>
                  <a:pt x="876265" y="3416300"/>
                </a:lnTo>
                <a:lnTo>
                  <a:pt x="915059" y="3441700"/>
                </a:lnTo>
                <a:lnTo>
                  <a:pt x="954464" y="3454400"/>
                </a:lnTo>
                <a:lnTo>
                  <a:pt x="1035047" y="3505200"/>
                </a:lnTo>
                <a:lnTo>
                  <a:pt x="1076196" y="3517900"/>
                </a:lnTo>
                <a:lnTo>
                  <a:pt x="1117894" y="3543300"/>
                </a:lnTo>
                <a:lnTo>
                  <a:pt x="1202884" y="3568700"/>
                </a:lnTo>
                <a:lnTo>
                  <a:pt x="1246143" y="3594100"/>
                </a:lnTo>
                <a:lnTo>
                  <a:pt x="1423928" y="3644900"/>
                </a:lnTo>
                <a:lnTo>
                  <a:pt x="2271184" y="3644900"/>
                </a:lnTo>
                <a:lnTo>
                  <a:pt x="2448968" y="3594100"/>
                </a:lnTo>
                <a:lnTo>
                  <a:pt x="2492228" y="3568700"/>
                </a:lnTo>
                <a:lnTo>
                  <a:pt x="2577217" y="3543300"/>
                </a:lnTo>
                <a:lnTo>
                  <a:pt x="2618916" y="3517900"/>
                </a:lnTo>
                <a:lnTo>
                  <a:pt x="2660064" y="3505200"/>
                </a:lnTo>
                <a:lnTo>
                  <a:pt x="2740648" y="3454400"/>
                </a:lnTo>
                <a:lnTo>
                  <a:pt x="2780053" y="3441700"/>
                </a:lnTo>
                <a:lnTo>
                  <a:pt x="2818846" y="3416300"/>
                </a:lnTo>
                <a:lnTo>
                  <a:pt x="2857013" y="3390900"/>
                </a:lnTo>
                <a:lnTo>
                  <a:pt x="2894538" y="3365500"/>
                </a:lnTo>
                <a:lnTo>
                  <a:pt x="2931405" y="3340100"/>
                </a:lnTo>
                <a:lnTo>
                  <a:pt x="2967601" y="3314700"/>
                </a:lnTo>
                <a:lnTo>
                  <a:pt x="3003108" y="3289300"/>
                </a:lnTo>
                <a:lnTo>
                  <a:pt x="3037913" y="3251200"/>
                </a:lnTo>
                <a:lnTo>
                  <a:pt x="3072000" y="3225800"/>
                </a:lnTo>
                <a:lnTo>
                  <a:pt x="3105353" y="3200400"/>
                </a:lnTo>
                <a:lnTo>
                  <a:pt x="3137958" y="3162300"/>
                </a:lnTo>
                <a:lnTo>
                  <a:pt x="3169800" y="3136900"/>
                </a:lnTo>
                <a:lnTo>
                  <a:pt x="3200862" y="3098800"/>
                </a:lnTo>
                <a:lnTo>
                  <a:pt x="3231131" y="3060700"/>
                </a:lnTo>
                <a:lnTo>
                  <a:pt x="3260590" y="3035300"/>
                </a:lnTo>
                <a:lnTo>
                  <a:pt x="3289225" y="2997200"/>
                </a:lnTo>
                <a:lnTo>
                  <a:pt x="3317020" y="2959100"/>
                </a:lnTo>
                <a:lnTo>
                  <a:pt x="3343960" y="2921000"/>
                </a:lnTo>
                <a:lnTo>
                  <a:pt x="3370030" y="2882900"/>
                </a:lnTo>
                <a:lnTo>
                  <a:pt x="3395214" y="2857500"/>
                </a:lnTo>
                <a:lnTo>
                  <a:pt x="3419498" y="2819400"/>
                </a:lnTo>
                <a:lnTo>
                  <a:pt x="3442867" y="2768600"/>
                </a:lnTo>
                <a:lnTo>
                  <a:pt x="3465304" y="2730500"/>
                </a:lnTo>
                <a:lnTo>
                  <a:pt x="3486795" y="2692400"/>
                </a:lnTo>
                <a:lnTo>
                  <a:pt x="3507324" y="2654300"/>
                </a:lnTo>
                <a:lnTo>
                  <a:pt x="3526877" y="2616200"/>
                </a:lnTo>
                <a:lnTo>
                  <a:pt x="3545438" y="2565400"/>
                </a:lnTo>
                <a:lnTo>
                  <a:pt x="3562993" y="2527300"/>
                </a:lnTo>
                <a:lnTo>
                  <a:pt x="3579524" y="2489200"/>
                </a:lnTo>
                <a:lnTo>
                  <a:pt x="3595019" y="2438400"/>
                </a:lnTo>
                <a:lnTo>
                  <a:pt x="3609460" y="2400300"/>
                </a:lnTo>
                <a:lnTo>
                  <a:pt x="3622834" y="2349500"/>
                </a:lnTo>
                <a:lnTo>
                  <a:pt x="3635125" y="2311400"/>
                </a:lnTo>
                <a:lnTo>
                  <a:pt x="3646317" y="2260600"/>
                </a:lnTo>
                <a:lnTo>
                  <a:pt x="3656396" y="2222500"/>
                </a:lnTo>
                <a:lnTo>
                  <a:pt x="3665346" y="2171700"/>
                </a:lnTo>
                <a:lnTo>
                  <a:pt x="3673152" y="2133600"/>
                </a:lnTo>
                <a:lnTo>
                  <a:pt x="3679798" y="2082800"/>
                </a:lnTo>
                <a:lnTo>
                  <a:pt x="3685271" y="2032000"/>
                </a:lnTo>
                <a:lnTo>
                  <a:pt x="3689554" y="1981200"/>
                </a:lnTo>
                <a:lnTo>
                  <a:pt x="3692631" y="1943100"/>
                </a:lnTo>
                <a:lnTo>
                  <a:pt x="3694489" y="1892300"/>
                </a:lnTo>
                <a:lnTo>
                  <a:pt x="3695112" y="1841500"/>
                </a:lnTo>
                <a:lnTo>
                  <a:pt x="3694489" y="1790700"/>
                </a:lnTo>
                <a:lnTo>
                  <a:pt x="3692631" y="1739900"/>
                </a:lnTo>
                <a:lnTo>
                  <a:pt x="3689554" y="1701800"/>
                </a:lnTo>
                <a:lnTo>
                  <a:pt x="3685271" y="1651000"/>
                </a:lnTo>
                <a:lnTo>
                  <a:pt x="3679798" y="1600200"/>
                </a:lnTo>
                <a:lnTo>
                  <a:pt x="3673152" y="1562100"/>
                </a:lnTo>
                <a:lnTo>
                  <a:pt x="3665346" y="1511300"/>
                </a:lnTo>
                <a:lnTo>
                  <a:pt x="3656396" y="1460500"/>
                </a:lnTo>
                <a:lnTo>
                  <a:pt x="3646317" y="1422400"/>
                </a:lnTo>
                <a:lnTo>
                  <a:pt x="3635125" y="1371600"/>
                </a:lnTo>
                <a:lnTo>
                  <a:pt x="3622834" y="1333500"/>
                </a:lnTo>
                <a:lnTo>
                  <a:pt x="3609460" y="1282700"/>
                </a:lnTo>
                <a:lnTo>
                  <a:pt x="3595019" y="1244600"/>
                </a:lnTo>
                <a:lnTo>
                  <a:pt x="3579524" y="1193800"/>
                </a:lnTo>
                <a:lnTo>
                  <a:pt x="3562993" y="1155700"/>
                </a:lnTo>
                <a:lnTo>
                  <a:pt x="3545438" y="1117600"/>
                </a:lnTo>
                <a:lnTo>
                  <a:pt x="3526877" y="1066800"/>
                </a:lnTo>
                <a:lnTo>
                  <a:pt x="3507324" y="1028700"/>
                </a:lnTo>
                <a:lnTo>
                  <a:pt x="3486795" y="990600"/>
                </a:lnTo>
                <a:lnTo>
                  <a:pt x="3465304" y="952500"/>
                </a:lnTo>
                <a:lnTo>
                  <a:pt x="3442867" y="914400"/>
                </a:lnTo>
                <a:lnTo>
                  <a:pt x="3419498" y="876300"/>
                </a:lnTo>
                <a:lnTo>
                  <a:pt x="3395214" y="838200"/>
                </a:lnTo>
                <a:lnTo>
                  <a:pt x="3370030" y="800100"/>
                </a:lnTo>
                <a:lnTo>
                  <a:pt x="3343960" y="762000"/>
                </a:lnTo>
                <a:lnTo>
                  <a:pt x="3317020" y="723900"/>
                </a:lnTo>
                <a:lnTo>
                  <a:pt x="3289225" y="685800"/>
                </a:lnTo>
                <a:lnTo>
                  <a:pt x="3260590" y="647700"/>
                </a:lnTo>
                <a:lnTo>
                  <a:pt x="3231131" y="622300"/>
                </a:lnTo>
                <a:lnTo>
                  <a:pt x="3200862" y="584200"/>
                </a:lnTo>
                <a:lnTo>
                  <a:pt x="3169800" y="546100"/>
                </a:lnTo>
                <a:lnTo>
                  <a:pt x="3137958" y="520700"/>
                </a:lnTo>
                <a:lnTo>
                  <a:pt x="3105353" y="482600"/>
                </a:lnTo>
                <a:lnTo>
                  <a:pt x="3072000" y="457200"/>
                </a:lnTo>
                <a:lnTo>
                  <a:pt x="3037913" y="431800"/>
                </a:lnTo>
                <a:lnTo>
                  <a:pt x="3003108" y="406400"/>
                </a:lnTo>
                <a:lnTo>
                  <a:pt x="2967601" y="368300"/>
                </a:lnTo>
                <a:lnTo>
                  <a:pt x="2931405" y="342900"/>
                </a:lnTo>
                <a:lnTo>
                  <a:pt x="2894538" y="317500"/>
                </a:lnTo>
                <a:lnTo>
                  <a:pt x="2857013" y="292100"/>
                </a:lnTo>
                <a:lnTo>
                  <a:pt x="2818846" y="266700"/>
                </a:lnTo>
                <a:lnTo>
                  <a:pt x="2780053" y="241300"/>
                </a:lnTo>
                <a:lnTo>
                  <a:pt x="2740648" y="228600"/>
                </a:lnTo>
                <a:lnTo>
                  <a:pt x="2660064" y="177800"/>
                </a:lnTo>
                <a:lnTo>
                  <a:pt x="2618916" y="165100"/>
                </a:lnTo>
                <a:lnTo>
                  <a:pt x="2577217" y="139700"/>
                </a:lnTo>
                <a:lnTo>
                  <a:pt x="2492228" y="114300"/>
                </a:lnTo>
                <a:lnTo>
                  <a:pt x="2448968" y="88900"/>
                </a:lnTo>
                <a:lnTo>
                  <a:pt x="2271184" y="38100"/>
                </a:lnTo>
                <a:close/>
              </a:path>
              <a:path w="3695700" h="3683000">
                <a:moveTo>
                  <a:pt x="2133287" y="12700"/>
                </a:moveTo>
                <a:lnTo>
                  <a:pt x="1561824" y="12700"/>
                </a:lnTo>
                <a:lnTo>
                  <a:pt x="1469485" y="38100"/>
                </a:lnTo>
                <a:lnTo>
                  <a:pt x="2225627" y="38100"/>
                </a:lnTo>
                <a:lnTo>
                  <a:pt x="2133287" y="12700"/>
                </a:lnTo>
                <a:close/>
              </a:path>
              <a:path w="3695700" h="3683000">
                <a:moveTo>
                  <a:pt x="2039415" y="0"/>
                </a:moveTo>
                <a:lnTo>
                  <a:pt x="1655697" y="0"/>
                </a:lnTo>
                <a:lnTo>
                  <a:pt x="1608577" y="12700"/>
                </a:lnTo>
                <a:lnTo>
                  <a:pt x="2086535" y="12700"/>
                </a:lnTo>
                <a:lnTo>
                  <a:pt x="20394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64065" y="8984615"/>
            <a:ext cx="2369185" cy="1165860"/>
          </a:xfrm>
          <a:custGeom>
            <a:avLst/>
            <a:gdLst/>
            <a:ahLst/>
            <a:cxnLst/>
            <a:rect l="l" t="t" r="r" b="b"/>
            <a:pathLst>
              <a:path w="2369184" h="1165859">
                <a:moveTo>
                  <a:pt x="1160623" y="0"/>
                </a:moveTo>
                <a:lnTo>
                  <a:pt x="1111540" y="1089"/>
                </a:lnTo>
                <a:lnTo>
                  <a:pt x="1063030" y="3350"/>
                </a:lnTo>
                <a:lnTo>
                  <a:pt x="1015077" y="6747"/>
                </a:lnTo>
                <a:lnTo>
                  <a:pt x="967663" y="11243"/>
                </a:lnTo>
                <a:lnTo>
                  <a:pt x="920768" y="16803"/>
                </a:lnTo>
                <a:lnTo>
                  <a:pt x="874377" y="23389"/>
                </a:lnTo>
                <a:lnTo>
                  <a:pt x="828470" y="30965"/>
                </a:lnTo>
                <a:lnTo>
                  <a:pt x="783030" y="39496"/>
                </a:lnTo>
                <a:lnTo>
                  <a:pt x="738040" y="48944"/>
                </a:lnTo>
                <a:lnTo>
                  <a:pt x="687213" y="61501"/>
                </a:lnTo>
                <a:lnTo>
                  <a:pt x="637072" y="74888"/>
                </a:lnTo>
                <a:lnTo>
                  <a:pt x="587449" y="89247"/>
                </a:lnTo>
                <a:lnTo>
                  <a:pt x="538533" y="104620"/>
                </a:lnTo>
                <a:lnTo>
                  <a:pt x="490425" y="121075"/>
                </a:lnTo>
                <a:lnTo>
                  <a:pt x="443226" y="138679"/>
                </a:lnTo>
                <a:lnTo>
                  <a:pt x="397036" y="157498"/>
                </a:lnTo>
                <a:lnTo>
                  <a:pt x="351956" y="177601"/>
                </a:lnTo>
                <a:lnTo>
                  <a:pt x="307977" y="199114"/>
                </a:lnTo>
                <a:lnTo>
                  <a:pt x="265455" y="221971"/>
                </a:lnTo>
                <a:lnTo>
                  <a:pt x="224345" y="246308"/>
                </a:lnTo>
                <a:lnTo>
                  <a:pt x="184748" y="272194"/>
                </a:lnTo>
                <a:lnTo>
                  <a:pt x="151276" y="303125"/>
                </a:lnTo>
                <a:lnTo>
                  <a:pt x="121794" y="342763"/>
                </a:lnTo>
                <a:lnTo>
                  <a:pt x="95982" y="389034"/>
                </a:lnTo>
                <a:lnTo>
                  <a:pt x="73522" y="439859"/>
                </a:lnTo>
                <a:lnTo>
                  <a:pt x="54095" y="493163"/>
                </a:lnTo>
                <a:lnTo>
                  <a:pt x="37381" y="546868"/>
                </a:lnTo>
                <a:lnTo>
                  <a:pt x="23063" y="598898"/>
                </a:lnTo>
                <a:lnTo>
                  <a:pt x="10820" y="647176"/>
                </a:lnTo>
                <a:lnTo>
                  <a:pt x="335" y="689626"/>
                </a:lnTo>
                <a:lnTo>
                  <a:pt x="0" y="689626"/>
                </a:lnTo>
                <a:lnTo>
                  <a:pt x="35246" y="722760"/>
                </a:lnTo>
                <a:lnTo>
                  <a:pt x="71502" y="754918"/>
                </a:lnTo>
                <a:lnTo>
                  <a:pt x="108744" y="786074"/>
                </a:lnTo>
                <a:lnTo>
                  <a:pt x="146950" y="816202"/>
                </a:lnTo>
                <a:lnTo>
                  <a:pt x="186096" y="845275"/>
                </a:lnTo>
                <a:lnTo>
                  <a:pt x="226160" y="873266"/>
                </a:lnTo>
                <a:lnTo>
                  <a:pt x="267117" y="900150"/>
                </a:lnTo>
                <a:lnTo>
                  <a:pt x="308945" y="925900"/>
                </a:lnTo>
                <a:lnTo>
                  <a:pt x="351621" y="950488"/>
                </a:lnTo>
                <a:lnTo>
                  <a:pt x="395121" y="973890"/>
                </a:lnTo>
                <a:lnTo>
                  <a:pt x="439423" y="996078"/>
                </a:lnTo>
                <a:lnTo>
                  <a:pt x="484504" y="1017027"/>
                </a:lnTo>
                <a:lnTo>
                  <a:pt x="530339" y="1036709"/>
                </a:lnTo>
                <a:lnTo>
                  <a:pt x="576907" y="1055098"/>
                </a:lnTo>
                <a:lnTo>
                  <a:pt x="624184" y="1072168"/>
                </a:lnTo>
                <a:lnTo>
                  <a:pt x="672147" y="1087892"/>
                </a:lnTo>
                <a:lnTo>
                  <a:pt x="720772" y="1102244"/>
                </a:lnTo>
                <a:lnTo>
                  <a:pt x="770038" y="1115198"/>
                </a:lnTo>
                <a:lnTo>
                  <a:pt x="819919" y="1126727"/>
                </a:lnTo>
                <a:lnTo>
                  <a:pt x="870395" y="1136804"/>
                </a:lnTo>
                <a:lnTo>
                  <a:pt x="921440" y="1145404"/>
                </a:lnTo>
                <a:lnTo>
                  <a:pt x="973033" y="1152499"/>
                </a:lnTo>
                <a:lnTo>
                  <a:pt x="1025150" y="1158063"/>
                </a:lnTo>
                <a:lnTo>
                  <a:pt x="1077768" y="1162071"/>
                </a:lnTo>
                <a:lnTo>
                  <a:pt x="1130863" y="1164494"/>
                </a:lnTo>
                <a:lnTo>
                  <a:pt x="1184414" y="1165308"/>
                </a:lnTo>
                <a:lnTo>
                  <a:pt x="1236890" y="1164494"/>
                </a:lnTo>
                <a:lnTo>
                  <a:pt x="1288998" y="1162069"/>
                </a:lnTo>
                <a:lnTo>
                  <a:pt x="1340714" y="1158060"/>
                </a:lnTo>
                <a:lnTo>
                  <a:pt x="1392016" y="1152492"/>
                </a:lnTo>
                <a:lnTo>
                  <a:pt x="1442880" y="1145394"/>
                </a:lnTo>
                <a:lnTo>
                  <a:pt x="1493284" y="1136791"/>
                </a:lnTo>
                <a:lnTo>
                  <a:pt x="1543203" y="1126710"/>
                </a:lnTo>
                <a:lnTo>
                  <a:pt x="1592614" y="1115177"/>
                </a:lnTo>
                <a:lnTo>
                  <a:pt x="1641495" y="1102220"/>
                </a:lnTo>
                <a:lnTo>
                  <a:pt x="1689823" y="1087864"/>
                </a:lnTo>
                <a:lnTo>
                  <a:pt x="1737573" y="1072135"/>
                </a:lnTo>
                <a:lnTo>
                  <a:pt x="1784723" y="1055062"/>
                </a:lnTo>
                <a:lnTo>
                  <a:pt x="1831250" y="1036670"/>
                </a:lnTo>
                <a:lnTo>
                  <a:pt x="1877130" y="1016985"/>
                </a:lnTo>
                <a:lnTo>
                  <a:pt x="1922341" y="996034"/>
                </a:lnTo>
                <a:lnTo>
                  <a:pt x="1966858" y="973844"/>
                </a:lnTo>
                <a:lnTo>
                  <a:pt x="2010660" y="950442"/>
                </a:lnTo>
                <a:lnTo>
                  <a:pt x="2053722" y="925853"/>
                </a:lnTo>
                <a:lnTo>
                  <a:pt x="2096021" y="900105"/>
                </a:lnTo>
                <a:lnTo>
                  <a:pt x="2137535" y="873223"/>
                </a:lnTo>
                <a:lnTo>
                  <a:pt x="2178240" y="845236"/>
                </a:lnTo>
                <a:lnTo>
                  <a:pt x="2218112" y="816168"/>
                </a:lnTo>
                <a:lnTo>
                  <a:pt x="2257130" y="786046"/>
                </a:lnTo>
                <a:lnTo>
                  <a:pt x="2295268" y="754898"/>
                </a:lnTo>
                <a:lnTo>
                  <a:pt x="2332505" y="722749"/>
                </a:lnTo>
                <a:lnTo>
                  <a:pt x="2368817" y="689626"/>
                </a:lnTo>
                <a:lnTo>
                  <a:pt x="2359478" y="651718"/>
                </a:lnTo>
                <a:lnTo>
                  <a:pt x="2348676" y="608920"/>
                </a:lnTo>
                <a:lnTo>
                  <a:pt x="2336121" y="562747"/>
                </a:lnTo>
                <a:lnTo>
                  <a:pt x="2321520" y="514713"/>
                </a:lnTo>
                <a:lnTo>
                  <a:pt x="2304585" y="466331"/>
                </a:lnTo>
                <a:lnTo>
                  <a:pt x="2285024" y="419115"/>
                </a:lnTo>
                <a:lnTo>
                  <a:pt x="2262547" y="374580"/>
                </a:lnTo>
                <a:lnTo>
                  <a:pt x="2236862" y="334239"/>
                </a:lnTo>
                <a:lnTo>
                  <a:pt x="2207679" y="299605"/>
                </a:lnTo>
                <a:lnTo>
                  <a:pt x="2174708" y="272194"/>
                </a:lnTo>
                <a:lnTo>
                  <a:pt x="2137294" y="246284"/>
                </a:lnTo>
                <a:lnTo>
                  <a:pt x="2097985" y="221927"/>
                </a:lnTo>
                <a:lnTo>
                  <a:pt x="2056920" y="199055"/>
                </a:lnTo>
                <a:lnTo>
                  <a:pt x="2014389" y="177671"/>
                </a:lnTo>
                <a:lnTo>
                  <a:pt x="1970256" y="157575"/>
                </a:lnTo>
                <a:lnTo>
                  <a:pt x="1924772" y="138757"/>
                </a:lnTo>
                <a:lnTo>
                  <a:pt x="1878075" y="121151"/>
                </a:lnTo>
                <a:lnTo>
                  <a:pt x="1830299" y="104690"/>
                </a:lnTo>
                <a:lnTo>
                  <a:pt x="1781581" y="89306"/>
                </a:lnTo>
                <a:lnTo>
                  <a:pt x="1732057" y="74932"/>
                </a:lnTo>
                <a:lnTo>
                  <a:pt x="1681765" y="61477"/>
                </a:lnTo>
                <a:lnTo>
                  <a:pt x="1631133" y="48944"/>
                </a:lnTo>
                <a:lnTo>
                  <a:pt x="1576084" y="37848"/>
                </a:lnTo>
                <a:lnTo>
                  <a:pt x="1521768" y="28251"/>
                </a:lnTo>
                <a:lnTo>
                  <a:pt x="1468170" y="20117"/>
                </a:lnTo>
                <a:lnTo>
                  <a:pt x="1415269" y="13409"/>
                </a:lnTo>
                <a:lnTo>
                  <a:pt x="1363050" y="8092"/>
                </a:lnTo>
                <a:lnTo>
                  <a:pt x="1311493" y="4129"/>
                </a:lnTo>
                <a:lnTo>
                  <a:pt x="1260581" y="1483"/>
                </a:lnTo>
                <a:lnTo>
                  <a:pt x="1210297" y="119"/>
                </a:lnTo>
                <a:lnTo>
                  <a:pt x="1160623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199453" y="7301901"/>
            <a:ext cx="1296035" cy="1683385"/>
          </a:xfrm>
          <a:custGeom>
            <a:avLst/>
            <a:gdLst/>
            <a:ahLst/>
            <a:cxnLst/>
            <a:rect l="l" t="t" r="r" b="b"/>
            <a:pathLst>
              <a:path w="1296034" h="1683384">
                <a:moveTo>
                  <a:pt x="639981" y="0"/>
                </a:moveTo>
                <a:lnTo>
                  <a:pt x="592306" y="1942"/>
                </a:lnTo>
                <a:lnTo>
                  <a:pt x="544909" y="6626"/>
                </a:lnTo>
                <a:lnTo>
                  <a:pt x="498057" y="13961"/>
                </a:lnTo>
                <a:lnTo>
                  <a:pt x="452013" y="23860"/>
                </a:lnTo>
                <a:lnTo>
                  <a:pt x="407043" y="36235"/>
                </a:lnTo>
                <a:lnTo>
                  <a:pt x="363410" y="50997"/>
                </a:lnTo>
                <a:lnTo>
                  <a:pt x="321380" y="68057"/>
                </a:lnTo>
                <a:lnTo>
                  <a:pt x="281218" y="87328"/>
                </a:lnTo>
                <a:lnTo>
                  <a:pt x="243188" y="108722"/>
                </a:lnTo>
                <a:lnTo>
                  <a:pt x="207554" y="132149"/>
                </a:lnTo>
                <a:lnTo>
                  <a:pt x="174583" y="157522"/>
                </a:lnTo>
                <a:lnTo>
                  <a:pt x="144537" y="184752"/>
                </a:lnTo>
                <a:lnTo>
                  <a:pt x="110445" y="236045"/>
                </a:lnTo>
                <a:lnTo>
                  <a:pt x="87378" y="308520"/>
                </a:lnTo>
                <a:lnTo>
                  <a:pt x="79586" y="351568"/>
                </a:lnTo>
                <a:lnTo>
                  <a:pt x="74078" y="398551"/>
                </a:lnTo>
                <a:lnTo>
                  <a:pt x="70697" y="449017"/>
                </a:lnTo>
                <a:lnTo>
                  <a:pt x="69285" y="502511"/>
                </a:lnTo>
                <a:lnTo>
                  <a:pt x="69686" y="558581"/>
                </a:lnTo>
                <a:lnTo>
                  <a:pt x="71742" y="616773"/>
                </a:lnTo>
                <a:lnTo>
                  <a:pt x="75296" y="676634"/>
                </a:lnTo>
                <a:lnTo>
                  <a:pt x="80190" y="737711"/>
                </a:lnTo>
                <a:lnTo>
                  <a:pt x="86267" y="799550"/>
                </a:lnTo>
                <a:lnTo>
                  <a:pt x="55246" y="801488"/>
                </a:lnTo>
                <a:lnTo>
                  <a:pt x="31678" y="813990"/>
                </a:lnTo>
                <a:lnTo>
                  <a:pt x="14993" y="835450"/>
                </a:lnTo>
                <a:lnTo>
                  <a:pt x="4624" y="864262"/>
                </a:lnTo>
                <a:lnTo>
                  <a:pt x="0" y="898823"/>
                </a:lnTo>
                <a:lnTo>
                  <a:pt x="551" y="937525"/>
                </a:lnTo>
                <a:lnTo>
                  <a:pt x="5710" y="978765"/>
                </a:lnTo>
                <a:lnTo>
                  <a:pt x="14907" y="1020937"/>
                </a:lnTo>
                <a:lnTo>
                  <a:pt x="27573" y="1062435"/>
                </a:lnTo>
                <a:lnTo>
                  <a:pt x="43138" y="1101655"/>
                </a:lnTo>
                <a:lnTo>
                  <a:pt x="61034" y="1136990"/>
                </a:lnTo>
                <a:lnTo>
                  <a:pt x="101540" y="1189590"/>
                </a:lnTo>
                <a:lnTo>
                  <a:pt x="144537" y="1207391"/>
                </a:lnTo>
                <a:lnTo>
                  <a:pt x="155436" y="1257529"/>
                </a:lnTo>
                <a:lnTo>
                  <a:pt x="169819" y="1305874"/>
                </a:lnTo>
                <a:lnTo>
                  <a:pt x="187531" y="1352229"/>
                </a:lnTo>
                <a:lnTo>
                  <a:pt x="208415" y="1396394"/>
                </a:lnTo>
                <a:lnTo>
                  <a:pt x="232313" y="1438170"/>
                </a:lnTo>
                <a:lnTo>
                  <a:pt x="259070" y="1477357"/>
                </a:lnTo>
                <a:lnTo>
                  <a:pt x="288529" y="1513757"/>
                </a:lnTo>
                <a:lnTo>
                  <a:pt x="320533" y="1547171"/>
                </a:lnTo>
                <a:lnTo>
                  <a:pt x="354926" y="1577400"/>
                </a:lnTo>
                <a:lnTo>
                  <a:pt x="391550" y="1604244"/>
                </a:lnTo>
                <a:lnTo>
                  <a:pt x="430249" y="1627504"/>
                </a:lnTo>
                <a:lnTo>
                  <a:pt x="470867" y="1646982"/>
                </a:lnTo>
                <a:lnTo>
                  <a:pt x="513247" y="1662478"/>
                </a:lnTo>
                <a:lnTo>
                  <a:pt x="557232" y="1673793"/>
                </a:lnTo>
                <a:lnTo>
                  <a:pt x="602666" y="1680728"/>
                </a:lnTo>
                <a:lnTo>
                  <a:pt x="649391" y="1683083"/>
                </a:lnTo>
                <a:lnTo>
                  <a:pt x="694425" y="1680726"/>
                </a:lnTo>
                <a:lnTo>
                  <a:pt x="738376" y="1673788"/>
                </a:lnTo>
                <a:lnTo>
                  <a:pt x="781073" y="1662468"/>
                </a:lnTo>
                <a:lnTo>
                  <a:pt x="822346" y="1646966"/>
                </a:lnTo>
                <a:lnTo>
                  <a:pt x="862024" y="1627481"/>
                </a:lnTo>
                <a:lnTo>
                  <a:pt x="899938" y="1604213"/>
                </a:lnTo>
                <a:lnTo>
                  <a:pt x="935917" y="1577363"/>
                </a:lnTo>
                <a:lnTo>
                  <a:pt x="969790" y="1547128"/>
                </a:lnTo>
                <a:lnTo>
                  <a:pt x="1001387" y="1513710"/>
                </a:lnTo>
                <a:lnTo>
                  <a:pt x="1030537" y="1477306"/>
                </a:lnTo>
                <a:lnTo>
                  <a:pt x="1057071" y="1438119"/>
                </a:lnTo>
                <a:lnTo>
                  <a:pt x="1080818" y="1396345"/>
                </a:lnTo>
                <a:lnTo>
                  <a:pt x="1101608" y="1352186"/>
                </a:lnTo>
                <a:lnTo>
                  <a:pt x="1119269" y="1305841"/>
                </a:lnTo>
                <a:lnTo>
                  <a:pt x="1133633" y="1257510"/>
                </a:lnTo>
                <a:lnTo>
                  <a:pt x="1144528" y="1207391"/>
                </a:lnTo>
                <a:lnTo>
                  <a:pt x="1167867" y="1203522"/>
                </a:lnTo>
                <a:lnTo>
                  <a:pt x="1213037" y="1165906"/>
                </a:lnTo>
                <a:lnTo>
                  <a:pt x="1252402" y="1099500"/>
                </a:lnTo>
                <a:lnTo>
                  <a:pt x="1268485" y="1059642"/>
                </a:lnTo>
                <a:lnTo>
                  <a:pt x="1281409" y="1017558"/>
                </a:lnTo>
                <a:lnTo>
                  <a:pt x="1290606" y="974904"/>
                </a:lnTo>
                <a:lnTo>
                  <a:pt x="1295505" y="933337"/>
                </a:lnTo>
                <a:lnTo>
                  <a:pt x="1295539" y="894513"/>
                </a:lnTo>
                <a:lnTo>
                  <a:pt x="1290137" y="860091"/>
                </a:lnTo>
                <a:lnTo>
                  <a:pt x="1278732" y="831727"/>
                </a:lnTo>
                <a:lnTo>
                  <a:pt x="1260753" y="811077"/>
                </a:lnTo>
                <a:lnTo>
                  <a:pt x="1235631" y="799799"/>
                </a:lnTo>
                <a:lnTo>
                  <a:pt x="1202798" y="799550"/>
                </a:lnTo>
                <a:lnTo>
                  <a:pt x="1202676" y="754164"/>
                </a:lnTo>
                <a:lnTo>
                  <a:pt x="1202162" y="704833"/>
                </a:lnTo>
                <a:lnTo>
                  <a:pt x="1201034" y="652547"/>
                </a:lnTo>
                <a:lnTo>
                  <a:pt x="1199070" y="598294"/>
                </a:lnTo>
                <a:lnTo>
                  <a:pt x="1196048" y="543064"/>
                </a:lnTo>
                <a:lnTo>
                  <a:pt x="1191746" y="487845"/>
                </a:lnTo>
                <a:lnTo>
                  <a:pt x="1185941" y="433629"/>
                </a:lnTo>
                <a:lnTo>
                  <a:pt x="1178411" y="381402"/>
                </a:lnTo>
                <a:lnTo>
                  <a:pt x="1168936" y="332156"/>
                </a:lnTo>
                <a:lnTo>
                  <a:pt x="1157291" y="286878"/>
                </a:lnTo>
                <a:lnTo>
                  <a:pt x="1143256" y="246559"/>
                </a:lnTo>
                <a:lnTo>
                  <a:pt x="1126608" y="212187"/>
                </a:lnTo>
                <a:lnTo>
                  <a:pt x="1073851" y="150722"/>
                </a:lnTo>
                <a:lnTo>
                  <a:pt x="1037943" y="120403"/>
                </a:lnTo>
                <a:lnTo>
                  <a:pt x="999668" y="93709"/>
                </a:lnTo>
                <a:lnTo>
                  <a:pt x="959289" y="70549"/>
                </a:lnTo>
                <a:lnTo>
                  <a:pt x="917072" y="50836"/>
                </a:lnTo>
                <a:lnTo>
                  <a:pt x="873280" y="34482"/>
                </a:lnTo>
                <a:lnTo>
                  <a:pt x="828180" y="21398"/>
                </a:lnTo>
                <a:lnTo>
                  <a:pt x="782035" y="11496"/>
                </a:lnTo>
                <a:lnTo>
                  <a:pt x="735111" y="4688"/>
                </a:lnTo>
                <a:lnTo>
                  <a:pt x="687671" y="885"/>
                </a:lnTo>
                <a:lnTo>
                  <a:pt x="639981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55993" y="3539159"/>
            <a:ext cx="4115057" cy="4125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78752" y="3689142"/>
            <a:ext cx="3695700" cy="3683000"/>
          </a:xfrm>
          <a:custGeom>
            <a:avLst/>
            <a:gdLst/>
            <a:ahLst/>
            <a:cxnLst/>
            <a:rect l="l" t="t" r="r" b="b"/>
            <a:pathLst>
              <a:path w="3695700" h="3683000">
                <a:moveTo>
                  <a:pt x="2086535" y="3670300"/>
                </a:moveTo>
                <a:lnTo>
                  <a:pt x="1608577" y="3670300"/>
                </a:lnTo>
                <a:lnTo>
                  <a:pt x="1655697" y="3683000"/>
                </a:lnTo>
                <a:lnTo>
                  <a:pt x="2039415" y="3683000"/>
                </a:lnTo>
                <a:lnTo>
                  <a:pt x="2086535" y="3670300"/>
                </a:lnTo>
                <a:close/>
              </a:path>
              <a:path w="3695700" h="3683000">
                <a:moveTo>
                  <a:pt x="2225627" y="3644900"/>
                </a:moveTo>
                <a:lnTo>
                  <a:pt x="1469485" y="3644900"/>
                </a:lnTo>
                <a:lnTo>
                  <a:pt x="1561824" y="3670300"/>
                </a:lnTo>
                <a:lnTo>
                  <a:pt x="2133287" y="3670300"/>
                </a:lnTo>
                <a:lnTo>
                  <a:pt x="2225627" y="3644900"/>
                </a:lnTo>
                <a:close/>
              </a:path>
              <a:path w="3695700" h="3683000">
                <a:moveTo>
                  <a:pt x="2271184" y="38100"/>
                </a:moveTo>
                <a:lnTo>
                  <a:pt x="1423928" y="38100"/>
                </a:lnTo>
                <a:lnTo>
                  <a:pt x="1246143" y="88900"/>
                </a:lnTo>
                <a:lnTo>
                  <a:pt x="1202884" y="114300"/>
                </a:lnTo>
                <a:lnTo>
                  <a:pt x="1117894" y="139700"/>
                </a:lnTo>
                <a:lnTo>
                  <a:pt x="1076196" y="165100"/>
                </a:lnTo>
                <a:lnTo>
                  <a:pt x="1035047" y="177800"/>
                </a:lnTo>
                <a:lnTo>
                  <a:pt x="954464" y="228600"/>
                </a:lnTo>
                <a:lnTo>
                  <a:pt x="915059" y="241300"/>
                </a:lnTo>
                <a:lnTo>
                  <a:pt x="876265" y="266700"/>
                </a:lnTo>
                <a:lnTo>
                  <a:pt x="838099" y="292100"/>
                </a:lnTo>
                <a:lnTo>
                  <a:pt x="800574" y="317500"/>
                </a:lnTo>
                <a:lnTo>
                  <a:pt x="763706" y="342900"/>
                </a:lnTo>
                <a:lnTo>
                  <a:pt x="727511" y="368300"/>
                </a:lnTo>
                <a:lnTo>
                  <a:pt x="692004" y="406400"/>
                </a:lnTo>
                <a:lnTo>
                  <a:pt x="657199" y="431800"/>
                </a:lnTo>
                <a:lnTo>
                  <a:pt x="623112" y="457200"/>
                </a:lnTo>
                <a:lnTo>
                  <a:pt x="589758" y="482600"/>
                </a:lnTo>
                <a:lnTo>
                  <a:pt x="557153" y="520700"/>
                </a:lnTo>
                <a:lnTo>
                  <a:pt x="525312" y="546100"/>
                </a:lnTo>
                <a:lnTo>
                  <a:pt x="494249" y="584200"/>
                </a:lnTo>
                <a:lnTo>
                  <a:pt x="463981" y="622300"/>
                </a:lnTo>
                <a:lnTo>
                  <a:pt x="434522" y="647700"/>
                </a:lnTo>
                <a:lnTo>
                  <a:pt x="405887" y="685800"/>
                </a:lnTo>
                <a:lnTo>
                  <a:pt x="378092" y="723900"/>
                </a:lnTo>
                <a:lnTo>
                  <a:pt x="351152" y="762000"/>
                </a:lnTo>
                <a:lnTo>
                  <a:pt x="325082" y="800100"/>
                </a:lnTo>
                <a:lnTo>
                  <a:pt x="299897" y="838200"/>
                </a:lnTo>
                <a:lnTo>
                  <a:pt x="275613" y="876300"/>
                </a:lnTo>
                <a:lnTo>
                  <a:pt x="252245" y="914400"/>
                </a:lnTo>
                <a:lnTo>
                  <a:pt x="229808" y="952500"/>
                </a:lnTo>
                <a:lnTo>
                  <a:pt x="208317" y="990600"/>
                </a:lnTo>
                <a:lnTo>
                  <a:pt x="187787" y="1028700"/>
                </a:lnTo>
                <a:lnTo>
                  <a:pt x="168234" y="1066800"/>
                </a:lnTo>
                <a:lnTo>
                  <a:pt x="149673" y="1117600"/>
                </a:lnTo>
                <a:lnTo>
                  <a:pt x="132119" y="1155700"/>
                </a:lnTo>
                <a:lnTo>
                  <a:pt x="115587" y="1193800"/>
                </a:lnTo>
                <a:lnTo>
                  <a:pt x="100093" y="1244600"/>
                </a:lnTo>
                <a:lnTo>
                  <a:pt x="85651" y="1282700"/>
                </a:lnTo>
                <a:lnTo>
                  <a:pt x="72278" y="1333500"/>
                </a:lnTo>
                <a:lnTo>
                  <a:pt x="59987" y="1371600"/>
                </a:lnTo>
                <a:lnTo>
                  <a:pt x="48795" y="1422400"/>
                </a:lnTo>
                <a:lnTo>
                  <a:pt x="38716" y="1460500"/>
                </a:lnTo>
                <a:lnTo>
                  <a:pt x="29766" y="1511300"/>
                </a:lnTo>
                <a:lnTo>
                  <a:pt x="21960" y="1562100"/>
                </a:lnTo>
                <a:lnTo>
                  <a:pt x="15313" y="1600200"/>
                </a:lnTo>
                <a:lnTo>
                  <a:pt x="9841" y="1651000"/>
                </a:lnTo>
                <a:lnTo>
                  <a:pt x="5558" y="1701800"/>
                </a:lnTo>
                <a:lnTo>
                  <a:pt x="2480" y="1739900"/>
                </a:lnTo>
                <a:lnTo>
                  <a:pt x="622" y="1790700"/>
                </a:lnTo>
                <a:lnTo>
                  <a:pt x="0" y="1841500"/>
                </a:lnTo>
                <a:lnTo>
                  <a:pt x="622" y="1892300"/>
                </a:lnTo>
                <a:lnTo>
                  <a:pt x="2480" y="1943100"/>
                </a:lnTo>
                <a:lnTo>
                  <a:pt x="5558" y="1981200"/>
                </a:lnTo>
                <a:lnTo>
                  <a:pt x="9841" y="2032000"/>
                </a:lnTo>
                <a:lnTo>
                  <a:pt x="15313" y="2082800"/>
                </a:lnTo>
                <a:lnTo>
                  <a:pt x="21960" y="2133600"/>
                </a:lnTo>
                <a:lnTo>
                  <a:pt x="29766" y="2171700"/>
                </a:lnTo>
                <a:lnTo>
                  <a:pt x="38716" y="2222500"/>
                </a:lnTo>
                <a:lnTo>
                  <a:pt x="48795" y="2260600"/>
                </a:lnTo>
                <a:lnTo>
                  <a:pt x="59987" y="2311400"/>
                </a:lnTo>
                <a:lnTo>
                  <a:pt x="72278" y="2349500"/>
                </a:lnTo>
                <a:lnTo>
                  <a:pt x="85651" y="2400300"/>
                </a:lnTo>
                <a:lnTo>
                  <a:pt x="100093" y="2438400"/>
                </a:lnTo>
                <a:lnTo>
                  <a:pt x="115587" y="2489200"/>
                </a:lnTo>
                <a:lnTo>
                  <a:pt x="132119" y="2527300"/>
                </a:lnTo>
                <a:lnTo>
                  <a:pt x="149673" y="2565400"/>
                </a:lnTo>
                <a:lnTo>
                  <a:pt x="168234" y="2616200"/>
                </a:lnTo>
                <a:lnTo>
                  <a:pt x="187787" y="2654300"/>
                </a:lnTo>
                <a:lnTo>
                  <a:pt x="208317" y="2692400"/>
                </a:lnTo>
                <a:lnTo>
                  <a:pt x="229808" y="2730500"/>
                </a:lnTo>
                <a:lnTo>
                  <a:pt x="252245" y="2768600"/>
                </a:lnTo>
                <a:lnTo>
                  <a:pt x="275613" y="2819400"/>
                </a:lnTo>
                <a:lnTo>
                  <a:pt x="299897" y="2857500"/>
                </a:lnTo>
                <a:lnTo>
                  <a:pt x="325082" y="2882900"/>
                </a:lnTo>
                <a:lnTo>
                  <a:pt x="351152" y="2921000"/>
                </a:lnTo>
                <a:lnTo>
                  <a:pt x="378092" y="2959100"/>
                </a:lnTo>
                <a:lnTo>
                  <a:pt x="405887" y="2997200"/>
                </a:lnTo>
                <a:lnTo>
                  <a:pt x="434522" y="3035300"/>
                </a:lnTo>
                <a:lnTo>
                  <a:pt x="463981" y="3060700"/>
                </a:lnTo>
                <a:lnTo>
                  <a:pt x="494249" y="3098800"/>
                </a:lnTo>
                <a:lnTo>
                  <a:pt x="525312" y="3136900"/>
                </a:lnTo>
                <a:lnTo>
                  <a:pt x="557153" y="3162300"/>
                </a:lnTo>
                <a:lnTo>
                  <a:pt x="589758" y="3200400"/>
                </a:lnTo>
                <a:lnTo>
                  <a:pt x="623112" y="3225800"/>
                </a:lnTo>
                <a:lnTo>
                  <a:pt x="657199" y="3251200"/>
                </a:lnTo>
                <a:lnTo>
                  <a:pt x="692004" y="3289300"/>
                </a:lnTo>
                <a:lnTo>
                  <a:pt x="727511" y="3314700"/>
                </a:lnTo>
                <a:lnTo>
                  <a:pt x="763706" y="3340100"/>
                </a:lnTo>
                <a:lnTo>
                  <a:pt x="800574" y="3365500"/>
                </a:lnTo>
                <a:lnTo>
                  <a:pt x="838099" y="3390900"/>
                </a:lnTo>
                <a:lnTo>
                  <a:pt x="876265" y="3416300"/>
                </a:lnTo>
                <a:lnTo>
                  <a:pt x="915059" y="3441700"/>
                </a:lnTo>
                <a:lnTo>
                  <a:pt x="954464" y="3454400"/>
                </a:lnTo>
                <a:lnTo>
                  <a:pt x="1035047" y="3505200"/>
                </a:lnTo>
                <a:lnTo>
                  <a:pt x="1076196" y="3517900"/>
                </a:lnTo>
                <a:lnTo>
                  <a:pt x="1117894" y="3543300"/>
                </a:lnTo>
                <a:lnTo>
                  <a:pt x="1202884" y="3568700"/>
                </a:lnTo>
                <a:lnTo>
                  <a:pt x="1246143" y="3594100"/>
                </a:lnTo>
                <a:lnTo>
                  <a:pt x="1423928" y="3644900"/>
                </a:lnTo>
                <a:lnTo>
                  <a:pt x="2271184" y="3644900"/>
                </a:lnTo>
                <a:lnTo>
                  <a:pt x="2448968" y="3594100"/>
                </a:lnTo>
                <a:lnTo>
                  <a:pt x="2492228" y="3568700"/>
                </a:lnTo>
                <a:lnTo>
                  <a:pt x="2577217" y="3543300"/>
                </a:lnTo>
                <a:lnTo>
                  <a:pt x="2618916" y="3517900"/>
                </a:lnTo>
                <a:lnTo>
                  <a:pt x="2660064" y="3505200"/>
                </a:lnTo>
                <a:lnTo>
                  <a:pt x="2740648" y="3454400"/>
                </a:lnTo>
                <a:lnTo>
                  <a:pt x="2780053" y="3441700"/>
                </a:lnTo>
                <a:lnTo>
                  <a:pt x="2818846" y="3416300"/>
                </a:lnTo>
                <a:lnTo>
                  <a:pt x="2857013" y="3390900"/>
                </a:lnTo>
                <a:lnTo>
                  <a:pt x="2894538" y="3365500"/>
                </a:lnTo>
                <a:lnTo>
                  <a:pt x="2931405" y="3340100"/>
                </a:lnTo>
                <a:lnTo>
                  <a:pt x="2967601" y="3314700"/>
                </a:lnTo>
                <a:lnTo>
                  <a:pt x="3003108" y="3289300"/>
                </a:lnTo>
                <a:lnTo>
                  <a:pt x="3037913" y="3251200"/>
                </a:lnTo>
                <a:lnTo>
                  <a:pt x="3072000" y="3225800"/>
                </a:lnTo>
                <a:lnTo>
                  <a:pt x="3105353" y="3200400"/>
                </a:lnTo>
                <a:lnTo>
                  <a:pt x="3137958" y="3162300"/>
                </a:lnTo>
                <a:lnTo>
                  <a:pt x="3169800" y="3136900"/>
                </a:lnTo>
                <a:lnTo>
                  <a:pt x="3200862" y="3098800"/>
                </a:lnTo>
                <a:lnTo>
                  <a:pt x="3231131" y="3060700"/>
                </a:lnTo>
                <a:lnTo>
                  <a:pt x="3260590" y="3035300"/>
                </a:lnTo>
                <a:lnTo>
                  <a:pt x="3289225" y="2997200"/>
                </a:lnTo>
                <a:lnTo>
                  <a:pt x="3317020" y="2959100"/>
                </a:lnTo>
                <a:lnTo>
                  <a:pt x="3343960" y="2921000"/>
                </a:lnTo>
                <a:lnTo>
                  <a:pt x="3370030" y="2882900"/>
                </a:lnTo>
                <a:lnTo>
                  <a:pt x="3395214" y="2857500"/>
                </a:lnTo>
                <a:lnTo>
                  <a:pt x="3419498" y="2819400"/>
                </a:lnTo>
                <a:lnTo>
                  <a:pt x="3442867" y="2768600"/>
                </a:lnTo>
                <a:lnTo>
                  <a:pt x="3465304" y="2730500"/>
                </a:lnTo>
                <a:lnTo>
                  <a:pt x="3486795" y="2692400"/>
                </a:lnTo>
                <a:lnTo>
                  <a:pt x="3507324" y="2654300"/>
                </a:lnTo>
                <a:lnTo>
                  <a:pt x="3526877" y="2616200"/>
                </a:lnTo>
                <a:lnTo>
                  <a:pt x="3545438" y="2565400"/>
                </a:lnTo>
                <a:lnTo>
                  <a:pt x="3562993" y="2527300"/>
                </a:lnTo>
                <a:lnTo>
                  <a:pt x="3579524" y="2489200"/>
                </a:lnTo>
                <a:lnTo>
                  <a:pt x="3595019" y="2438400"/>
                </a:lnTo>
                <a:lnTo>
                  <a:pt x="3609460" y="2400300"/>
                </a:lnTo>
                <a:lnTo>
                  <a:pt x="3622834" y="2349500"/>
                </a:lnTo>
                <a:lnTo>
                  <a:pt x="3635125" y="2311400"/>
                </a:lnTo>
                <a:lnTo>
                  <a:pt x="3646317" y="2260600"/>
                </a:lnTo>
                <a:lnTo>
                  <a:pt x="3656396" y="2222500"/>
                </a:lnTo>
                <a:lnTo>
                  <a:pt x="3665346" y="2171700"/>
                </a:lnTo>
                <a:lnTo>
                  <a:pt x="3673152" y="2133600"/>
                </a:lnTo>
                <a:lnTo>
                  <a:pt x="3679798" y="2082800"/>
                </a:lnTo>
                <a:lnTo>
                  <a:pt x="3685271" y="2032000"/>
                </a:lnTo>
                <a:lnTo>
                  <a:pt x="3689554" y="1981200"/>
                </a:lnTo>
                <a:lnTo>
                  <a:pt x="3692631" y="1943100"/>
                </a:lnTo>
                <a:lnTo>
                  <a:pt x="3694489" y="1892300"/>
                </a:lnTo>
                <a:lnTo>
                  <a:pt x="3695112" y="1841500"/>
                </a:lnTo>
                <a:lnTo>
                  <a:pt x="3694489" y="1790700"/>
                </a:lnTo>
                <a:lnTo>
                  <a:pt x="3692631" y="1739900"/>
                </a:lnTo>
                <a:lnTo>
                  <a:pt x="3689554" y="1701800"/>
                </a:lnTo>
                <a:lnTo>
                  <a:pt x="3685271" y="1651000"/>
                </a:lnTo>
                <a:lnTo>
                  <a:pt x="3679798" y="1600200"/>
                </a:lnTo>
                <a:lnTo>
                  <a:pt x="3673152" y="1562100"/>
                </a:lnTo>
                <a:lnTo>
                  <a:pt x="3665346" y="1511300"/>
                </a:lnTo>
                <a:lnTo>
                  <a:pt x="3656396" y="1460500"/>
                </a:lnTo>
                <a:lnTo>
                  <a:pt x="3646317" y="1422400"/>
                </a:lnTo>
                <a:lnTo>
                  <a:pt x="3635125" y="1371600"/>
                </a:lnTo>
                <a:lnTo>
                  <a:pt x="3622834" y="1333500"/>
                </a:lnTo>
                <a:lnTo>
                  <a:pt x="3609460" y="1282700"/>
                </a:lnTo>
                <a:lnTo>
                  <a:pt x="3595019" y="1244600"/>
                </a:lnTo>
                <a:lnTo>
                  <a:pt x="3579524" y="1193800"/>
                </a:lnTo>
                <a:lnTo>
                  <a:pt x="3562993" y="1155700"/>
                </a:lnTo>
                <a:lnTo>
                  <a:pt x="3545438" y="1117600"/>
                </a:lnTo>
                <a:lnTo>
                  <a:pt x="3526877" y="1066800"/>
                </a:lnTo>
                <a:lnTo>
                  <a:pt x="3507324" y="1028700"/>
                </a:lnTo>
                <a:lnTo>
                  <a:pt x="3486795" y="990600"/>
                </a:lnTo>
                <a:lnTo>
                  <a:pt x="3465304" y="952500"/>
                </a:lnTo>
                <a:lnTo>
                  <a:pt x="3442867" y="914400"/>
                </a:lnTo>
                <a:lnTo>
                  <a:pt x="3419498" y="876300"/>
                </a:lnTo>
                <a:lnTo>
                  <a:pt x="3395214" y="838200"/>
                </a:lnTo>
                <a:lnTo>
                  <a:pt x="3370030" y="800100"/>
                </a:lnTo>
                <a:lnTo>
                  <a:pt x="3343960" y="762000"/>
                </a:lnTo>
                <a:lnTo>
                  <a:pt x="3317020" y="723900"/>
                </a:lnTo>
                <a:lnTo>
                  <a:pt x="3289225" y="685800"/>
                </a:lnTo>
                <a:lnTo>
                  <a:pt x="3260590" y="647700"/>
                </a:lnTo>
                <a:lnTo>
                  <a:pt x="3231131" y="622300"/>
                </a:lnTo>
                <a:lnTo>
                  <a:pt x="3200862" y="584200"/>
                </a:lnTo>
                <a:lnTo>
                  <a:pt x="3169800" y="546100"/>
                </a:lnTo>
                <a:lnTo>
                  <a:pt x="3137958" y="520700"/>
                </a:lnTo>
                <a:lnTo>
                  <a:pt x="3105353" y="482600"/>
                </a:lnTo>
                <a:lnTo>
                  <a:pt x="3072000" y="457200"/>
                </a:lnTo>
                <a:lnTo>
                  <a:pt x="3037913" y="431800"/>
                </a:lnTo>
                <a:lnTo>
                  <a:pt x="3003108" y="406400"/>
                </a:lnTo>
                <a:lnTo>
                  <a:pt x="2967601" y="368300"/>
                </a:lnTo>
                <a:lnTo>
                  <a:pt x="2931405" y="342900"/>
                </a:lnTo>
                <a:lnTo>
                  <a:pt x="2894538" y="317500"/>
                </a:lnTo>
                <a:lnTo>
                  <a:pt x="2857013" y="292100"/>
                </a:lnTo>
                <a:lnTo>
                  <a:pt x="2818846" y="266700"/>
                </a:lnTo>
                <a:lnTo>
                  <a:pt x="2780053" y="241300"/>
                </a:lnTo>
                <a:lnTo>
                  <a:pt x="2740648" y="228600"/>
                </a:lnTo>
                <a:lnTo>
                  <a:pt x="2660064" y="177800"/>
                </a:lnTo>
                <a:lnTo>
                  <a:pt x="2618916" y="165100"/>
                </a:lnTo>
                <a:lnTo>
                  <a:pt x="2577217" y="139700"/>
                </a:lnTo>
                <a:lnTo>
                  <a:pt x="2492228" y="114300"/>
                </a:lnTo>
                <a:lnTo>
                  <a:pt x="2448968" y="88900"/>
                </a:lnTo>
                <a:lnTo>
                  <a:pt x="2271184" y="38100"/>
                </a:lnTo>
                <a:close/>
              </a:path>
              <a:path w="3695700" h="3683000">
                <a:moveTo>
                  <a:pt x="2133287" y="12700"/>
                </a:moveTo>
                <a:lnTo>
                  <a:pt x="1561824" y="12700"/>
                </a:lnTo>
                <a:lnTo>
                  <a:pt x="1469485" y="38100"/>
                </a:lnTo>
                <a:lnTo>
                  <a:pt x="2225627" y="38100"/>
                </a:lnTo>
                <a:lnTo>
                  <a:pt x="2133287" y="12700"/>
                </a:lnTo>
                <a:close/>
              </a:path>
              <a:path w="3695700" h="3683000">
                <a:moveTo>
                  <a:pt x="2039415" y="0"/>
                </a:moveTo>
                <a:lnTo>
                  <a:pt x="1655697" y="0"/>
                </a:lnTo>
                <a:lnTo>
                  <a:pt x="1608577" y="12700"/>
                </a:lnTo>
                <a:lnTo>
                  <a:pt x="2086535" y="12700"/>
                </a:lnTo>
                <a:lnTo>
                  <a:pt x="20394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2411333" y="4975922"/>
            <a:ext cx="2827670" cy="1196481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226695" algn="ctr">
              <a:lnSpc>
                <a:spcPts val="2800"/>
              </a:lnSpc>
              <a:spcBef>
                <a:spcPts val="330"/>
              </a:spcBef>
            </a:pPr>
            <a:r>
              <a:rPr sz="2450" spc="5" dirty="0" err="1">
                <a:solidFill>
                  <a:srgbClr val="6B6B6B"/>
                </a:solidFill>
                <a:latin typeface="Arial"/>
                <a:cs typeface="Arial"/>
              </a:rPr>
              <a:t>Dla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 err="1">
                <a:solidFill>
                  <a:srgbClr val="6B6B6B"/>
                </a:solidFill>
                <a:latin typeface="Arial"/>
                <a:cs typeface="Arial"/>
              </a:rPr>
              <a:t>każdego</a:t>
            </a:r>
            <a: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</a:p>
          <a:p>
            <a:pPr marL="12700" marR="5080" indent="226695" algn="ctr">
              <a:lnSpc>
                <a:spcPts val="2800"/>
              </a:lnSpc>
              <a:spcBef>
                <a:spcPts val="330"/>
              </a:spcBef>
            </a:pPr>
            <a: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  <a:t>aktywnego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endParaRPr lang="pl-PL" sz="2450" spc="5" dirty="0">
              <a:solidFill>
                <a:srgbClr val="6B6B6B"/>
              </a:solidFill>
              <a:latin typeface="Arial"/>
              <a:cs typeface="Arial"/>
            </a:endParaRPr>
          </a:p>
          <a:p>
            <a:pPr marL="12700" marR="5080" indent="226695" algn="ctr">
              <a:lnSpc>
                <a:spcPts val="2800"/>
              </a:lnSpc>
              <a:spcBef>
                <a:spcPts val="330"/>
              </a:spcBef>
            </a:pPr>
            <a:r>
              <a:rPr sz="2450" spc="5" dirty="0" err="1">
                <a:solidFill>
                  <a:srgbClr val="6B6B6B"/>
                </a:solidFill>
                <a:latin typeface="Arial"/>
                <a:cs typeface="Arial"/>
              </a:rPr>
              <a:t>uczestnika</a:t>
            </a:r>
            <a:r>
              <a:rPr sz="2450" spc="-7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15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96053" y="4607153"/>
            <a:ext cx="3145628" cy="2235227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104775" algn="ctr">
              <a:lnSpc>
                <a:spcPts val="2800"/>
              </a:lnSpc>
              <a:spcBef>
                <a:spcPts val="330"/>
              </a:spcBef>
            </a:pPr>
            <a: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  <a:t>Koszt ubezpieczenia pobierany w ramach ustawowej opłaty za zarządzanie i ochronę ubezpieczeniową</a:t>
            </a:r>
          </a:p>
          <a:p>
            <a:pPr marL="12700" marR="5080" indent="104775">
              <a:lnSpc>
                <a:spcPts val="2800"/>
              </a:lnSpc>
              <a:spcBef>
                <a:spcPts val="330"/>
              </a:spcBef>
            </a:pPr>
            <a:endParaRPr sz="245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0" y="1999939"/>
            <a:ext cx="11947280" cy="15078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2136061"/>
            <a:ext cx="11737975" cy="1089025"/>
          </a:xfrm>
          <a:custGeom>
            <a:avLst/>
            <a:gdLst/>
            <a:ahLst/>
            <a:cxnLst/>
            <a:rect l="l" t="t" r="r" b="b"/>
            <a:pathLst>
              <a:path w="11737975" h="1089025">
                <a:moveTo>
                  <a:pt x="11427924" y="0"/>
                </a:moveTo>
                <a:lnTo>
                  <a:pt x="0" y="0"/>
                </a:lnTo>
                <a:lnTo>
                  <a:pt x="0" y="1088972"/>
                </a:lnTo>
                <a:lnTo>
                  <a:pt x="11427924" y="1088972"/>
                </a:lnTo>
                <a:lnTo>
                  <a:pt x="11473725" y="1085611"/>
                </a:lnTo>
                <a:lnTo>
                  <a:pt x="11517439" y="1075849"/>
                </a:lnTo>
                <a:lnTo>
                  <a:pt x="11558588" y="1060166"/>
                </a:lnTo>
                <a:lnTo>
                  <a:pt x="11596690" y="1039040"/>
                </a:lnTo>
                <a:lnTo>
                  <a:pt x="11631268" y="1012950"/>
                </a:lnTo>
                <a:lnTo>
                  <a:pt x="11661841" y="982377"/>
                </a:lnTo>
                <a:lnTo>
                  <a:pt x="11687930" y="947800"/>
                </a:lnTo>
                <a:lnTo>
                  <a:pt x="11709056" y="909697"/>
                </a:lnTo>
                <a:lnTo>
                  <a:pt x="11724740" y="868549"/>
                </a:lnTo>
                <a:lnTo>
                  <a:pt x="11734502" y="824835"/>
                </a:lnTo>
                <a:lnTo>
                  <a:pt x="11737862" y="779033"/>
                </a:lnTo>
                <a:lnTo>
                  <a:pt x="11737862" y="309938"/>
                </a:lnTo>
                <a:lnTo>
                  <a:pt x="11734502" y="264136"/>
                </a:lnTo>
                <a:lnTo>
                  <a:pt x="11724740" y="220422"/>
                </a:lnTo>
                <a:lnTo>
                  <a:pt x="11709056" y="179274"/>
                </a:lnTo>
                <a:lnTo>
                  <a:pt x="11687930" y="141171"/>
                </a:lnTo>
                <a:lnTo>
                  <a:pt x="11661841" y="106594"/>
                </a:lnTo>
                <a:lnTo>
                  <a:pt x="11631268" y="76021"/>
                </a:lnTo>
                <a:lnTo>
                  <a:pt x="11596690" y="49931"/>
                </a:lnTo>
                <a:lnTo>
                  <a:pt x="11558588" y="28805"/>
                </a:lnTo>
                <a:lnTo>
                  <a:pt x="11517439" y="13122"/>
                </a:lnTo>
                <a:lnTo>
                  <a:pt x="11473725" y="3360"/>
                </a:lnTo>
                <a:lnTo>
                  <a:pt x="11427924" y="0"/>
                </a:lnTo>
                <a:close/>
              </a:path>
            </a:pathLst>
          </a:custGeom>
          <a:solidFill>
            <a:srgbClr val="4366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076272" y="2427016"/>
            <a:ext cx="1012952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20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oferty </a:t>
            </a:r>
            <a:r>
              <a:rPr sz="2850" b="1" spc="20" dirty="0">
                <a:solidFill>
                  <a:srgbClr val="FFFFFF"/>
                </a:solidFill>
                <a:latin typeface="Arial"/>
                <a:cs typeface="Arial"/>
              </a:rPr>
              <a:t>PPK </a:t>
            </a: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dołączamy ubezpieczenie dla</a:t>
            </a:r>
            <a:r>
              <a:rPr sz="28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20" dirty="0">
                <a:solidFill>
                  <a:srgbClr val="FFFFFF"/>
                </a:solidFill>
                <a:latin typeface="Arial"/>
                <a:cs typeface="Arial"/>
              </a:rPr>
              <a:t>Pracowników</a:t>
            </a:r>
            <a:endParaRPr sz="2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8947"/>
            <a:ext cx="18130520" cy="2157095"/>
          </a:xfrm>
          <a:custGeom>
            <a:avLst/>
            <a:gdLst/>
            <a:ahLst/>
            <a:cxnLst/>
            <a:rect l="l" t="t" r="r" b="b"/>
            <a:pathLst>
              <a:path w="18130520" h="2157095">
                <a:moveTo>
                  <a:pt x="17742915" y="0"/>
                </a:moveTo>
                <a:lnTo>
                  <a:pt x="0" y="0"/>
                </a:lnTo>
                <a:lnTo>
                  <a:pt x="0" y="2157001"/>
                </a:lnTo>
                <a:lnTo>
                  <a:pt x="17742915" y="2157001"/>
                </a:lnTo>
                <a:lnTo>
                  <a:pt x="17791513" y="2153983"/>
                </a:lnTo>
                <a:lnTo>
                  <a:pt x="17838310" y="2145169"/>
                </a:lnTo>
                <a:lnTo>
                  <a:pt x="17882942" y="2130924"/>
                </a:lnTo>
                <a:lnTo>
                  <a:pt x="17925046" y="2111610"/>
                </a:lnTo>
                <a:lnTo>
                  <a:pt x="17964260" y="2087590"/>
                </a:lnTo>
                <a:lnTo>
                  <a:pt x="18000220" y="2059226"/>
                </a:lnTo>
                <a:lnTo>
                  <a:pt x="18032562" y="2026883"/>
                </a:lnTo>
                <a:lnTo>
                  <a:pt x="18060926" y="1990924"/>
                </a:lnTo>
                <a:lnTo>
                  <a:pt x="18084946" y="1951710"/>
                </a:lnTo>
                <a:lnTo>
                  <a:pt x="18104260" y="1909606"/>
                </a:lnTo>
                <a:lnTo>
                  <a:pt x="18118506" y="1864974"/>
                </a:lnTo>
                <a:lnTo>
                  <a:pt x="18127319" y="1818177"/>
                </a:lnTo>
                <a:lnTo>
                  <a:pt x="18130337" y="1769579"/>
                </a:lnTo>
                <a:lnTo>
                  <a:pt x="18130337" y="387422"/>
                </a:lnTo>
                <a:lnTo>
                  <a:pt x="18127319" y="338824"/>
                </a:lnTo>
                <a:lnTo>
                  <a:pt x="18118506" y="292027"/>
                </a:lnTo>
                <a:lnTo>
                  <a:pt x="18104260" y="247395"/>
                </a:lnTo>
                <a:lnTo>
                  <a:pt x="18084946" y="205291"/>
                </a:lnTo>
                <a:lnTo>
                  <a:pt x="18060926" y="166077"/>
                </a:lnTo>
                <a:lnTo>
                  <a:pt x="18032563" y="130117"/>
                </a:lnTo>
                <a:lnTo>
                  <a:pt x="18000220" y="97775"/>
                </a:lnTo>
                <a:lnTo>
                  <a:pt x="17964260" y="69411"/>
                </a:lnTo>
                <a:lnTo>
                  <a:pt x="17925046" y="45391"/>
                </a:lnTo>
                <a:lnTo>
                  <a:pt x="17882942" y="26077"/>
                </a:lnTo>
                <a:lnTo>
                  <a:pt x="17838310" y="11831"/>
                </a:lnTo>
                <a:lnTo>
                  <a:pt x="17791513" y="3018"/>
                </a:lnTo>
                <a:lnTo>
                  <a:pt x="17742915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37771"/>
            <a:ext cx="18130520" cy="1818639"/>
          </a:xfrm>
          <a:custGeom>
            <a:avLst/>
            <a:gdLst/>
            <a:ahLst/>
            <a:cxnLst/>
            <a:rect l="l" t="t" r="r" b="b"/>
            <a:pathLst>
              <a:path w="18130520" h="1818639">
                <a:moveTo>
                  <a:pt x="18127319" y="0"/>
                </a:moveTo>
                <a:lnTo>
                  <a:pt x="18130337" y="48597"/>
                </a:lnTo>
                <a:lnTo>
                  <a:pt x="18130337" y="1430754"/>
                </a:lnTo>
                <a:lnTo>
                  <a:pt x="18127319" y="1479351"/>
                </a:lnTo>
                <a:lnTo>
                  <a:pt x="18118506" y="1526146"/>
                </a:lnTo>
                <a:lnTo>
                  <a:pt x="18104260" y="1570777"/>
                </a:lnTo>
                <a:lnTo>
                  <a:pt x="18084946" y="1612881"/>
                </a:lnTo>
                <a:lnTo>
                  <a:pt x="18060926" y="1652095"/>
                </a:lnTo>
                <a:lnTo>
                  <a:pt x="18032562" y="1688055"/>
                </a:lnTo>
                <a:lnTo>
                  <a:pt x="18000220" y="1720399"/>
                </a:lnTo>
                <a:lnTo>
                  <a:pt x="17964260" y="1748762"/>
                </a:lnTo>
                <a:lnTo>
                  <a:pt x="17925046" y="1772783"/>
                </a:lnTo>
                <a:lnTo>
                  <a:pt x="17882942" y="1792098"/>
                </a:lnTo>
                <a:lnTo>
                  <a:pt x="17838310" y="1806345"/>
                </a:lnTo>
                <a:lnTo>
                  <a:pt x="17791513" y="1815158"/>
                </a:lnTo>
                <a:lnTo>
                  <a:pt x="17742915" y="1818177"/>
                </a:lnTo>
                <a:lnTo>
                  <a:pt x="0" y="1818177"/>
                </a:lnTo>
              </a:path>
            </a:pathLst>
          </a:custGeom>
          <a:ln w="209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7740" y="1044859"/>
            <a:ext cx="1138047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Naszymi finansami zarządza największe TFI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w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Polsce -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PKO</a:t>
            </a:r>
            <a:r>
              <a:rPr sz="295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TFI</a:t>
            </a:r>
            <a:endParaRPr sz="29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711593" y="0"/>
            <a:ext cx="4816607" cy="2062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926247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64970" y="408364"/>
            <a:ext cx="3214561" cy="874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5832" y="9586508"/>
            <a:ext cx="2762657" cy="1620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9482788"/>
            <a:ext cx="2939337" cy="1825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2250" y="4998643"/>
            <a:ext cx="1059180" cy="429259"/>
          </a:xfrm>
          <a:custGeom>
            <a:avLst/>
            <a:gdLst/>
            <a:ahLst/>
            <a:cxnLst/>
            <a:rect l="l" t="t" r="r" b="b"/>
            <a:pathLst>
              <a:path w="1059179" h="429260">
                <a:moveTo>
                  <a:pt x="1059077" y="0"/>
                </a:moveTo>
                <a:lnTo>
                  <a:pt x="0" y="0"/>
                </a:lnTo>
                <a:lnTo>
                  <a:pt x="1059077" y="428730"/>
                </a:lnTo>
                <a:lnTo>
                  <a:pt x="1059077" y="0"/>
                </a:lnTo>
                <a:close/>
              </a:path>
            </a:pathLst>
          </a:custGeom>
          <a:solidFill>
            <a:srgbClr val="5194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097413" y="4988172"/>
            <a:ext cx="1059180" cy="429259"/>
          </a:xfrm>
          <a:custGeom>
            <a:avLst/>
            <a:gdLst/>
            <a:ahLst/>
            <a:cxnLst/>
            <a:rect l="l" t="t" r="r" b="b"/>
            <a:pathLst>
              <a:path w="1059180" h="429260">
                <a:moveTo>
                  <a:pt x="1059077" y="0"/>
                </a:moveTo>
                <a:lnTo>
                  <a:pt x="0" y="0"/>
                </a:lnTo>
                <a:lnTo>
                  <a:pt x="0" y="428730"/>
                </a:lnTo>
                <a:lnTo>
                  <a:pt x="1059077" y="0"/>
                </a:lnTo>
                <a:close/>
              </a:path>
            </a:pathLst>
          </a:custGeom>
          <a:solidFill>
            <a:srgbClr val="AFAF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72723" y="3416061"/>
            <a:ext cx="5492115" cy="1572260"/>
          </a:xfrm>
          <a:custGeom>
            <a:avLst/>
            <a:gdLst/>
            <a:ahLst/>
            <a:cxnLst/>
            <a:rect l="l" t="t" r="r" b="b"/>
            <a:pathLst>
              <a:path w="5492115" h="1572260">
                <a:moveTo>
                  <a:pt x="0" y="1572109"/>
                </a:moveTo>
                <a:lnTo>
                  <a:pt x="5491864" y="1572109"/>
                </a:lnTo>
                <a:lnTo>
                  <a:pt x="3947523" y="0"/>
                </a:lnTo>
                <a:lnTo>
                  <a:pt x="0" y="0"/>
                </a:lnTo>
                <a:lnTo>
                  <a:pt x="0" y="1572109"/>
                </a:lnTo>
                <a:close/>
              </a:path>
            </a:pathLst>
          </a:custGeom>
          <a:ln w="31412">
            <a:solidFill>
              <a:srgbClr val="77C1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62024" y="3416061"/>
            <a:ext cx="5995035" cy="1572260"/>
          </a:xfrm>
          <a:custGeom>
            <a:avLst/>
            <a:gdLst/>
            <a:ahLst/>
            <a:cxnLst/>
            <a:rect l="l" t="t" r="r" b="b"/>
            <a:pathLst>
              <a:path w="5995034" h="1572260">
                <a:moveTo>
                  <a:pt x="5994466" y="1572109"/>
                </a:moveTo>
                <a:lnTo>
                  <a:pt x="1549691" y="1572109"/>
                </a:lnTo>
                <a:lnTo>
                  <a:pt x="0" y="0"/>
                </a:lnTo>
                <a:lnTo>
                  <a:pt x="5994466" y="0"/>
                </a:lnTo>
                <a:lnTo>
                  <a:pt x="5994466" y="1572109"/>
                </a:lnTo>
                <a:close/>
              </a:path>
            </a:pathLst>
          </a:custGeom>
          <a:ln w="31412">
            <a:solidFill>
              <a:srgbClr val="B5B5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70388" y="3777760"/>
            <a:ext cx="2259965" cy="75882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30"/>
              </a:spcBef>
            </a:pP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Największe</a:t>
            </a:r>
            <a:r>
              <a:rPr sz="2450" b="1" spc="-8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TFI  </a:t>
            </a:r>
            <a:r>
              <a:rPr sz="2450" b="1" spc="15" dirty="0">
                <a:solidFill>
                  <a:srgbClr val="6B6B6B"/>
                </a:solidFill>
                <a:latin typeface="Arial"/>
                <a:cs typeface="Arial"/>
              </a:rPr>
              <a:t>w</a:t>
            </a:r>
            <a:r>
              <a:rPr sz="2450" b="1" spc="-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Polsce</a:t>
            </a:r>
            <a:endParaRPr sz="24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502372" y="3610330"/>
            <a:ext cx="4181475" cy="11144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870"/>
              </a:lnSpc>
              <a:spcBef>
                <a:spcPts val="120"/>
              </a:spcBef>
            </a:pP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Ponad 20 </a:t>
            </a: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lat</a:t>
            </a:r>
            <a:r>
              <a:rPr sz="2450" b="1" spc="-4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doświadczenia</a:t>
            </a:r>
            <a:endParaRPr sz="2450">
              <a:latin typeface="Arial"/>
              <a:cs typeface="Arial"/>
            </a:endParaRPr>
          </a:p>
          <a:p>
            <a:pPr marL="2054225" marR="5715" indent="-541655">
              <a:lnSpc>
                <a:spcPts val="2800"/>
              </a:lnSpc>
              <a:spcBef>
                <a:spcPts val="145"/>
              </a:spcBef>
            </a:pP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na rynku</a:t>
            </a:r>
            <a:r>
              <a:rPr sz="2450" spc="-7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Funduszy  Inwestycyjnych</a:t>
            </a:r>
            <a:endParaRPr sz="24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150359" y="4559823"/>
            <a:ext cx="559435" cy="204470"/>
          </a:xfrm>
          <a:custGeom>
            <a:avLst/>
            <a:gdLst/>
            <a:ahLst/>
            <a:cxnLst/>
            <a:rect l="l" t="t" r="r" b="b"/>
            <a:pathLst>
              <a:path w="559434" h="204470">
                <a:moveTo>
                  <a:pt x="559407" y="0"/>
                </a:moveTo>
                <a:lnTo>
                  <a:pt x="521979" y="29618"/>
                </a:lnTo>
                <a:lnTo>
                  <a:pt x="483270" y="58996"/>
                </a:lnTo>
                <a:lnTo>
                  <a:pt x="443542" y="88188"/>
                </a:lnTo>
                <a:lnTo>
                  <a:pt x="403058" y="117250"/>
                </a:lnTo>
                <a:lnTo>
                  <a:pt x="362083" y="146234"/>
                </a:lnTo>
                <a:lnTo>
                  <a:pt x="320878" y="175197"/>
                </a:lnTo>
                <a:lnTo>
                  <a:pt x="279708" y="204192"/>
                </a:lnTo>
                <a:lnTo>
                  <a:pt x="238534" y="175201"/>
                </a:lnTo>
                <a:lnTo>
                  <a:pt x="197327" y="146241"/>
                </a:lnTo>
                <a:lnTo>
                  <a:pt x="156350" y="117257"/>
                </a:lnTo>
                <a:lnTo>
                  <a:pt x="115865" y="88196"/>
                </a:lnTo>
                <a:lnTo>
                  <a:pt x="76137" y="59002"/>
                </a:lnTo>
                <a:lnTo>
                  <a:pt x="37427" y="29622"/>
                </a:lnTo>
                <a:lnTo>
                  <a:pt x="0" y="0"/>
                </a:lnTo>
              </a:path>
            </a:pathLst>
          </a:custGeom>
          <a:ln w="52773">
            <a:solidFill>
              <a:srgbClr val="77C1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0" dirty="0"/>
              <a:t>2</a:t>
            </a:r>
            <a:r>
              <a:rPr spc="-190" dirty="0"/>
              <a:t>0</a:t>
            </a:r>
            <a:r>
              <a:rPr sz="6300" baseline="12566" dirty="0"/>
              <a:t>+</a:t>
            </a:r>
            <a:endParaRPr sz="6300" baseline="12566"/>
          </a:p>
        </p:txBody>
      </p:sp>
      <p:sp>
        <p:nvSpPr>
          <p:cNvPr id="18" name="object 18"/>
          <p:cNvSpPr txBox="1"/>
          <p:nvPr/>
        </p:nvSpPr>
        <p:spPr>
          <a:xfrm>
            <a:off x="16150200" y="4134161"/>
            <a:ext cx="589915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50" b="1" spc="15" dirty="0">
                <a:solidFill>
                  <a:srgbClr val="77C145"/>
                </a:solidFill>
                <a:latin typeface="Arial"/>
                <a:cs typeface="Arial"/>
              </a:rPr>
              <a:t>L</a:t>
            </a:r>
            <a:r>
              <a:rPr sz="2450" b="1" spc="-355" dirty="0">
                <a:solidFill>
                  <a:srgbClr val="77C145"/>
                </a:solidFill>
                <a:latin typeface="Arial"/>
                <a:cs typeface="Arial"/>
              </a:rPr>
              <a:t>A</a:t>
            </a:r>
            <a:r>
              <a:rPr sz="2450" b="1" spc="15" dirty="0">
                <a:solidFill>
                  <a:srgbClr val="77C145"/>
                </a:solidFill>
                <a:latin typeface="Arial"/>
                <a:cs typeface="Arial"/>
              </a:rPr>
              <a:t>T</a:t>
            </a:r>
            <a:endParaRPr sz="24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738028" y="3677604"/>
            <a:ext cx="474345" cy="1143000"/>
          </a:xfrm>
          <a:custGeom>
            <a:avLst/>
            <a:gdLst/>
            <a:ahLst/>
            <a:cxnLst/>
            <a:rect l="l" t="t" r="r" b="b"/>
            <a:pathLst>
              <a:path w="474344" h="1143000">
                <a:moveTo>
                  <a:pt x="5138" y="0"/>
                </a:moveTo>
                <a:lnTo>
                  <a:pt x="1907" y="73210"/>
                </a:lnTo>
                <a:lnTo>
                  <a:pt x="0" y="252115"/>
                </a:lnTo>
                <a:lnTo>
                  <a:pt x="11093" y="475621"/>
                </a:lnTo>
                <a:lnTo>
                  <a:pt x="46865" y="682638"/>
                </a:lnTo>
                <a:lnTo>
                  <a:pt x="145981" y="865606"/>
                </a:lnTo>
                <a:lnTo>
                  <a:pt x="289194" y="1011344"/>
                </a:lnTo>
                <a:lnTo>
                  <a:pt x="418013" y="1107700"/>
                </a:lnTo>
                <a:lnTo>
                  <a:pt x="473951" y="1142520"/>
                </a:lnTo>
              </a:path>
            </a:pathLst>
          </a:custGeom>
          <a:ln w="52773">
            <a:solidFill>
              <a:srgbClr val="77C1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920970" y="3458926"/>
            <a:ext cx="1081405" cy="696595"/>
          </a:xfrm>
          <a:custGeom>
            <a:avLst/>
            <a:gdLst/>
            <a:ahLst/>
            <a:cxnLst/>
            <a:rect l="l" t="t" r="r" b="b"/>
            <a:pathLst>
              <a:path w="1081405" h="696595">
                <a:moveTo>
                  <a:pt x="0" y="696470"/>
                </a:moveTo>
                <a:lnTo>
                  <a:pt x="0" y="198548"/>
                </a:lnTo>
                <a:lnTo>
                  <a:pt x="540517" y="83"/>
                </a:lnTo>
                <a:lnTo>
                  <a:pt x="1081024" y="198465"/>
                </a:lnTo>
              </a:path>
            </a:pathLst>
          </a:custGeom>
          <a:ln w="52773">
            <a:solidFill>
              <a:srgbClr val="77C1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62250" y="7155646"/>
            <a:ext cx="1059180" cy="429259"/>
          </a:xfrm>
          <a:custGeom>
            <a:avLst/>
            <a:gdLst/>
            <a:ahLst/>
            <a:cxnLst/>
            <a:rect l="l" t="t" r="r" b="b"/>
            <a:pathLst>
              <a:path w="1059179" h="429259">
                <a:moveTo>
                  <a:pt x="1059077" y="0"/>
                </a:moveTo>
                <a:lnTo>
                  <a:pt x="0" y="0"/>
                </a:lnTo>
                <a:lnTo>
                  <a:pt x="1059077" y="428730"/>
                </a:lnTo>
                <a:lnTo>
                  <a:pt x="1059077" y="0"/>
                </a:lnTo>
                <a:close/>
              </a:path>
            </a:pathLst>
          </a:custGeom>
          <a:solidFill>
            <a:srgbClr val="5194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097413" y="7145175"/>
            <a:ext cx="1059180" cy="429259"/>
          </a:xfrm>
          <a:custGeom>
            <a:avLst/>
            <a:gdLst/>
            <a:ahLst/>
            <a:cxnLst/>
            <a:rect l="l" t="t" r="r" b="b"/>
            <a:pathLst>
              <a:path w="1059180" h="429259">
                <a:moveTo>
                  <a:pt x="1059077" y="0"/>
                </a:moveTo>
                <a:lnTo>
                  <a:pt x="0" y="0"/>
                </a:lnTo>
                <a:lnTo>
                  <a:pt x="0" y="428730"/>
                </a:lnTo>
                <a:lnTo>
                  <a:pt x="1059077" y="0"/>
                </a:lnTo>
                <a:close/>
              </a:path>
            </a:pathLst>
          </a:custGeom>
          <a:solidFill>
            <a:srgbClr val="AFAF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72723" y="5573063"/>
            <a:ext cx="5492115" cy="1572260"/>
          </a:xfrm>
          <a:custGeom>
            <a:avLst/>
            <a:gdLst/>
            <a:ahLst/>
            <a:cxnLst/>
            <a:rect l="l" t="t" r="r" b="b"/>
            <a:pathLst>
              <a:path w="5492115" h="1572259">
                <a:moveTo>
                  <a:pt x="0" y="1572109"/>
                </a:moveTo>
                <a:lnTo>
                  <a:pt x="5491864" y="1572109"/>
                </a:lnTo>
                <a:lnTo>
                  <a:pt x="3947523" y="0"/>
                </a:lnTo>
                <a:lnTo>
                  <a:pt x="0" y="0"/>
                </a:lnTo>
                <a:lnTo>
                  <a:pt x="0" y="1572109"/>
                </a:lnTo>
                <a:close/>
              </a:path>
            </a:pathLst>
          </a:custGeom>
          <a:ln w="31412">
            <a:solidFill>
              <a:srgbClr val="77C1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62024" y="5573063"/>
            <a:ext cx="5995035" cy="1572260"/>
          </a:xfrm>
          <a:custGeom>
            <a:avLst/>
            <a:gdLst/>
            <a:ahLst/>
            <a:cxnLst/>
            <a:rect l="l" t="t" r="r" b="b"/>
            <a:pathLst>
              <a:path w="5995034" h="1572259">
                <a:moveTo>
                  <a:pt x="5994466" y="1572109"/>
                </a:moveTo>
                <a:lnTo>
                  <a:pt x="1549691" y="1572109"/>
                </a:lnTo>
                <a:lnTo>
                  <a:pt x="0" y="0"/>
                </a:lnTo>
                <a:lnTo>
                  <a:pt x="5994466" y="0"/>
                </a:lnTo>
                <a:lnTo>
                  <a:pt x="5994466" y="1572109"/>
                </a:lnTo>
                <a:close/>
              </a:path>
            </a:pathLst>
          </a:custGeom>
          <a:ln w="31412">
            <a:solidFill>
              <a:srgbClr val="B5B5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170387" y="5945233"/>
            <a:ext cx="3764915" cy="76046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30"/>
              </a:spcBef>
            </a:pP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Ponad 35 mld</a:t>
            </a:r>
            <a:r>
              <a:rPr sz="2450" b="1" spc="-6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aktywów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  pod</a:t>
            </a:r>
            <a:r>
              <a:rPr sz="2450" spc="-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zarządzaniem*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585481" y="6102611"/>
            <a:ext cx="30962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Pół </a:t>
            </a: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miliona</a:t>
            </a:r>
            <a:r>
              <a:rPr sz="2450" b="1" spc="-5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Klientów</a:t>
            </a:r>
            <a:endParaRPr sz="245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862250" y="9312648"/>
            <a:ext cx="1059180" cy="429259"/>
          </a:xfrm>
          <a:custGeom>
            <a:avLst/>
            <a:gdLst/>
            <a:ahLst/>
            <a:cxnLst/>
            <a:rect l="l" t="t" r="r" b="b"/>
            <a:pathLst>
              <a:path w="1059179" h="429259">
                <a:moveTo>
                  <a:pt x="1059077" y="0"/>
                </a:moveTo>
                <a:lnTo>
                  <a:pt x="0" y="0"/>
                </a:lnTo>
                <a:lnTo>
                  <a:pt x="1059077" y="428730"/>
                </a:lnTo>
                <a:lnTo>
                  <a:pt x="1059077" y="0"/>
                </a:lnTo>
                <a:close/>
              </a:path>
            </a:pathLst>
          </a:custGeom>
          <a:solidFill>
            <a:srgbClr val="5194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097413" y="9302177"/>
            <a:ext cx="1059180" cy="429259"/>
          </a:xfrm>
          <a:custGeom>
            <a:avLst/>
            <a:gdLst/>
            <a:ahLst/>
            <a:cxnLst/>
            <a:rect l="l" t="t" r="r" b="b"/>
            <a:pathLst>
              <a:path w="1059180" h="429259">
                <a:moveTo>
                  <a:pt x="1059077" y="0"/>
                </a:moveTo>
                <a:lnTo>
                  <a:pt x="0" y="0"/>
                </a:lnTo>
                <a:lnTo>
                  <a:pt x="0" y="428730"/>
                </a:lnTo>
                <a:lnTo>
                  <a:pt x="1059077" y="0"/>
                </a:lnTo>
                <a:close/>
              </a:path>
            </a:pathLst>
          </a:custGeom>
          <a:solidFill>
            <a:srgbClr val="AFAF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72723" y="7730066"/>
            <a:ext cx="5492115" cy="1572260"/>
          </a:xfrm>
          <a:custGeom>
            <a:avLst/>
            <a:gdLst/>
            <a:ahLst/>
            <a:cxnLst/>
            <a:rect l="l" t="t" r="r" b="b"/>
            <a:pathLst>
              <a:path w="5492115" h="1572259">
                <a:moveTo>
                  <a:pt x="0" y="1572109"/>
                </a:moveTo>
                <a:lnTo>
                  <a:pt x="5491864" y="1572109"/>
                </a:lnTo>
                <a:lnTo>
                  <a:pt x="3947523" y="0"/>
                </a:lnTo>
                <a:lnTo>
                  <a:pt x="0" y="0"/>
                </a:lnTo>
                <a:lnTo>
                  <a:pt x="0" y="1572109"/>
                </a:lnTo>
                <a:close/>
              </a:path>
            </a:pathLst>
          </a:custGeom>
          <a:ln w="31412">
            <a:solidFill>
              <a:srgbClr val="77C1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162024" y="7730066"/>
            <a:ext cx="5995035" cy="1572260"/>
          </a:xfrm>
          <a:custGeom>
            <a:avLst/>
            <a:gdLst/>
            <a:ahLst/>
            <a:cxnLst/>
            <a:rect l="l" t="t" r="r" b="b"/>
            <a:pathLst>
              <a:path w="5995034" h="1572259">
                <a:moveTo>
                  <a:pt x="5994466" y="1572109"/>
                </a:moveTo>
                <a:lnTo>
                  <a:pt x="1549691" y="1572109"/>
                </a:lnTo>
                <a:lnTo>
                  <a:pt x="0" y="0"/>
                </a:lnTo>
                <a:lnTo>
                  <a:pt x="5994466" y="0"/>
                </a:lnTo>
                <a:lnTo>
                  <a:pt x="5994466" y="1572109"/>
                </a:lnTo>
                <a:close/>
              </a:path>
            </a:pathLst>
          </a:custGeom>
          <a:ln w="31412">
            <a:solidFill>
              <a:srgbClr val="B5B5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170388" y="7955643"/>
            <a:ext cx="3764915" cy="101155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ts val="2550"/>
              </a:lnSpc>
              <a:spcBef>
                <a:spcPts val="285"/>
              </a:spcBef>
            </a:pPr>
            <a:r>
              <a:rPr sz="2200" b="1" spc="10" dirty="0">
                <a:solidFill>
                  <a:srgbClr val="6B6B6B"/>
                </a:solidFill>
                <a:latin typeface="Arial"/>
                <a:cs typeface="Arial"/>
              </a:rPr>
              <a:t>Wiarygodność grupy </a:t>
            </a:r>
            <a:r>
              <a:rPr sz="2200" b="1" spc="15" dirty="0">
                <a:solidFill>
                  <a:srgbClr val="6B6B6B"/>
                </a:solidFill>
                <a:latin typeface="Arial"/>
                <a:cs typeface="Arial"/>
              </a:rPr>
              <a:t>PKO  </a:t>
            </a:r>
            <a:r>
              <a:rPr sz="2200" b="1" spc="10" dirty="0">
                <a:solidFill>
                  <a:srgbClr val="6B6B6B"/>
                </a:solidFill>
                <a:latin typeface="Arial"/>
                <a:cs typeface="Arial"/>
              </a:rPr>
              <a:t>Banku Polskiego </a:t>
            </a:r>
            <a:r>
              <a:rPr sz="2200" b="1" spc="5" dirty="0">
                <a:solidFill>
                  <a:srgbClr val="6B6B6B"/>
                </a:solidFill>
                <a:latin typeface="Arial"/>
                <a:cs typeface="Arial"/>
              </a:rPr>
              <a:t>-</a:t>
            </a:r>
            <a:r>
              <a:rPr sz="2200" b="1" spc="-4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głównego  </a:t>
            </a:r>
            <a:r>
              <a:rPr sz="2200" spc="5" dirty="0">
                <a:solidFill>
                  <a:srgbClr val="6B6B6B"/>
                </a:solidFill>
                <a:latin typeface="Arial"/>
                <a:cs typeface="Arial"/>
              </a:rPr>
              <a:t>akcjonariusza </a:t>
            </a:r>
            <a:r>
              <a:rPr sz="2200" spc="15" dirty="0">
                <a:solidFill>
                  <a:srgbClr val="6B6B6B"/>
                </a:solidFill>
                <a:latin typeface="Arial"/>
                <a:cs typeface="Arial"/>
              </a:rPr>
              <a:t>PKO</a:t>
            </a:r>
            <a:r>
              <a:rPr sz="2200" spc="-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TFI</a:t>
            </a:r>
            <a:endParaRPr sz="2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514653" y="8062717"/>
            <a:ext cx="3169285" cy="7588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850900">
              <a:lnSpc>
                <a:spcPts val="2870"/>
              </a:lnSpc>
              <a:spcBef>
                <a:spcPts val="120"/>
              </a:spcBef>
            </a:pP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Liczne</a:t>
            </a:r>
            <a:r>
              <a:rPr sz="2450" b="1" spc="-6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nagordy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ts val="2870"/>
              </a:lnSpc>
            </a:pP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za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wyniki</a:t>
            </a:r>
            <a:r>
              <a:rPr sz="2450" spc="-7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inwestycyjne</a:t>
            </a:r>
            <a:endParaRPr sz="245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5737902" y="7893829"/>
            <a:ext cx="1363733" cy="1378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579845" y="10583812"/>
            <a:ext cx="887095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5" dirty="0">
                <a:solidFill>
                  <a:srgbClr val="9A9A9A"/>
                </a:solidFill>
                <a:latin typeface="Arial"/>
                <a:cs typeface="Arial"/>
              </a:rPr>
              <a:t>*wg. wartości aktywów netto na dn. 30.04.2019 r. w ramach grupy funduszy rynku</a:t>
            </a:r>
            <a:r>
              <a:rPr sz="1650" spc="90" dirty="0">
                <a:solidFill>
                  <a:srgbClr val="9A9A9A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9A9A9A"/>
                </a:solidFill>
                <a:latin typeface="Arial"/>
                <a:cs typeface="Arial"/>
              </a:rPr>
              <a:t>kapitałowego</a:t>
            </a:r>
            <a:endParaRPr sz="165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272151" y="5910814"/>
            <a:ext cx="1068070" cy="974090"/>
          </a:xfrm>
          <a:custGeom>
            <a:avLst/>
            <a:gdLst/>
            <a:ahLst/>
            <a:cxnLst/>
            <a:rect l="l" t="t" r="r" b="b"/>
            <a:pathLst>
              <a:path w="1068070" h="974090">
                <a:moveTo>
                  <a:pt x="0" y="733946"/>
                </a:moveTo>
                <a:lnTo>
                  <a:pt x="0" y="794415"/>
                </a:lnTo>
                <a:lnTo>
                  <a:pt x="5737" y="826652"/>
                </a:lnTo>
                <a:lnTo>
                  <a:pt x="48614" y="884940"/>
                </a:lnTo>
                <a:lnTo>
                  <a:pt x="83741" y="909976"/>
                </a:lnTo>
                <a:lnTo>
                  <a:pt x="126653" y="931597"/>
                </a:lnTo>
                <a:lnTo>
                  <a:pt x="176342" y="949297"/>
                </a:lnTo>
                <a:lnTo>
                  <a:pt x="231802" y="962567"/>
                </a:lnTo>
                <a:lnTo>
                  <a:pt x="292026" y="970901"/>
                </a:lnTo>
                <a:lnTo>
                  <a:pt x="356010" y="973792"/>
                </a:lnTo>
                <a:lnTo>
                  <a:pt x="396895" y="972574"/>
                </a:lnTo>
                <a:lnTo>
                  <a:pt x="436350" y="969042"/>
                </a:lnTo>
                <a:lnTo>
                  <a:pt x="474175" y="963380"/>
                </a:lnTo>
                <a:lnTo>
                  <a:pt x="510172" y="955771"/>
                </a:lnTo>
                <a:lnTo>
                  <a:pt x="475959" y="932705"/>
                </a:lnTo>
                <a:lnTo>
                  <a:pt x="444363" y="906346"/>
                </a:lnTo>
                <a:lnTo>
                  <a:pt x="415672" y="876874"/>
                </a:lnTo>
                <a:lnTo>
                  <a:pt x="391115" y="845660"/>
                </a:lnTo>
                <a:lnTo>
                  <a:pt x="356010" y="845660"/>
                </a:lnTo>
                <a:lnTo>
                  <a:pt x="302500" y="843821"/>
                </a:lnTo>
                <a:lnTo>
                  <a:pt x="251078" y="838442"/>
                </a:lnTo>
                <a:lnTo>
                  <a:pt x="202165" y="829726"/>
                </a:lnTo>
                <a:lnTo>
                  <a:pt x="156182" y="817877"/>
                </a:lnTo>
                <a:lnTo>
                  <a:pt x="113553" y="803100"/>
                </a:lnTo>
                <a:lnTo>
                  <a:pt x="74699" y="785599"/>
                </a:lnTo>
                <a:lnTo>
                  <a:pt x="34165" y="761688"/>
                </a:lnTo>
                <a:lnTo>
                  <a:pt x="16205" y="748310"/>
                </a:lnTo>
                <a:lnTo>
                  <a:pt x="0" y="733946"/>
                </a:lnTo>
                <a:close/>
              </a:path>
              <a:path w="1068070" h="974090">
                <a:moveTo>
                  <a:pt x="712020" y="256264"/>
                </a:moveTo>
                <a:lnTo>
                  <a:pt x="663708" y="259539"/>
                </a:lnTo>
                <a:lnTo>
                  <a:pt x="617373" y="269079"/>
                </a:lnTo>
                <a:lnTo>
                  <a:pt x="573439" y="284456"/>
                </a:lnTo>
                <a:lnTo>
                  <a:pt x="532328" y="305243"/>
                </a:lnTo>
                <a:lnTo>
                  <a:pt x="494451" y="331028"/>
                </a:lnTo>
                <a:lnTo>
                  <a:pt x="460277" y="361339"/>
                </a:lnTo>
                <a:lnTo>
                  <a:pt x="430185" y="395793"/>
                </a:lnTo>
                <a:lnTo>
                  <a:pt x="404612" y="433948"/>
                </a:lnTo>
                <a:lnTo>
                  <a:pt x="383969" y="475423"/>
                </a:lnTo>
                <a:lnTo>
                  <a:pt x="368726" y="519650"/>
                </a:lnTo>
                <a:lnTo>
                  <a:pt x="359259" y="566343"/>
                </a:lnTo>
                <a:lnTo>
                  <a:pt x="356010" y="615028"/>
                </a:lnTo>
                <a:lnTo>
                  <a:pt x="359259" y="663712"/>
                </a:lnTo>
                <a:lnTo>
                  <a:pt x="368726" y="710405"/>
                </a:lnTo>
                <a:lnTo>
                  <a:pt x="383985" y="754680"/>
                </a:lnTo>
                <a:lnTo>
                  <a:pt x="404612" y="796108"/>
                </a:lnTo>
                <a:lnTo>
                  <a:pt x="430185" y="834263"/>
                </a:lnTo>
                <a:lnTo>
                  <a:pt x="460277" y="868717"/>
                </a:lnTo>
                <a:lnTo>
                  <a:pt x="494467" y="899042"/>
                </a:lnTo>
                <a:lnTo>
                  <a:pt x="532328" y="924813"/>
                </a:lnTo>
                <a:lnTo>
                  <a:pt x="573439" y="945600"/>
                </a:lnTo>
                <a:lnTo>
                  <a:pt x="617373" y="960977"/>
                </a:lnTo>
                <a:lnTo>
                  <a:pt x="663708" y="970517"/>
                </a:lnTo>
                <a:lnTo>
                  <a:pt x="712020" y="973792"/>
                </a:lnTo>
                <a:lnTo>
                  <a:pt x="760331" y="970517"/>
                </a:lnTo>
                <a:lnTo>
                  <a:pt x="806666" y="960977"/>
                </a:lnTo>
                <a:lnTo>
                  <a:pt x="850601" y="945600"/>
                </a:lnTo>
                <a:lnTo>
                  <a:pt x="891711" y="924813"/>
                </a:lnTo>
                <a:lnTo>
                  <a:pt x="929573" y="899042"/>
                </a:lnTo>
                <a:lnTo>
                  <a:pt x="963762" y="868717"/>
                </a:lnTo>
                <a:lnTo>
                  <a:pt x="993855" y="834263"/>
                </a:lnTo>
                <a:lnTo>
                  <a:pt x="1019427" y="796108"/>
                </a:lnTo>
                <a:lnTo>
                  <a:pt x="1040055" y="754680"/>
                </a:lnTo>
                <a:lnTo>
                  <a:pt x="1055314" y="710405"/>
                </a:lnTo>
                <a:lnTo>
                  <a:pt x="1064780" y="663712"/>
                </a:lnTo>
                <a:lnTo>
                  <a:pt x="1068030" y="615028"/>
                </a:lnTo>
                <a:lnTo>
                  <a:pt x="1064780" y="566343"/>
                </a:lnTo>
                <a:lnTo>
                  <a:pt x="1055314" y="519650"/>
                </a:lnTo>
                <a:lnTo>
                  <a:pt x="1040055" y="475376"/>
                </a:lnTo>
                <a:lnTo>
                  <a:pt x="1019427" y="433948"/>
                </a:lnTo>
                <a:lnTo>
                  <a:pt x="993855" y="395793"/>
                </a:lnTo>
                <a:lnTo>
                  <a:pt x="963762" y="361339"/>
                </a:lnTo>
                <a:lnTo>
                  <a:pt x="929573" y="331014"/>
                </a:lnTo>
                <a:lnTo>
                  <a:pt x="891711" y="305243"/>
                </a:lnTo>
                <a:lnTo>
                  <a:pt x="850601" y="284456"/>
                </a:lnTo>
                <a:lnTo>
                  <a:pt x="806666" y="269079"/>
                </a:lnTo>
                <a:lnTo>
                  <a:pt x="760331" y="259539"/>
                </a:lnTo>
                <a:lnTo>
                  <a:pt x="712020" y="256264"/>
                </a:lnTo>
                <a:close/>
              </a:path>
              <a:path w="1068070" h="974090">
                <a:moveTo>
                  <a:pt x="390176" y="844466"/>
                </a:moveTo>
                <a:lnTo>
                  <a:pt x="373207" y="845267"/>
                </a:lnTo>
                <a:lnTo>
                  <a:pt x="364645" y="845550"/>
                </a:lnTo>
                <a:lnTo>
                  <a:pt x="356010" y="845660"/>
                </a:lnTo>
                <a:lnTo>
                  <a:pt x="391115" y="845660"/>
                </a:lnTo>
                <a:lnTo>
                  <a:pt x="390176" y="844466"/>
                </a:lnTo>
                <a:close/>
              </a:path>
              <a:path w="1068070" h="974090">
                <a:moveTo>
                  <a:pt x="397" y="580201"/>
                </a:moveTo>
                <a:lnTo>
                  <a:pt x="397" y="632650"/>
                </a:lnTo>
                <a:lnTo>
                  <a:pt x="8779" y="661008"/>
                </a:lnTo>
                <a:lnTo>
                  <a:pt x="57629" y="715509"/>
                </a:lnTo>
                <a:lnTo>
                  <a:pt x="97745" y="739956"/>
                </a:lnTo>
                <a:lnTo>
                  <a:pt x="151655" y="762493"/>
                </a:lnTo>
                <a:lnTo>
                  <a:pt x="205648" y="777999"/>
                </a:lnTo>
                <a:lnTo>
                  <a:pt x="258949" y="787682"/>
                </a:lnTo>
                <a:lnTo>
                  <a:pt x="310784" y="792751"/>
                </a:lnTo>
                <a:lnTo>
                  <a:pt x="360376" y="794415"/>
                </a:lnTo>
                <a:lnTo>
                  <a:pt x="349005" y="769825"/>
                </a:lnTo>
                <a:lnTo>
                  <a:pt x="339248" y="744372"/>
                </a:lnTo>
                <a:lnTo>
                  <a:pt x="331215" y="718115"/>
                </a:lnTo>
                <a:lnTo>
                  <a:pt x="325016" y="691109"/>
                </a:lnTo>
                <a:lnTo>
                  <a:pt x="268332" y="686724"/>
                </a:lnTo>
                <a:lnTo>
                  <a:pt x="214401" y="678357"/>
                </a:lnTo>
                <a:lnTo>
                  <a:pt x="163779" y="666256"/>
                </a:lnTo>
                <a:lnTo>
                  <a:pt x="117023" y="650669"/>
                </a:lnTo>
                <a:lnTo>
                  <a:pt x="74688" y="631844"/>
                </a:lnTo>
                <a:lnTo>
                  <a:pt x="34373" y="607934"/>
                </a:lnTo>
                <a:lnTo>
                  <a:pt x="16523" y="594541"/>
                </a:lnTo>
                <a:lnTo>
                  <a:pt x="397" y="580201"/>
                </a:lnTo>
                <a:close/>
              </a:path>
              <a:path w="1068070" h="974090">
                <a:moveTo>
                  <a:pt x="397" y="426437"/>
                </a:moveTo>
                <a:lnTo>
                  <a:pt x="397" y="478896"/>
                </a:lnTo>
                <a:lnTo>
                  <a:pt x="8779" y="507254"/>
                </a:lnTo>
                <a:lnTo>
                  <a:pt x="57629" y="561755"/>
                </a:lnTo>
                <a:lnTo>
                  <a:pt x="97745" y="586202"/>
                </a:lnTo>
                <a:lnTo>
                  <a:pt x="134045" y="602397"/>
                </a:lnTo>
                <a:lnTo>
                  <a:pt x="174862" y="616210"/>
                </a:lnTo>
                <a:lnTo>
                  <a:pt x="219620" y="627291"/>
                </a:lnTo>
                <a:lnTo>
                  <a:pt x="267744" y="635289"/>
                </a:lnTo>
                <a:lnTo>
                  <a:pt x="318660" y="639854"/>
                </a:lnTo>
                <a:lnTo>
                  <a:pt x="318157" y="631593"/>
                </a:lnTo>
                <a:lnTo>
                  <a:pt x="317864" y="623384"/>
                </a:lnTo>
                <a:lnTo>
                  <a:pt x="317864" y="615028"/>
                </a:lnTo>
                <a:lnTo>
                  <a:pt x="318346" y="595213"/>
                </a:lnTo>
                <a:lnTo>
                  <a:pt x="319778" y="575646"/>
                </a:lnTo>
                <a:lnTo>
                  <a:pt x="322140" y="556352"/>
                </a:lnTo>
                <a:lnTo>
                  <a:pt x="325414" y="537355"/>
                </a:lnTo>
                <a:lnTo>
                  <a:pt x="268641" y="532995"/>
                </a:lnTo>
                <a:lnTo>
                  <a:pt x="214623" y="524640"/>
                </a:lnTo>
                <a:lnTo>
                  <a:pt x="163920" y="512539"/>
                </a:lnTo>
                <a:lnTo>
                  <a:pt x="117092" y="496940"/>
                </a:lnTo>
                <a:lnTo>
                  <a:pt x="74699" y="478090"/>
                </a:lnTo>
                <a:lnTo>
                  <a:pt x="34379" y="454179"/>
                </a:lnTo>
                <a:lnTo>
                  <a:pt x="16532" y="440786"/>
                </a:lnTo>
                <a:lnTo>
                  <a:pt x="397" y="426437"/>
                </a:lnTo>
                <a:close/>
              </a:path>
              <a:path w="1068070" h="974090">
                <a:moveTo>
                  <a:pt x="397" y="272693"/>
                </a:moveTo>
                <a:lnTo>
                  <a:pt x="397" y="325141"/>
                </a:lnTo>
                <a:lnTo>
                  <a:pt x="8779" y="353499"/>
                </a:lnTo>
                <a:lnTo>
                  <a:pt x="57629" y="408000"/>
                </a:lnTo>
                <a:lnTo>
                  <a:pt x="97745" y="432447"/>
                </a:lnTo>
                <a:lnTo>
                  <a:pt x="137036" y="449750"/>
                </a:lnTo>
                <a:lnTo>
                  <a:pt x="181531" y="464209"/>
                </a:lnTo>
                <a:lnTo>
                  <a:pt x="230498" y="475423"/>
                </a:lnTo>
                <a:lnTo>
                  <a:pt x="283205" y="482986"/>
                </a:lnTo>
                <a:lnTo>
                  <a:pt x="338921" y="486498"/>
                </a:lnTo>
                <a:lnTo>
                  <a:pt x="349355" y="459169"/>
                </a:lnTo>
                <a:lnTo>
                  <a:pt x="361716" y="432854"/>
                </a:lnTo>
                <a:lnTo>
                  <a:pt x="375892" y="407637"/>
                </a:lnTo>
                <a:lnTo>
                  <a:pt x="391242" y="384396"/>
                </a:lnTo>
                <a:lnTo>
                  <a:pt x="356010" y="384396"/>
                </a:lnTo>
                <a:lnTo>
                  <a:pt x="302504" y="382587"/>
                </a:lnTo>
                <a:lnTo>
                  <a:pt x="251083" y="377282"/>
                </a:lnTo>
                <a:lnTo>
                  <a:pt x="202169" y="368662"/>
                </a:lnTo>
                <a:lnTo>
                  <a:pt x="156185" y="356911"/>
                </a:lnTo>
                <a:lnTo>
                  <a:pt x="113554" y="342211"/>
                </a:lnTo>
                <a:lnTo>
                  <a:pt x="74699" y="324744"/>
                </a:lnTo>
                <a:lnTo>
                  <a:pt x="34383" y="300630"/>
                </a:lnTo>
                <a:lnTo>
                  <a:pt x="16533" y="287103"/>
                </a:lnTo>
                <a:lnTo>
                  <a:pt x="397" y="272693"/>
                </a:lnTo>
                <a:close/>
              </a:path>
              <a:path w="1068070" h="974090">
                <a:moveTo>
                  <a:pt x="391768" y="383600"/>
                </a:moveTo>
                <a:lnTo>
                  <a:pt x="382913" y="383977"/>
                </a:lnTo>
                <a:lnTo>
                  <a:pt x="374003" y="384222"/>
                </a:lnTo>
                <a:lnTo>
                  <a:pt x="365035" y="384356"/>
                </a:lnTo>
                <a:lnTo>
                  <a:pt x="356010" y="384396"/>
                </a:lnTo>
                <a:lnTo>
                  <a:pt x="391242" y="384396"/>
                </a:lnTo>
                <a:lnTo>
                  <a:pt x="391768" y="383600"/>
                </a:lnTo>
                <a:close/>
              </a:path>
              <a:path w="1068070" h="974090">
                <a:moveTo>
                  <a:pt x="355999" y="0"/>
                </a:moveTo>
                <a:lnTo>
                  <a:pt x="293965" y="2725"/>
                </a:lnTo>
                <a:lnTo>
                  <a:pt x="235417" y="10563"/>
                </a:lnTo>
                <a:lnTo>
                  <a:pt x="181282" y="23064"/>
                </a:lnTo>
                <a:lnTo>
                  <a:pt x="132475" y="39766"/>
                </a:lnTo>
                <a:lnTo>
                  <a:pt x="89912" y="60210"/>
                </a:lnTo>
                <a:lnTo>
                  <a:pt x="54507" y="83934"/>
                </a:lnTo>
                <a:lnTo>
                  <a:pt x="8834" y="139381"/>
                </a:lnTo>
                <a:lnTo>
                  <a:pt x="397" y="170183"/>
                </a:lnTo>
                <a:lnTo>
                  <a:pt x="12760" y="206910"/>
                </a:lnTo>
                <a:lnTo>
                  <a:pt x="37488" y="237414"/>
                </a:lnTo>
                <a:lnTo>
                  <a:pt x="68007" y="261529"/>
                </a:lnTo>
                <a:lnTo>
                  <a:pt x="139542" y="297358"/>
                </a:lnTo>
                <a:lnTo>
                  <a:pt x="187123" y="312437"/>
                </a:lnTo>
                <a:lnTo>
                  <a:pt x="239631" y="323827"/>
                </a:lnTo>
                <a:lnTo>
                  <a:pt x="296209" y="331028"/>
                </a:lnTo>
                <a:lnTo>
                  <a:pt x="355999" y="333539"/>
                </a:lnTo>
                <a:lnTo>
                  <a:pt x="377414" y="333184"/>
                </a:lnTo>
                <a:lnTo>
                  <a:pt x="398486" y="332158"/>
                </a:lnTo>
                <a:lnTo>
                  <a:pt x="419175" y="330522"/>
                </a:lnTo>
                <a:lnTo>
                  <a:pt x="439442" y="328335"/>
                </a:lnTo>
                <a:lnTo>
                  <a:pt x="474350" y="298319"/>
                </a:lnTo>
                <a:lnTo>
                  <a:pt x="512582" y="272475"/>
                </a:lnTo>
                <a:lnTo>
                  <a:pt x="553788" y="251172"/>
                </a:lnTo>
                <a:lnTo>
                  <a:pt x="597617" y="234783"/>
                </a:lnTo>
                <a:lnTo>
                  <a:pt x="643721" y="223676"/>
                </a:lnTo>
                <a:lnTo>
                  <a:pt x="691748" y="218223"/>
                </a:lnTo>
                <a:lnTo>
                  <a:pt x="698679" y="206601"/>
                </a:lnTo>
                <a:lnTo>
                  <a:pt x="704660" y="194734"/>
                </a:lnTo>
                <a:lnTo>
                  <a:pt x="709151" y="182802"/>
                </a:lnTo>
                <a:lnTo>
                  <a:pt x="711611" y="170979"/>
                </a:lnTo>
                <a:lnTo>
                  <a:pt x="697504" y="128403"/>
                </a:lnTo>
                <a:lnTo>
                  <a:pt x="670032" y="93157"/>
                </a:lnTo>
                <a:lnTo>
                  <a:pt x="632199" y="64626"/>
                </a:lnTo>
                <a:lnTo>
                  <a:pt x="587014" y="42194"/>
                </a:lnTo>
                <a:lnTo>
                  <a:pt x="537481" y="25246"/>
                </a:lnTo>
                <a:lnTo>
                  <a:pt x="486607" y="13168"/>
                </a:lnTo>
                <a:lnTo>
                  <a:pt x="437398" y="5345"/>
                </a:lnTo>
                <a:lnTo>
                  <a:pt x="392860" y="1160"/>
                </a:lnTo>
                <a:lnTo>
                  <a:pt x="355999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688758" y="6322185"/>
            <a:ext cx="591185" cy="3651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200" b="1" spc="15" dirty="0">
                <a:solidFill>
                  <a:srgbClr val="FFFFFF"/>
                </a:solidFill>
                <a:latin typeface="Arial"/>
                <a:cs typeface="Arial"/>
              </a:rPr>
              <a:t>PLN</a:t>
            </a:r>
            <a:endParaRPr sz="22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5790095" y="5842754"/>
            <a:ext cx="1247140" cy="932180"/>
          </a:xfrm>
          <a:custGeom>
            <a:avLst/>
            <a:gdLst/>
            <a:ahLst/>
            <a:cxnLst/>
            <a:rect l="l" t="t" r="r" b="b"/>
            <a:pathLst>
              <a:path w="1247140" h="932179">
                <a:moveTo>
                  <a:pt x="649037" y="458959"/>
                </a:moveTo>
                <a:lnTo>
                  <a:pt x="598010" y="458966"/>
                </a:lnTo>
                <a:lnTo>
                  <a:pt x="550441" y="463806"/>
                </a:lnTo>
                <a:lnTo>
                  <a:pt x="505633" y="477728"/>
                </a:lnTo>
                <a:lnTo>
                  <a:pt x="464739" y="499801"/>
                </a:lnTo>
                <a:lnTo>
                  <a:pt x="428844" y="529100"/>
                </a:lnTo>
                <a:lnTo>
                  <a:pt x="399034" y="564699"/>
                </a:lnTo>
                <a:lnTo>
                  <a:pt x="376397" y="605675"/>
                </a:lnTo>
                <a:lnTo>
                  <a:pt x="362024" y="651082"/>
                </a:lnTo>
                <a:lnTo>
                  <a:pt x="356983" y="700051"/>
                </a:lnTo>
                <a:lnTo>
                  <a:pt x="356983" y="853042"/>
                </a:lnTo>
                <a:lnTo>
                  <a:pt x="406872" y="883494"/>
                </a:lnTo>
                <a:lnTo>
                  <a:pt x="458612" y="905834"/>
                </a:lnTo>
                <a:lnTo>
                  <a:pt x="511349" y="920834"/>
                </a:lnTo>
                <a:lnTo>
                  <a:pt x="564231" y="929267"/>
                </a:lnTo>
                <a:lnTo>
                  <a:pt x="616404" y="931906"/>
                </a:lnTo>
                <a:lnTo>
                  <a:pt x="667016" y="929524"/>
                </a:lnTo>
                <a:lnTo>
                  <a:pt x="715213" y="922892"/>
                </a:lnTo>
                <a:lnTo>
                  <a:pt x="760144" y="912784"/>
                </a:lnTo>
                <a:lnTo>
                  <a:pt x="800953" y="899972"/>
                </a:lnTo>
                <a:lnTo>
                  <a:pt x="836789" y="885229"/>
                </a:lnTo>
                <a:lnTo>
                  <a:pt x="890129" y="853042"/>
                </a:lnTo>
                <a:lnTo>
                  <a:pt x="890129" y="700051"/>
                </a:lnTo>
                <a:lnTo>
                  <a:pt x="885283" y="651082"/>
                </a:lnTo>
                <a:lnTo>
                  <a:pt x="871361" y="605648"/>
                </a:lnTo>
                <a:lnTo>
                  <a:pt x="849288" y="564672"/>
                </a:lnTo>
                <a:lnTo>
                  <a:pt x="819989" y="529076"/>
                </a:lnTo>
                <a:lnTo>
                  <a:pt x="784389" y="499784"/>
                </a:lnTo>
                <a:lnTo>
                  <a:pt x="743414" y="477719"/>
                </a:lnTo>
                <a:lnTo>
                  <a:pt x="697988" y="463803"/>
                </a:lnTo>
                <a:lnTo>
                  <a:pt x="649037" y="458959"/>
                </a:lnTo>
                <a:close/>
              </a:path>
              <a:path w="1247140" h="932179">
                <a:moveTo>
                  <a:pt x="1006032" y="347706"/>
                </a:moveTo>
                <a:lnTo>
                  <a:pt x="955091" y="347706"/>
                </a:lnTo>
                <a:lnTo>
                  <a:pt x="903302" y="353644"/>
                </a:lnTo>
                <a:lnTo>
                  <a:pt x="853686" y="370883"/>
                </a:lnTo>
                <a:lnTo>
                  <a:pt x="808412" y="398559"/>
                </a:lnTo>
                <a:lnTo>
                  <a:pt x="769651" y="435808"/>
                </a:lnTo>
                <a:lnTo>
                  <a:pt x="811258" y="458966"/>
                </a:lnTo>
                <a:lnTo>
                  <a:pt x="848245" y="488203"/>
                </a:lnTo>
                <a:lnTo>
                  <a:pt x="879962" y="522790"/>
                </a:lnTo>
                <a:lnTo>
                  <a:pt x="905761" y="561997"/>
                </a:lnTo>
                <a:lnTo>
                  <a:pt x="924991" y="605096"/>
                </a:lnTo>
                <a:lnTo>
                  <a:pt x="937005" y="651357"/>
                </a:lnTo>
                <a:lnTo>
                  <a:pt x="941154" y="700051"/>
                </a:lnTo>
                <a:lnTo>
                  <a:pt x="941154" y="820603"/>
                </a:lnTo>
                <a:lnTo>
                  <a:pt x="1005355" y="819273"/>
                </a:lnTo>
                <a:lnTo>
                  <a:pt x="1066845" y="811503"/>
                </a:lnTo>
                <a:lnTo>
                  <a:pt x="1123694" y="798581"/>
                </a:lnTo>
                <a:lnTo>
                  <a:pt x="1173976" y="781795"/>
                </a:lnTo>
                <a:lnTo>
                  <a:pt x="1215762" y="762431"/>
                </a:lnTo>
                <a:lnTo>
                  <a:pt x="1247124" y="584149"/>
                </a:lnTo>
                <a:lnTo>
                  <a:pt x="1242277" y="536712"/>
                </a:lnTo>
                <a:lnTo>
                  <a:pt x="1228353" y="492429"/>
                </a:lnTo>
                <a:lnTo>
                  <a:pt x="1206278" y="452279"/>
                </a:lnTo>
                <a:lnTo>
                  <a:pt x="1176978" y="417238"/>
                </a:lnTo>
                <a:lnTo>
                  <a:pt x="1141379" y="388283"/>
                </a:lnTo>
                <a:lnTo>
                  <a:pt x="1100404" y="366392"/>
                </a:lnTo>
                <a:lnTo>
                  <a:pt x="1054979" y="352540"/>
                </a:lnTo>
                <a:lnTo>
                  <a:pt x="1006032" y="347706"/>
                </a:lnTo>
                <a:close/>
              </a:path>
              <a:path w="1247140" h="932179">
                <a:moveTo>
                  <a:pt x="292095" y="347706"/>
                </a:moveTo>
                <a:lnTo>
                  <a:pt x="241092" y="347706"/>
                </a:lnTo>
                <a:lnTo>
                  <a:pt x="192121" y="352541"/>
                </a:lnTo>
                <a:lnTo>
                  <a:pt x="146686" y="366393"/>
                </a:lnTo>
                <a:lnTo>
                  <a:pt x="105709" y="388286"/>
                </a:lnTo>
                <a:lnTo>
                  <a:pt x="70113" y="417242"/>
                </a:lnTo>
                <a:lnTo>
                  <a:pt x="40822" y="452284"/>
                </a:lnTo>
                <a:lnTo>
                  <a:pt x="18758" y="492434"/>
                </a:lnTo>
                <a:lnTo>
                  <a:pt x="4843" y="536715"/>
                </a:lnTo>
                <a:lnTo>
                  <a:pt x="0" y="584149"/>
                </a:lnTo>
                <a:lnTo>
                  <a:pt x="0" y="741788"/>
                </a:lnTo>
                <a:lnTo>
                  <a:pt x="42523" y="768276"/>
                </a:lnTo>
                <a:lnTo>
                  <a:pt x="86338" y="788522"/>
                </a:lnTo>
                <a:lnTo>
                  <a:pt x="131040" y="803092"/>
                </a:lnTo>
                <a:lnTo>
                  <a:pt x="176224" y="812554"/>
                </a:lnTo>
                <a:lnTo>
                  <a:pt x="221485" y="817474"/>
                </a:lnTo>
                <a:lnTo>
                  <a:pt x="266418" y="818418"/>
                </a:lnTo>
                <a:lnTo>
                  <a:pt x="310618" y="815954"/>
                </a:lnTo>
                <a:lnTo>
                  <a:pt x="310618" y="700051"/>
                </a:lnTo>
                <a:lnTo>
                  <a:pt x="314757" y="651357"/>
                </a:lnTo>
                <a:lnTo>
                  <a:pt x="326687" y="605091"/>
                </a:lnTo>
                <a:lnTo>
                  <a:pt x="345672" y="561993"/>
                </a:lnTo>
                <a:lnTo>
                  <a:pt x="370981" y="522786"/>
                </a:lnTo>
                <a:lnTo>
                  <a:pt x="401883" y="488201"/>
                </a:lnTo>
                <a:lnTo>
                  <a:pt x="437655" y="458959"/>
                </a:lnTo>
                <a:lnTo>
                  <a:pt x="477535" y="435808"/>
                </a:lnTo>
                <a:lnTo>
                  <a:pt x="441383" y="398559"/>
                </a:lnTo>
                <a:lnTo>
                  <a:pt x="396980" y="370883"/>
                </a:lnTo>
                <a:lnTo>
                  <a:pt x="346494" y="353644"/>
                </a:lnTo>
                <a:lnTo>
                  <a:pt x="292095" y="347706"/>
                </a:lnTo>
                <a:close/>
              </a:path>
              <a:path w="1247140" h="932179">
                <a:moveTo>
                  <a:pt x="625876" y="115902"/>
                </a:moveTo>
                <a:lnTo>
                  <a:pt x="581311" y="121482"/>
                </a:lnTo>
                <a:lnTo>
                  <a:pt x="541386" y="137365"/>
                </a:lnTo>
                <a:lnTo>
                  <a:pt x="507645" y="162264"/>
                </a:lnTo>
                <a:lnTo>
                  <a:pt x="481633" y="194893"/>
                </a:lnTo>
                <a:lnTo>
                  <a:pt x="464893" y="233963"/>
                </a:lnTo>
                <a:lnTo>
                  <a:pt x="458970" y="278190"/>
                </a:lnTo>
                <a:lnTo>
                  <a:pt x="464894" y="322755"/>
                </a:lnTo>
                <a:lnTo>
                  <a:pt x="481636" y="362680"/>
                </a:lnTo>
                <a:lnTo>
                  <a:pt x="507650" y="396421"/>
                </a:lnTo>
                <a:lnTo>
                  <a:pt x="541391" y="422433"/>
                </a:lnTo>
                <a:lnTo>
                  <a:pt x="581316" y="439173"/>
                </a:lnTo>
                <a:lnTo>
                  <a:pt x="625876" y="445096"/>
                </a:lnTo>
                <a:lnTo>
                  <a:pt x="668493" y="439172"/>
                </a:lnTo>
                <a:lnTo>
                  <a:pt x="707115" y="422431"/>
                </a:lnTo>
                <a:lnTo>
                  <a:pt x="740065" y="396417"/>
                </a:lnTo>
                <a:lnTo>
                  <a:pt x="765672" y="362675"/>
                </a:lnTo>
                <a:lnTo>
                  <a:pt x="782262" y="322751"/>
                </a:lnTo>
                <a:lnTo>
                  <a:pt x="788164" y="278190"/>
                </a:lnTo>
                <a:lnTo>
                  <a:pt x="782261" y="233960"/>
                </a:lnTo>
                <a:lnTo>
                  <a:pt x="765667" y="194888"/>
                </a:lnTo>
                <a:lnTo>
                  <a:pt x="740058" y="162260"/>
                </a:lnTo>
                <a:lnTo>
                  <a:pt x="707107" y="137363"/>
                </a:lnTo>
                <a:lnTo>
                  <a:pt x="668488" y="121481"/>
                </a:lnTo>
                <a:lnTo>
                  <a:pt x="625876" y="115902"/>
                </a:lnTo>
                <a:close/>
              </a:path>
              <a:path w="1247140" h="932179">
                <a:moveTo>
                  <a:pt x="268881" y="0"/>
                </a:moveTo>
                <a:lnTo>
                  <a:pt x="224314" y="5923"/>
                </a:lnTo>
                <a:lnTo>
                  <a:pt x="184386" y="22665"/>
                </a:lnTo>
                <a:lnTo>
                  <a:pt x="150642" y="48680"/>
                </a:lnTo>
                <a:lnTo>
                  <a:pt x="124629" y="82423"/>
                </a:lnTo>
                <a:lnTo>
                  <a:pt x="107888" y="122350"/>
                </a:lnTo>
                <a:lnTo>
                  <a:pt x="101965" y="166916"/>
                </a:lnTo>
                <a:lnTo>
                  <a:pt x="107890" y="211481"/>
                </a:lnTo>
                <a:lnTo>
                  <a:pt x="124632" y="251406"/>
                </a:lnTo>
                <a:lnTo>
                  <a:pt x="150647" y="285147"/>
                </a:lnTo>
                <a:lnTo>
                  <a:pt x="184390" y="311159"/>
                </a:lnTo>
                <a:lnTo>
                  <a:pt x="224317" y="327899"/>
                </a:lnTo>
                <a:lnTo>
                  <a:pt x="268881" y="333822"/>
                </a:lnTo>
                <a:lnTo>
                  <a:pt x="311493" y="327254"/>
                </a:lnTo>
                <a:lnTo>
                  <a:pt x="350110" y="309095"/>
                </a:lnTo>
                <a:lnTo>
                  <a:pt x="383059" y="281664"/>
                </a:lnTo>
                <a:lnTo>
                  <a:pt x="408665" y="247278"/>
                </a:lnTo>
                <a:lnTo>
                  <a:pt x="425257" y="208256"/>
                </a:lnTo>
                <a:lnTo>
                  <a:pt x="431159" y="166916"/>
                </a:lnTo>
                <a:lnTo>
                  <a:pt x="425255" y="122346"/>
                </a:lnTo>
                <a:lnTo>
                  <a:pt x="408662" y="82419"/>
                </a:lnTo>
                <a:lnTo>
                  <a:pt x="383054" y="48676"/>
                </a:lnTo>
                <a:lnTo>
                  <a:pt x="350104" y="22663"/>
                </a:lnTo>
                <a:lnTo>
                  <a:pt x="311488" y="5923"/>
                </a:lnTo>
                <a:lnTo>
                  <a:pt x="268881" y="0"/>
                </a:lnTo>
                <a:close/>
              </a:path>
              <a:path w="1247140" h="932179">
                <a:moveTo>
                  <a:pt x="982818" y="0"/>
                </a:moveTo>
                <a:lnTo>
                  <a:pt x="938250" y="5923"/>
                </a:lnTo>
                <a:lnTo>
                  <a:pt x="898322" y="22665"/>
                </a:lnTo>
                <a:lnTo>
                  <a:pt x="864579" y="48680"/>
                </a:lnTo>
                <a:lnTo>
                  <a:pt x="838565" y="82423"/>
                </a:lnTo>
                <a:lnTo>
                  <a:pt x="821825" y="122350"/>
                </a:lnTo>
                <a:lnTo>
                  <a:pt x="815901" y="166916"/>
                </a:lnTo>
                <a:lnTo>
                  <a:pt x="821824" y="208256"/>
                </a:lnTo>
                <a:lnTo>
                  <a:pt x="838565" y="247278"/>
                </a:lnTo>
                <a:lnTo>
                  <a:pt x="864578" y="281664"/>
                </a:lnTo>
                <a:lnTo>
                  <a:pt x="898320" y="309095"/>
                </a:lnTo>
                <a:lnTo>
                  <a:pt x="938248" y="327254"/>
                </a:lnTo>
                <a:lnTo>
                  <a:pt x="982818" y="333822"/>
                </a:lnTo>
                <a:lnTo>
                  <a:pt x="1025431" y="327898"/>
                </a:lnTo>
                <a:lnTo>
                  <a:pt x="1064049" y="311157"/>
                </a:lnTo>
                <a:lnTo>
                  <a:pt x="1096998" y="285143"/>
                </a:lnTo>
                <a:lnTo>
                  <a:pt x="1122604" y="251401"/>
                </a:lnTo>
                <a:lnTo>
                  <a:pt x="1139194" y="211477"/>
                </a:lnTo>
                <a:lnTo>
                  <a:pt x="1145096" y="166916"/>
                </a:lnTo>
                <a:lnTo>
                  <a:pt x="1139192" y="122346"/>
                </a:lnTo>
                <a:lnTo>
                  <a:pt x="1122598" y="82419"/>
                </a:lnTo>
                <a:lnTo>
                  <a:pt x="1096990" y="48676"/>
                </a:lnTo>
                <a:lnTo>
                  <a:pt x="1064041" y="22663"/>
                </a:lnTo>
                <a:lnTo>
                  <a:pt x="1025424" y="5923"/>
                </a:lnTo>
                <a:lnTo>
                  <a:pt x="982818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Picture 2" descr="C:\Users\Hotchili\Desktop\compensa_icons_v2\Icon_1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3521075"/>
            <a:ext cx="1143864" cy="117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C:\Users\Hotchili\Desktop\compensa_icons_v2\Icon_1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707" y="8020621"/>
            <a:ext cx="849943" cy="91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3446" y="741203"/>
            <a:ext cx="11462385" cy="1045844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 marR="5080" indent="-635">
              <a:lnSpc>
                <a:spcPts val="3870"/>
              </a:lnSpc>
              <a:spcBef>
                <a:spcPts val="465"/>
              </a:spcBef>
            </a:pPr>
            <a:r>
              <a:rPr sz="3450" spc="5" dirty="0">
                <a:solidFill>
                  <a:srgbClr val="FFFFFF"/>
                </a:solidFill>
              </a:rPr>
              <a:t>Fundusze PKO TFI </a:t>
            </a:r>
            <a:r>
              <a:rPr sz="3450" dirty="0">
                <a:solidFill>
                  <a:srgbClr val="FFFFFF"/>
                </a:solidFill>
              </a:rPr>
              <a:t>- osiągnięcia </a:t>
            </a:r>
            <a:r>
              <a:rPr sz="3450" spc="10" dirty="0">
                <a:solidFill>
                  <a:srgbClr val="FFFFFF"/>
                </a:solidFill>
              </a:rPr>
              <a:t>w </a:t>
            </a:r>
            <a:r>
              <a:rPr sz="3450" dirty="0">
                <a:solidFill>
                  <a:srgbClr val="FFFFFF"/>
                </a:solidFill>
              </a:rPr>
              <a:t>ramach </a:t>
            </a:r>
            <a:r>
              <a:rPr sz="3450" spc="5" dirty="0">
                <a:solidFill>
                  <a:srgbClr val="FFFFFF"/>
                </a:solidFill>
              </a:rPr>
              <a:t>zarządzania  </a:t>
            </a:r>
            <a:r>
              <a:rPr sz="3450" dirty="0">
                <a:solidFill>
                  <a:srgbClr val="FFFFFF"/>
                </a:solidFill>
              </a:rPr>
              <a:t>aktywami</a:t>
            </a:r>
            <a:endParaRPr sz="3450"/>
          </a:p>
        </p:txBody>
      </p:sp>
      <p:sp>
        <p:nvSpPr>
          <p:cNvPr id="3" name="object 3"/>
          <p:cNvSpPr/>
          <p:nvPr/>
        </p:nvSpPr>
        <p:spPr>
          <a:xfrm>
            <a:off x="14732536" y="0"/>
            <a:ext cx="4806136" cy="2062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41953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80676" y="408364"/>
            <a:ext cx="3214561" cy="874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5832" y="9586508"/>
            <a:ext cx="2762657" cy="1620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9482788"/>
            <a:ext cx="2939337" cy="1825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19270" y="5518156"/>
            <a:ext cx="4366359" cy="36333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30782" y="5654278"/>
            <a:ext cx="3939540" cy="3215005"/>
          </a:xfrm>
          <a:custGeom>
            <a:avLst/>
            <a:gdLst/>
            <a:ahLst/>
            <a:cxnLst/>
            <a:rect l="l" t="t" r="r" b="b"/>
            <a:pathLst>
              <a:path w="3939540" h="3215004">
                <a:moveTo>
                  <a:pt x="3543347" y="0"/>
                </a:moveTo>
                <a:lnTo>
                  <a:pt x="395799" y="0"/>
                </a:lnTo>
                <a:lnTo>
                  <a:pt x="349641" y="2662"/>
                </a:lnTo>
                <a:lnTo>
                  <a:pt x="305047" y="10453"/>
                </a:lnTo>
                <a:lnTo>
                  <a:pt x="262314" y="23074"/>
                </a:lnTo>
                <a:lnTo>
                  <a:pt x="221738" y="40230"/>
                </a:lnTo>
                <a:lnTo>
                  <a:pt x="183617" y="61622"/>
                </a:lnTo>
                <a:lnTo>
                  <a:pt x="148248" y="86953"/>
                </a:lnTo>
                <a:lnTo>
                  <a:pt x="115928" y="115928"/>
                </a:lnTo>
                <a:lnTo>
                  <a:pt x="86953" y="148248"/>
                </a:lnTo>
                <a:lnTo>
                  <a:pt x="61622" y="183617"/>
                </a:lnTo>
                <a:lnTo>
                  <a:pt x="40230" y="221738"/>
                </a:lnTo>
                <a:lnTo>
                  <a:pt x="23074" y="262314"/>
                </a:lnTo>
                <a:lnTo>
                  <a:pt x="10453" y="305047"/>
                </a:lnTo>
                <a:lnTo>
                  <a:pt x="2662" y="349641"/>
                </a:lnTo>
                <a:lnTo>
                  <a:pt x="0" y="395799"/>
                </a:lnTo>
                <a:lnTo>
                  <a:pt x="0" y="2818762"/>
                </a:lnTo>
                <a:lnTo>
                  <a:pt x="2662" y="2864920"/>
                </a:lnTo>
                <a:lnTo>
                  <a:pt x="10453" y="2909514"/>
                </a:lnTo>
                <a:lnTo>
                  <a:pt x="23074" y="2952247"/>
                </a:lnTo>
                <a:lnTo>
                  <a:pt x="40230" y="2992823"/>
                </a:lnTo>
                <a:lnTo>
                  <a:pt x="61622" y="3030944"/>
                </a:lnTo>
                <a:lnTo>
                  <a:pt x="86953" y="3066313"/>
                </a:lnTo>
                <a:lnTo>
                  <a:pt x="115928" y="3098633"/>
                </a:lnTo>
                <a:lnTo>
                  <a:pt x="148248" y="3127607"/>
                </a:lnTo>
                <a:lnTo>
                  <a:pt x="183617" y="3152939"/>
                </a:lnTo>
                <a:lnTo>
                  <a:pt x="221738" y="3174331"/>
                </a:lnTo>
                <a:lnTo>
                  <a:pt x="262314" y="3191486"/>
                </a:lnTo>
                <a:lnTo>
                  <a:pt x="305047" y="3204108"/>
                </a:lnTo>
                <a:lnTo>
                  <a:pt x="349641" y="3211898"/>
                </a:lnTo>
                <a:lnTo>
                  <a:pt x="395799" y="3214561"/>
                </a:lnTo>
                <a:lnTo>
                  <a:pt x="3543347" y="3214561"/>
                </a:lnTo>
                <a:lnTo>
                  <a:pt x="3589505" y="3211898"/>
                </a:lnTo>
                <a:lnTo>
                  <a:pt x="3634099" y="3204108"/>
                </a:lnTo>
                <a:lnTo>
                  <a:pt x="3676832" y="3191486"/>
                </a:lnTo>
                <a:lnTo>
                  <a:pt x="3717408" y="3174331"/>
                </a:lnTo>
                <a:lnTo>
                  <a:pt x="3755529" y="3152939"/>
                </a:lnTo>
                <a:lnTo>
                  <a:pt x="3790898" y="3127607"/>
                </a:lnTo>
                <a:lnTo>
                  <a:pt x="3823218" y="3098633"/>
                </a:lnTo>
                <a:lnTo>
                  <a:pt x="3852193" y="3066313"/>
                </a:lnTo>
                <a:lnTo>
                  <a:pt x="3877524" y="3030944"/>
                </a:lnTo>
                <a:lnTo>
                  <a:pt x="3898916" y="2992823"/>
                </a:lnTo>
                <a:lnTo>
                  <a:pt x="3916072" y="2952247"/>
                </a:lnTo>
                <a:lnTo>
                  <a:pt x="3928693" y="2909514"/>
                </a:lnTo>
                <a:lnTo>
                  <a:pt x="3936484" y="2864920"/>
                </a:lnTo>
                <a:lnTo>
                  <a:pt x="3939147" y="2818762"/>
                </a:lnTo>
                <a:lnTo>
                  <a:pt x="3939147" y="395799"/>
                </a:lnTo>
                <a:lnTo>
                  <a:pt x="3936484" y="349641"/>
                </a:lnTo>
                <a:lnTo>
                  <a:pt x="3928693" y="305047"/>
                </a:lnTo>
                <a:lnTo>
                  <a:pt x="3916072" y="262314"/>
                </a:lnTo>
                <a:lnTo>
                  <a:pt x="3898916" y="221738"/>
                </a:lnTo>
                <a:lnTo>
                  <a:pt x="3877524" y="183617"/>
                </a:lnTo>
                <a:lnTo>
                  <a:pt x="3852193" y="148248"/>
                </a:lnTo>
                <a:lnTo>
                  <a:pt x="3823218" y="115928"/>
                </a:lnTo>
                <a:lnTo>
                  <a:pt x="3790898" y="86953"/>
                </a:lnTo>
                <a:lnTo>
                  <a:pt x="3755529" y="61622"/>
                </a:lnTo>
                <a:lnTo>
                  <a:pt x="3717408" y="40230"/>
                </a:lnTo>
                <a:lnTo>
                  <a:pt x="3676832" y="23074"/>
                </a:lnTo>
                <a:lnTo>
                  <a:pt x="3634099" y="10453"/>
                </a:lnTo>
                <a:lnTo>
                  <a:pt x="3589505" y="2662"/>
                </a:lnTo>
                <a:lnTo>
                  <a:pt x="3543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301168" y="6739973"/>
            <a:ext cx="2398395" cy="67881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405130" marR="5080" indent="-393065">
              <a:lnSpc>
                <a:spcPts val="2470"/>
              </a:lnSpc>
              <a:spcBef>
                <a:spcPts val="350"/>
              </a:spcBef>
            </a:pPr>
            <a:r>
              <a:rPr sz="2200" b="1" spc="10" dirty="0">
                <a:solidFill>
                  <a:srgbClr val="6B6B6B"/>
                </a:solidFill>
                <a:latin typeface="Arial"/>
                <a:cs typeface="Arial"/>
              </a:rPr>
              <a:t>Najwyższa</a:t>
            </a:r>
            <a:r>
              <a:rPr sz="2200" b="1" spc="-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200" b="1" spc="10" dirty="0">
                <a:solidFill>
                  <a:srgbClr val="6B6B6B"/>
                </a:solidFill>
                <a:latin typeface="Arial"/>
                <a:cs typeface="Arial"/>
              </a:rPr>
              <a:t>jakość  zarządzania</a:t>
            </a:r>
            <a:endParaRPr sz="2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20797" y="7682259"/>
            <a:ext cx="2760345" cy="67881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 indent="407670">
              <a:lnSpc>
                <a:spcPts val="2470"/>
              </a:lnSpc>
              <a:spcBef>
                <a:spcPts val="350"/>
              </a:spcBef>
            </a:pP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4 </a:t>
            </a:r>
            <a:r>
              <a:rPr sz="2200" spc="5" dirty="0">
                <a:solidFill>
                  <a:srgbClr val="6B6B6B"/>
                </a:solidFill>
                <a:latin typeface="Arial"/>
                <a:cs typeface="Arial"/>
              </a:rPr>
              <a:t>Złote </a:t>
            </a: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Portfele  Gazety Giełdy</a:t>
            </a:r>
            <a:r>
              <a:rPr sz="2200" spc="-6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Parkiet</a:t>
            </a:r>
            <a:endParaRPr sz="22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863634" y="5622865"/>
            <a:ext cx="4355888" cy="38218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073052" y="5758986"/>
            <a:ext cx="3939540" cy="3403600"/>
          </a:xfrm>
          <a:custGeom>
            <a:avLst/>
            <a:gdLst/>
            <a:ahLst/>
            <a:cxnLst/>
            <a:rect l="l" t="t" r="r" b="b"/>
            <a:pathLst>
              <a:path w="3939540" h="3403600">
                <a:moveTo>
                  <a:pt x="3543347" y="0"/>
                </a:moveTo>
                <a:lnTo>
                  <a:pt x="395799" y="0"/>
                </a:lnTo>
                <a:lnTo>
                  <a:pt x="349641" y="2662"/>
                </a:lnTo>
                <a:lnTo>
                  <a:pt x="305047" y="10453"/>
                </a:lnTo>
                <a:lnTo>
                  <a:pt x="262314" y="23074"/>
                </a:lnTo>
                <a:lnTo>
                  <a:pt x="221738" y="40230"/>
                </a:lnTo>
                <a:lnTo>
                  <a:pt x="183617" y="61622"/>
                </a:lnTo>
                <a:lnTo>
                  <a:pt x="148248" y="86953"/>
                </a:lnTo>
                <a:lnTo>
                  <a:pt x="115928" y="115928"/>
                </a:lnTo>
                <a:lnTo>
                  <a:pt x="86953" y="148248"/>
                </a:lnTo>
                <a:lnTo>
                  <a:pt x="61622" y="183617"/>
                </a:lnTo>
                <a:lnTo>
                  <a:pt x="40230" y="221738"/>
                </a:lnTo>
                <a:lnTo>
                  <a:pt x="23074" y="262314"/>
                </a:lnTo>
                <a:lnTo>
                  <a:pt x="10453" y="305047"/>
                </a:lnTo>
                <a:lnTo>
                  <a:pt x="2662" y="349641"/>
                </a:lnTo>
                <a:lnTo>
                  <a:pt x="0" y="395799"/>
                </a:lnTo>
                <a:lnTo>
                  <a:pt x="0" y="3007238"/>
                </a:lnTo>
                <a:lnTo>
                  <a:pt x="2662" y="3053396"/>
                </a:lnTo>
                <a:lnTo>
                  <a:pt x="10453" y="3097990"/>
                </a:lnTo>
                <a:lnTo>
                  <a:pt x="23074" y="3140723"/>
                </a:lnTo>
                <a:lnTo>
                  <a:pt x="40230" y="3181299"/>
                </a:lnTo>
                <a:lnTo>
                  <a:pt x="61622" y="3219420"/>
                </a:lnTo>
                <a:lnTo>
                  <a:pt x="86953" y="3254789"/>
                </a:lnTo>
                <a:lnTo>
                  <a:pt x="115928" y="3287109"/>
                </a:lnTo>
                <a:lnTo>
                  <a:pt x="148248" y="3316083"/>
                </a:lnTo>
                <a:lnTo>
                  <a:pt x="183617" y="3341415"/>
                </a:lnTo>
                <a:lnTo>
                  <a:pt x="221738" y="3362807"/>
                </a:lnTo>
                <a:lnTo>
                  <a:pt x="262314" y="3379962"/>
                </a:lnTo>
                <a:lnTo>
                  <a:pt x="305047" y="3392584"/>
                </a:lnTo>
                <a:lnTo>
                  <a:pt x="349641" y="3400374"/>
                </a:lnTo>
                <a:lnTo>
                  <a:pt x="395799" y="3403037"/>
                </a:lnTo>
                <a:lnTo>
                  <a:pt x="3543347" y="3403037"/>
                </a:lnTo>
                <a:lnTo>
                  <a:pt x="3589505" y="3400374"/>
                </a:lnTo>
                <a:lnTo>
                  <a:pt x="3634099" y="3392584"/>
                </a:lnTo>
                <a:lnTo>
                  <a:pt x="3676832" y="3379962"/>
                </a:lnTo>
                <a:lnTo>
                  <a:pt x="3717408" y="3362807"/>
                </a:lnTo>
                <a:lnTo>
                  <a:pt x="3755529" y="3341415"/>
                </a:lnTo>
                <a:lnTo>
                  <a:pt x="3790898" y="3316083"/>
                </a:lnTo>
                <a:lnTo>
                  <a:pt x="3823218" y="3287109"/>
                </a:lnTo>
                <a:lnTo>
                  <a:pt x="3852193" y="3254789"/>
                </a:lnTo>
                <a:lnTo>
                  <a:pt x="3877524" y="3219420"/>
                </a:lnTo>
                <a:lnTo>
                  <a:pt x="3898916" y="3181299"/>
                </a:lnTo>
                <a:lnTo>
                  <a:pt x="3916072" y="3140723"/>
                </a:lnTo>
                <a:lnTo>
                  <a:pt x="3928693" y="3097990"/>
                </a:lnTo>
                <a:lnTo>
                  <a:pt x="3936484" y="3053396"/>
                </a:lnTo>
                <a:lnTo>
                  <a:pt x="3939147" y="3007238"/>
                </a:lnTo>
                <a:lnTo>
                  <a:pt x="3939147" y="395799"/>
                </a:lnTo>
                <a:lnTo>
                  <a:pt x="3936484" y="349641"/>
                </a:lnTo>
                <a:lnTo>
                  <a:pt x="3928693" y="305047"/>
                </a:lnTo>
                <a:lnTo>
                  <a:pt x="3916072" y="262314"/>
                </a:lnTo>
                <a:lnTo>
                  <a:pt x="3898916" y="221738"/>
                </a:lnTo>
                <a:lnTo>
                  <a:pt x="3877524" y="183617"/>
                </a:lnTo>
                <a:lnTo>
                  <a:pt x="3852193" y="148248"/>
                </a:lnTo>
                <a:lnTo>
                  <a:pt x="3823218" y="115928"/>
                </a:lnTo>
                <a:lnTo>
                  <a:pt x="3790898" y="86953"/>
                </a:lnTo>
                <a:lnTo>
                  <a:pt x="3755529" y="61622"/>
                </a:lnTo>
                <a:lnTo>
                  <a:pt x="3717408" y="40230"/>
                </a:lnTo>
                <a:lnTo>
                  <a:pt x="3676832" y="23074"/>
                </a:lnTo>
                <a:lnTo>
                  <a:pt x="3634099" y="10453"/>
                </a:lnTo>
                <a:lnTo>
                  <a:pt x="3589505" y="2662"/>
                </a:lnTo>
                <a:lnTo>
                  <a:pt x="3543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636742" y="6739973"/>
            <a:ext cx="2868930" cy="67881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 indent="109220">
              <a:lnSpc>
                <a:spcPts val="2470"/>
              </a:lnSpc>
              <a:spcBef>
                <a:spcPts val="350"/>
              </a:spcBef>
            </a:pPr>
            <a:r>
              <a:rPr sz="2200" b="1" spc="5" dirty="0">
                <a:solidFill>
                  <a:srgbClr val="6B6B6B"/>
                </a:solidFill>
                <a:latin typeface="Arial"/>
                <a:cs typeface="Arial"/>
              </a:rPr>
              <a:t>Najlepsze </a:t>
            </a:r>
            <a:r>
              <a:rPr sz="2200" b="1" spc="10" dirty="0">
                <a:solidFill>
                  <a:srgbClr val="6B6B6B"/>
                </a:solidFill>
                <a:latin typeface="Arial"/>
                <a:cs typeface="Arial"/>
              </a:rPr>
              <a:t>fundusze  według </a:t>
            </a:r>
            <a:r>
              <a:rPr sz="2200" b="1" spc="5" dirty="0">
                <a:solidFill>
                  <a:srgbClr val="6B6B6B"/>
                </a:solidFill>
                <a:latin typeface="Arial"/>
                <a:cs typeface="Arial"/>
              </a:rPr>
              <a:t>Analiz</a:t>
            </a:r>
            <a:r>
              <a:rPr sz="2200" b="1" spc="-4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200" b="1" spc="10" dirty="0">
                <a:solidFill>
                  <a:srgbClr val="6B6B6B"/>
                </a:solidFill>
                <a:latin typeface="Arial"/>
                <a:cs typeface="Arial"/>
              </a:rPr>
              <a:t>Online</a:t>
            </a:r>
            <a:endParaRPr sz="2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424424" y="7682259"/>
            <a:ext cx="3293110" cy="9931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73380">
              <a:lnSpc>
                <a:spcPts val="2555"/>
              </a:lnSpc>
              <a:spcBef>
                <a:spcPts val="125"/>
              </a:spcBef>
            </a:pP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9 funduszy </a:t>
            </a:r>
            <a:r>
              <a:rPr sz="2200" spc="15" dirty="0">
                <a:solidFill>
                  <a:srgbClr val="6B6B6B"/>
                </a:solidFill>
                <a:latin typeface="Arial"/>
                <a:cs typeface="Arial"/>
              </a:rPr>
              <a:t>PKO</a:t>
            </a:r>
            <a:r>
              <a:rPr sz="2200" spc="-2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TFI</a:t>
            </a:r>
            <a:endParaRPr sz="2200">
              <a:latin typeface="Arial"/>
              <a:cs typeface="Arial"/>
            </a:endParaRPr>
          </a:p>
          <a:p>
            <a:pPr marL="12700" marR="5080" algn="ctr">
              <a:lnSpc>
                <a:spcPts val="2470"/>
              </a:lnSpc>
              <a:spcBef>
                <a:spcPts val="140"/>
              </a:spcBef>
            </a:pP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z</a:t>
            </a:r>
            <a:r>
              <a:rPr sz="2200" spc="-3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6B6B6B"/>
                </a:solidFill>
                <a:latin typeface="Arial"/>
                <a:cs typeface="Arial"/>
              </a:rPr>
              <a:t>maksymalnym</a:t>
            </a:r>
            <a:r>
              <a:rPr sz="2200" spc="-3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ratingiem </a:t>
            </a:r>
            <a:r>
              <a:rPr sz="2200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4 </a:t>
            </a:r>
            <a:r>
              <a:rPr sz="2200" spc="5" dirty="0">
                <a:solidFill>
                  <a:srgbClr val="6B6B6B"/>
                </a:solidFill>
                <a:latin typeface="Arial"/>
                <a:cs typeface="Arial"/>
              </a:rPr>
              <a:t>lub </a:t>
            </a: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5</a:t>
            </a:r>
            <a:r>
              <a:rPr sz="2200" spc="-1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6B6B6B"/>
                </a:solidFill>
                <a:latin typeface="Arial"/>
                <a:cs typeface="Arial"/>
              </a:rPr>
              <a:t>gwiazdek</a:t>
            </a:r>
            <a:endParaRPr sz="22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460353" y="5518156"/>
            <a:ext cx="4355888" cy="54658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71865" y="5654278"/>
            <a:ext cx="3939540" cy="5046345"/>
          </a:xfrm>
          <a:custGeom>
            <a:avLst/>
            <a:gdLst/>
            <a:ahLst/>
            <a:cxnLst/>
            <a:rect l="l" t="t" r="r" b="b"/>
            <a:pathLst>
              <a:path w="3939540" h="5046345">
                <a:moveTo>
                  <a:pt x="3543347" y="0"/>
                </a:moveTo>
                <a:lnTo>
                  <a:pt x="395799" y="0"/>
                </a:lnTo>
                <a:lnTo>
                  <a:pt x="349641" y="2662"/>
                </a:lnTo>
                <a:lnTo>
                  <a:pt x="305047" y="10453"/>
                </a:lnTo>
                <a:lnTo>
                  <a:pt x="262314" y="23074"/>
                </a:lnTo>
                <a:lnTo>
                  <a:pt x="221738" y="40230"/>
                </a:lnTo>
                <a:lnTo>
                  <a:pt x="183617" y="61622"/>
                </a:lnTo>
                <a:lnTo>
                  <a:pt x="148248" y="86953"/>
                </a:lnTo>
                <a:lnTo>
                  <a:pt x="115928" y="115928"/>
                </a:lnTo>
                <a:lnTo>
                  <a:pt x="86953" y="148248"/>
                </a:lnTo>
                <a:lnTo>
                  <a:pt x="61622" y="183617"/>
                </a:lnTo>
                <a:lnTo>
                  <a:pt x="40230" y="221738"/>
                </a:lnTo>
                <a:lnTo>
                  <a:pt x="23074" y="262314"/>
                </a:lnTo>
                <a:lnTo>
                  <a:pt x="10453" y="305047"/>
                </a:lnTo>
                <a:lnTo>
                  <a:pt x="2662" y="349641"/>
                </a:lnTo>
                <a:lnTo>
                  <a:pt x="0" y="395799"/>
                </a:lnTo>
                <a:lnTo>
                  <a:pt x="0" y="4650120"/>
                </a:lnTo>
                <a:lnTo>
                  <a:pt x="2662" y="4696278"/>
                </a:lnTo>
                <a:lnTo>
                  <a:pt x="10453" y="4740872"/>
                </a:lnTo>
                <a:lnTo>
                  <a:pt x="23074" y="4783605"/>
                </a:lnTo>
                <a:lnTo>
                  <a:pt x="40230" y="4824181"/>
                </a:lnTo>
                <a:lnTo>
                  <a:pt x="61622" y="4862301"/>
                </a:lnTo>
                <a:lnTo>
                  <a:pt x="86953" y="4897670"/>
                </a:lnTo>
                <a:lnTo>
                  <a:pt x="115928" y="4929991"/>
                </a:lnTo>
                <a:lnTo>
                  <a:pt x="148248" y="4958965"/>
                </a:lnTo>
                <a:lnTo>
                  <a:pt x="183617" y="4984297"/>
                </a:lnTo>
                <a:lnTo>
                  <a:pt x="221738" y="5005689"/>
                </a:lnTo>
                <a:lnTo>
                  <a:pt x="262314" y="5022844"/>
                </a:lnTo>
                <a:lnTo>
                  <a:pt x="305047" y="5035466"/>
                </a:lnTo>
                <a:lnTo>
                  <a:pt x="349641" y="5043256"/>
                </a:lnTo>
                <a:lnTo>
                  <a:pt x="395799" y="5045919"/>
                </a:lnTo>
                <a:lnTo>
                  <a:pt x="3543347" y="5045919"/>
                </a:lnTo>
                <a:lnTo>
                  <a:pt x="3589505" y="5043256"/>
                </a:lnTo>
                <a:lnTo>
                  <a:pt x="3634099" y="5035466"/>
                </a:lnTo>
                <a:lnTo>
                  <a:pt x="3676832" y="5022844"/>
                </a:lnTo>
                <a:lnTo>
                  <a:pt x="3717408" y="5005689"/>
                </a:lnTo>
                <a:lnTo>
                  <a:pt x="3755529" y="4984297"/>
                </a:lnTo>
                <a:lnTo>
                  <a:pt x="3790898" y="4958965"/>
                </a:lnTo>
                <a:lnTo>
                  <a:pt x="3823218" y="4929991"/>
                </a:lnTo>
                <a:lnTo>
                  <a:pt x="3852193" y="4897670"/>
                </a:lnTo>
                <a:lnTo>
                  <a:pt x="3877524" y="4862301"/>
                </a:lnTo>
                <a:lnTo>
                  <a:pt x="3898916" y="4824181"/>
                </a:lnTo>
                <a:lnTo>
                  <a:pt x="3916072" y="4783605"/>
                </a:lnTo>
                <a:lnTo>
                  <a:pt x="3928693" y="4740872"/>
                </a:lnTo>
                <a:lnTo>
                  <a:pt x="3936484" y="4696278"/>
                </a:lnTo>
                <a:lnTo>
                  <a:pt x="3939147" y="4650120"/>
                </a:lnTo>
                <a:lnTo>
                  <a:pt x="3939147" y="395799"/>
                </a:lnTo>
                <a:lnTo>
                  <a:pt x="3936484" y="349641"/>
                </a:lnTo>
                <a:lnTo>
                  <a:pt x="3928693" y="305047"/>
                </a:lnTo>
                <a:lnTo>
                  <a:pt x="3916072" y="262314"/>
                </a:lnTo>
                <a:lnTo>
                  <a:pt x="3898916" y="221738"/>
                </a:lnTo>
                <a:lnTo>
                  <a:pt x="3877524" y="183617"/>
                </a:lnTo>
                <a:lnTo>
                  <a:pt x="3852193" y="148248"/>
                </a:lnTo>
                <a:lnTo>
                  <a:pt x="3823218" y="115928"/>
                </a:lnTo>
                <a:lnTo>
                  <a:pt x="3790898" y="86953"/>
                </a:lnTo>
                <a:lnTo>
                  <a:pt x="3755529" y="61622"/>
                </a:lnTo>
                <a:lnTo>
                  <a:pt x="3717408" y="40230"/>
                </a:lnTo>
                <a:lnTo>
                  <a:pt x="3676832" y="23074"/>
                </a:lnTo>
                <a:lnTo>
                  <a:pt x="3634099" y="10453"/>
                </a:lnTo>
                <a:lnTo>
                  <a:pt x="3589505" y="2662"/>
                </a:lnTo>
                <a:lnTo>
                  <a:pt x="3543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2966172" y="6729503"/>
            <a:ext cx="3372485" cy="67881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 indent="486409">
              <a:lnSpc>
                <a:spcPts val="2470"/>
              </a:lnSpc>
              <a:spcBef>
                <a:spcPts val="350"/>
              </a:spcBef>
            </a:pPr>
            <a:r>
              <a:rPr sz="2200" b="1" spc="10" dirty="0">
                <a:solidFill>
                  <a:srgbClr val="6B6B6B"/>
                </a:solidFill>
                <a:latin typeface="Arial"/>
                <a:cs typeface="Arial"/>
              </a:rPr>
              <a:t>Najwyższa jakość  produktów</a:t>
            </a:r>
            <a:r>
              <a:rPr sz="2200" b="1" spc="-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200" b="1" spc="5" dirty="0">
                <a:solidFill>
                  <a:srgbClr val="6B6B6B"/>
                </a:solidFill>
                <a:latin typeface="Arial"/>
                <a:cs typeface="Arial"/>
              </a:rPr>
              <a:t>emerytalnych</a:t>
            </a:r>
            <a:endParaRPr sz="22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067665" y="7671788"/>
            <a:ext cx="3167380" cy="99314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065" marR="5080" indent="1905" algn="ctr">
              <a:lnSpc>
                <a:spcPts val="2470"/>
              </a:lnSpc>
              <a:spcBef>
                <a:spcPts val="350"/>
              </a:spcBef>
            </a:pPr>
            <a:r>
              <a:rPr sz="2200" spc="5" dirty="0">
                <a:solidFill>
                  <a:srgbClr val="6B6B6B"/>
                </a:solidFill>
                <a:latin typeface="Arial"/>
                <a:cs typeface="Arial"/>
              </a:rPr>
              <a:t>I </a:t>
            </a: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miejsce </a:t>
            </a:r>
            <a:r>
              <a:rPr sz="2200" spc="5" dirty="0">
                <a:solidFill>
                  <a:srgbClr val="6B6B6B"/>
                </a:solidFill>
                <a:latin typeface="Arial"/>
                <a:cs typeface="Arial"/>
              </a:rPr>
              <a:t>dla </a:t>
            </a: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IKZE </a:t>
            </a:r>
            <a:r>
              <a:rPr sz="2200" spc="15" dirty="0">
                <a:solidFill>
                  <a:srgbClr val="6B6B6B"/>
                </a:solidFill>
                <a:latin typeface="Arial"/>
                <a:cs typeface="Arial"/>
              </a:rPr>
              <a:t>w  </a:t>
            </a: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rankingu</a:t>
            </a:r>
            <a:r>
              <a:rPr sz="2200" spc="-4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6B6B6B"/>
                </a:solidFill>
                <a:latin typeface="Arial"/>
                <a:cs typeface="Arial"/>
              </a:rPr>
              <a:t>Rzeczpospolitej  </a:t>
            </a: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(IV</a:t>
            </a:r>
            <a:r>
              <a:rPr sz="2200" spc="-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6B6B6B"/>
                </a:solidFill>
                <a:latin typeface="Arial"/>
                <a:cs typeface="Arial"/>
              </a:rPr>
              <a:t>2018)</a:t>
            </a:r>
            <a:endParaRPr sz="22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083497" y="8928168"/>
            <a:ext cx="3137535" cy="130746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271780" marR="264795" algn="ctr">
              <a:lnSpc>
                <a:spcPts val="2470"/>
              </a:lnSpc>
              <a:spcBef>
                <a:spcPts val="350"/>
              </a:spcBef>
            </a:pPr>
            <a:r>
              <a:rPr sz="2200" spc="5" dirty="0">
                <a:solidFill>
                  <a:srgbClr val="6B6B6B"/>
                </a:solidFill>
                <a:latin typeface="Arial"/>
                <a:cs typeface="Arial"/>
              </a:rPr>
              <a:t>I </a:t>
            </a: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miejsce </a:t>
            </a:r>
            <a:r>
              <a:rPr sz="2200" spc="5" dirty="0">
                <a:solidFill>
                  <a:srgbClr val="6B6B6B"/>
                </a:solidFill>
                <a:latin typeface="Arial"/>
                <a:cs typeface="Arial"/>
              </a:rPr>
              <a:t>dla</a:t>
            </a:r>
            <a:r>
              <a:rPr sz="2200" spc="-5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Pakietu  Emerytalnego</a:t>
            </a:r>
            <a:r>
              <a:rPr sz="2200" spc="-2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(IKE)</a:t>
            </a:r>
            <a:endParaRPr sz="2200">
              <a:latin typeface="Arial"/>
              <a:cs typeface="Arial"/>
            </a:endParaRPr>
          </a:p>
          <a:p>
            <a:pPr marL="12700" marR="5080" algn="ctr">
              <a:lnSpc>
                <a:spcPts val="2470"/>
              </a:lnSpc>
              <a:spcBef>
                <a:spcPts val="5"/>
              </a:spcBef>
            </a:pPr>
            <a:r>
              <a:rPr sz="2200" spc="15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rankingu Analiz</a:t>
            </a:r>
            <a:r>
              <a:rPr sz="2200" spc="-6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6B6B6B"/>
                </a:solidFill>
                <a:latin typeface="Arial"/>
                <a:cs typeface="Arial"/>
              </a:rPr>
              <a:t>Online  (XII</a:t>
            </a:r>
            <a:r>
              <a:rPr sz="2200" spc="-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6B6B6B"/>
                </a:solidFill>
                <a:latin typeface="Arial"/>
                <a:cs typeface="Arial"/>
              </a:rPr>
              <a:t>2018)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30" name="Picture 2" descr="C:\Users\Hotchili\Desktop\compensa_keynote_missing_icons\photo_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958" y="2947285"/>
            <a:ext cx="4009144" cy="400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Hotchili\Desktop\compensa_keynote_missing_icons\photo_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802" y="2963160"/>
            <a:ext cx="3939540" cy="393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Hotchili\Desktop\compensa_keynote_missing_icons\photo_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650" y="2911475"/>
            <a:ext cx="4052570" cy="405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3446" y="982034"/>
            <a:ext cx="1146365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5" dirty="0">
                <a:solidFill>
                  <a:srgbClr val="FFFFFF"/>
                </a:solidFill>
              </a:rPr>
              <a:t>PKO TFI </a:t>
            </a:r>
            <a:r>
              <a:rPr sz="3450" dirty="0">
                <a:solidFill>
                  <a:srgbClr val="FFFFFF"/>
                </a:solidFill>
              </a:rPr>
              <a:t>- </a:t>
            </a:r>
            <a:r>
              <a:rPr lang="pl-PL" sz="3450" dirty="0">
                <a:solidFill>
                  <a:srgbClr val="FFFFFF"/>
                </a:solidFill>
              </a:rPr>
              <a:t>ko</a:t>
            </a:r>
            <a:r>
              <a:rPr sz="3450" dirty="0" err="1">
                <a:solidFill>
                  <a:srgbClr val="FFFFFF"/>
                </a:solidFill>
              </a:rPr>
              <a:t>mpetencje</a:t>
            </a:r>
            <a:r>
              <a:rPr sz="3450" dirty="0">
                <a:solidFill>
                  <a:srgbClr val="FFFFFF"/>
                </a:solidFill>
              </a:rPr>
              <a:t> i </a:t>
            </a:r>
            <a:r>
              <a:rPr sz="3450" spc="5" dirty="0">
                <a:solidFill>
                  <a:srgbClr val="FFFFFF"/>
                </a:solidFill>
              </a:rPr>
              <a:t>doświadczenie </a:t>
            </a:r>
            <a:r>
              <a:rPr sz="3450" spc="10" dirty="0">
                <a:solidFill>
                  <a:srgbClr val="FFFFFF"/>
                </a:solidFill>
              </a:rPr>
              <a:t>w</a:t>
            </a:r>
            <a:r>
              <a:rPr sz="3450" spc="-10" dirty="0">
                <a:solidFill>
                  <a:srgbClr val="FFFFFF"/>
                </a:solidFill>
              </a:rPr>
              <a:t> </a:t>
            </a:r>
            <a:r>
              <a:rPr sz="3450" spc="5" dirty="0">
                <a:solidFill>
                  <a:srgbClr val="FFFFFF"/>
                </a:solidFill>
              </a:rPr>
              <a:t>zarządzaniu</a:t>
            </a:r>
            <a:endParaRPr sz="3450" dirty="0"/>
          </a:p>
        </p:txBody>
      </p:sp>
      <p:sp>
        <p:nvSpPr>
          <p:cNvPr id="3" name="object 3"/>
          <p:cNvSpPr/>
          <p:nvPr/>
        </p:nvSpPr>
        <p:spPr>
          <a:xfrm>
            <a:off x="14732536" y="0"/>
            <a:ext cx="4806136" cy="2062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41953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80676" y="408364"/>
            <a:ext cx="3214561" cy="874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70075" y="5361093"/>
            <a:ext cx="14763948" cy="39161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84728" y="5503486"/>
            <a:ext cx="14335125" cy="3487420"/>
          </a:xfrm>
          <a:custGeom>
            <a:avLst/>
            <a:gdLst/>
            <a:ahLst/>
            <a:cxnLst/>
            <a:rect l="l" t="t" r="r" b="b"/>
            <a:pathLst>
              <a:path w="14335125" h="3487420">
                <a:moveTo>
                  <a:pt x="14118365" y="0"/>
                </a:moveTo>
                <a:lnTo>
                  <a:pt x="216276" y="0"/>
                </a:lnTo>
                <a:lnTo>
                  <a:pt x="166687" y="5711"/>
                </a:lnTo>
                <a:lnTo>
                  <a:pt x="121165" y="21981"/>
                </a:lnTo>
                <a:lnTo>
                  <a:pt x="81008" y="47510"/>
                </a:lnTo>
                <a:lnTo>
                  <a:pt x="47514" y="81002"/>
                </a:lnTo>
                <a:lnTo>
                  <a:pt x="21983" y="121156"/>
                </a:lnTo>
                <a:lnTo>
                  <a:pt x="5712" y="166677"/>
                </a:lnTo>
                <a:lnTo>
                  <a:pt x="0" y="216265"/>
                </a:lnTo>
                <a:lnTo>
                  <a:pt x="0" y="3270518"/>
                </a:lnTo>
                <a:lnTo>
                  <a:pt x="5712" y="3320110"/>
                </a:lnTo>
                <a:lnTo>
                  <a:pt x="21983" y="3365633"/>
                </a:lnTo>
                <a:lnTo>
                  <a:pt x="47514" y="3405790"/>
                </a:lnTo>
                <a:lnTo>
                  <a:pt x="81008" y="3439282"/>
                </a:lnTo>
                <a:lnTo>
                  <a:pt x="121165" y="3464812"/>
                </a:lnTo>
                <a:lnTo>
                  <a:pt x="166687" y="3481082"/>
                </a:lnTo>
                <a:lnTo>
                  <a:pt x="216276" y="3486794"/>
                </a:lnTo>
                <a:lnTo>
                  <a:pt x="14118365" y="3486794"/>
                </a:lnTo>
                <a:lnTo>
                  <a:pt x="14167954" y="3481082"/>
                </a:lnTo>
                <a:lnTo>
                  <a:pt x="14213476" y="3464812"/>
                </a:lnTo>
                <a:lnTo>
                  <a:pt x="14253633" y="3439282"/>
                </a:lnTo>
                <a:lnTo>
                  <a:pt x="14287127" y="3405790"/>
                </a:lnTo>
                <a:lnTo>
                  <a:pt x="14312658" y="3365633"/>
                </a:lnTo>
                <a:lnTo>
                  <a:pt x="14328929" y="3320110"/>
                </a:lnTo>
                <a:lnTo>
                  <a:pt x="14334642" y="3270518"/>
                </a:lnTo>
                <a:lnTo>
                  <a:pt x="14334642" y="216265"/>
                </a:lnTo>
                <a:lnTo>
                  <a:pt x="14328929" y="166677"/>
                </a:lnTo>
                <a:lnTo>
                  <a:pt x="14312658" y="121156"/>
                </a:lnTo>
                <a:lnTo>
                  <a:pt x="14287127" y="81002"/>
                </a:lnTo>
                <a:lnTo>
                  <a:pt x="14253633" y="47510"/>
                </a:lnTo>
                <a:lnTo>
                  <a:pt x="14213476" y="21981"/>
                </a:lnTo>
                <a:lnTo>
                  <a:pt x="14167954" y="5711"/>
                </a:lnTo>
                <a:lnTo>
                  <a:pt x="141183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08182" y="5120263"/>
            <a:ext cx="13580744" cy="735330"/>
          </a:xfrm>
          <a:custGeom>
            <a:avLst/>
            <a:gdLst/>
            <a:ahLst/>
            <a:cxnLst/>
            <a:rect l="l" t="t" r="r" b="b"/>
            <a:pathLst>
              <a:path w="13580744" h="735329">
                <a:moveTo>
                  <a:pt x="13429350" y="0"/>
                </a:moveTo>
                <a:lnTo>
                  <a:pt x="151398" y="0"/>
                </a:lnTo>
                <a:lnTo>
                  <a:pt x="103546" y="7717"/>
                </a:lnTo>
                <a:lnTo>
                  <a:pt x="61986" y="29208"/>
                </a:lnTo>
                <a:lnTo>
                  <a:pt x="29212" y="61979"/>
                </a:lnTo>
                <a:lnTo>
                  <a:pt x="7718" y="103537"/>
                </a:lnTo>
                <a:lnTo>
                  <a:pt x="0" y="151388"/>
                </a:lnTo>
                <a:lnTo>
                  <a:pt x="0" y="583668"/>
                </a:lnTo>
                <a:lnTo>
                  <a:pt x="7718" y="631518"/>
                </a:lnTo>
                <a:lnTo>
                  <a:pt x="29212" y="673076"/>
                </a:lnTo>
                <a:lnTo>
                  <a:pt x="61986" y="705847"/>
                </a:lnTo>
                <a:lnTo>
                  <a:pt x="103546" y="727338"/>
                </a:lnTo>
                <a:lnTo>
                  <a:pt x="151398" y="735056"/>
                </a:lnTo>
                <a:lnTo>
                  <a:pt x="13429350" y="735056"/>
                </a:lnTo>
                <a:lnTo>
                  <a:pt x="13477200" y="727338"/>
                </a:lnTo>
                <a:lnTo>
                  <a:pt x="13518758" y="705847"/>
                </a:lnTo>
                <a:lnTo>
                  <a:pt x="13551529" y="673076"/>
                </a:lnTo>
                <a:lnTo>
                  <a:pt x="13573020" y="631518"/>
                </a:lnTo>
                <a:lnTo>
                  <a:pt x="13580738" y="583668"/>
                </a:lnTo>
                <a:lnTo>
                  <a:pt x="13580738" y="151388"/>
                </a:lnTo>
                <a:lnTo>
                  <a:pt x="13573020" y="103537"/>
                </a:lnTo>
                <a:lnTo>
                  <a:pt x="13551529" y="61979"/>
                </a:lnTo>
                <a:lnTo>
                  <a:pt x="13518758" y="29208"/>
                </a:lnTo>
                <a:lnTo>
                  <a:pt x="13477200" y="7717"/>
                </a:lnTo>
                <a:lnTo>
                  <a:pt x="13429350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03470" y="6451751"/>
            <a:ext cx="13528675" cy="562610"/>
          </a:xfrm>
          <a:custGeom>
            <a:avLst/>
            <a:gdLst/>
            <a:ahLst/>
            <a:cxnLst/>
            <a:rect l="l" t="t" r="r" b="b"/>
            <a:pathLst>
              <a:path w="13528675" h="562609">
                <a:moveTo>
                  <a:pt x="13376995" y="0"/>
                </a:moveTo>
                <a:lnTo>
                  <a:pt x="151398" y="0"/>
                </a:lnTo>
                <a:lnTo>
                  <a:pt x="103546" y="7717"/>
                </a:lnTo>
                <a:lnTo>
                  <a:pt x="61986" y="29209"/>
                </a:lnTo>
                <a:lnTo>
                  <a:pt x="29212" y="61982"/>
                </a:lnTo>
                <a:lnTo>
                  <a:pt x="7718" y="103542"/>
                </a:lnTo>
                <a:lnTo>
                  <a:pt x="0" y="151398"/>
                </a:lnTo>
                <a:lnTo>
                  <a:pt x="0" y="410919"/>
                </a:lnTo>
                <a:lnTo>
                  <a:pt x="7718" y="458775"/>
                </a:lnTo>
                <a:lnTo>
                  <a:pt x="29212" y="500335"/>
                </a:lnTo>
                <a:lnTo>
                  <a:pt x="61986" y="533108"/>
                </a:lnTo>
                <a:lnTo>
                  <a:pt x="103546" y="554600"/>
                </a:lnTo>
                <a:lnTo>
                  <a:pt x="151398" y="562317"/>
                </a:lnTo>
                <a:lnTo>
                  <a:pt x="13376995" y="562317"/>
                </a:lnTo>
                <a:lnTo>
                  <a:pt x="13424846" y="554600"/>
                </a:lnTo>
                <a:lnTo>
                  <a:pt x="13466403" y="533108"/>
                </a:lnTo>
                <a:lnTo>
                  <a:pt x="13499174" y="500335"/>
                </a:lnTo>
                <a:lnTo>
                  <a:pt x="13520666" y="458775"/>
                </a:lnTo>
                <a:lnTo>
                  <a:pt x="13528383" y="410919"/>
                </a:lnTo>
                <a:lnTo>
                  <a:pt x="13528383" y="151398"/>
                </a:lnTo>
                <a:lnTo>
                  <a:pt x="13520666" y="103542"/>
                </a:lnTo>
                <a:lnTo>
                  <a:pt x="13499174" y="61982"/>
                </a:lnTo>
                <a:lnTo>
                  <a:pt x="13466403" y="29209"/>
                </a:lnTo>
                <a:lnTo>
                  <a:pt x="13424846" y="7717"/>
                </a:lnTo>
                <a:lnTo>
                  <a:pt x="13376995" y="0"/>
                </a:lnTo>
                <a:close/>
              </a:path>
            </a:pathLst>
          </a:custGeom>
          <a:solidFill>
            <a:srgbClr val="6B6B6B">
              <a:alpha val="16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03470" y="7674112"/>
            <a:ext cx="13528675" cy="562610"/>
          </a:xfrm>
          <a:custGeom>
            <a:avLst/>
            <a:gdLst/>
            <a:ahLst/>
            <a:cxnLst/>
            <a:rect l="l" t="t" r="r" b="b"/>
            <a:pathLst>
              <a:path w="13528675" h="562609">
                <a:moveTo>
                  <a:pt x="13376995" y="0"/>
                </a:moveTo>
                <a:lnTo>
                  <a:pt x="151398" y="0"/>
                </a:lnTo>
                <a:lnTo>
                  <a:pt x="103546" y="7717"/>
                </a:lnTo>
                <a:lnTo>
                  <a:pt x="61986" y="29208"/>
                </a:lnTo>
                <a:lnTo>
                  <a:pt x="29212" y="61979"/>
                </a:lnTo>
                <a:lnTo>
                  <a:pt x="7718" y="103537"/>
                </a:lnTo>
                <a:lnTo>
                  <a:pt x="0" y="151388"/>
                </a:lnTo>
                <a:lnTo>
                  <a:pt x="0" y="410929"/>
                </a:lnTo>
                <a:lnTo>
                  <a:pt x="7718" y="458780"/>
                </a:lnTo>
                <a:lnTo>
                  <a:pt x="29212" y="500338"/>
                </a:lnTo>
                <a:lnTo>
                  <a:pt x="61986" y="533109"/>
                </a:lnTo>
                <a:lnTo>
                  <a:pt x="103546" y="554600"/>
                </a:lnTo>
                <a:lnTo>
                  <a:pt x="151398" y="562317"/>
                </a:lnTo>
                <a:lnTo>
                  <a:pt x="13376995" y="562317"/>
                </a:lnTo>
                <a:lnTo>
                  <a:pt x="13424846" y="554600"/>
                </a:lnTo>
                <a:lnTo>
                  <a:pt x="13466403" y="533109"/>
                </a:lnTo>
                <a:lnTo>
                  <a:pt x="13499174" y="500338"/>
                </a:lnTo>
                <a:lnTo>
                  <a:pt x="13520666" y="458780"/>
                </a:lnTo>
                <a:lnTo>
                  <a:pt x="13528383" y="410929"/>
                </a:lnTo>
                <a:lnTo>
                  <a:pt x="13528383" y="151388"/>
                </a:lnTo>
                <a:lnTo>
                  <a:pt x="13520666" y="103537"/>
                </a:lnTo>
                <a:lnTo>
                  <a:pt x="13499174" y="61979"/>
                </a:lnTo>
                <a:lnTo>
                  <a:pt x="13466403" y="29208"/>
                </a:lnTo>
                <a:lnTo>
                  <a:pt x="13424846" y="7717"/>
                </a:lnTo>
                <a:lnTo>
                  <a:pt x="13376995" y="0"/>
                </a:lnTo>
                <a:close/>
              </a:path>
            </a:pathLst>
          </a:custGeom>
          <a:solidFill>
            <a:srgbClr val="6B6B6B">
              <a:alpha val="16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649350" y="5307226"/>
            <a:ext cx="158877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Fundusz/Okres</a:t>
            </a:r>
            <a:endParaRPr sz="1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40539" y="5320239"/>
            <a:ext cx="54292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7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rok</a:t>
            </a:r>
            <a:endParaRPr sz="1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49830" y="5323686"/>
            <a:ext cx="57912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7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lata</a:t>
            </a:r>
            <a:endParaRPr sz="1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531359" y="5200146"/>
            <a:ext cx="1924685" cy="5334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240"/>
              </a:spcBef>
            </a:pP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1700" b="1" spc="-5" dirty="0">
                <a:solidFill>
                  <a:srgbClr val="FFFFFF"/>
                </a:solidFill>
                <a:latin typeface="Arial"/>
                <a:cs typeface="Arial"/>
              </a:rPr>
              <a:t>początku 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istnienia</a:t>
            </a:r>
            <a:r>
              <a:rPr sz="17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funduszu</a:t>
            </a:r>
            <a:endParaRPr sz="1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483223" y="5323686"/>
            <a:ext cx="45847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7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lat</a:t>
            </a:r>
            <a:endParaRPr sz="1700">
              <a:latin typeface="Arial"/>
              <a:cs typeface="Arial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3620979" y="6076254"/>
          <a:ext cx="11792584" cy="25693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96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9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12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98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2777">
                <a:tc>
                  <a:txBody>
                    <a:bodyPr/>
                    <a:lstStyle/>
                    <a:p>
                      <a:pPr marL="46355">
                        <a:lnSpc>
                          <a:spcPts val="1555"/>
                        </a:lnSpc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PKO Zabezpieczenia Emerytalnego</a:t>
                      </a:r>
                      <a:r>
                        <a:rPr sz="17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2020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0360" algn="r">
                        <a:lnSpc>
                          <a:spcPts val="1265"/>
                        </a:lnSpc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2,17%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algn="ctr">
                        <a:lnSpc>
                          <a:spcPts val="1265"/>
                        </a:lnSpc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7,75%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6379" algn="r">
                        <a:lnSpc>
                          <a:spcPts val="1265"/>
                        </a:lnSpc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15,38%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880"/>
                        </a:lnSpc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22,18%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461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PKO Zabezpieczenia Emerytalnego</a:t>
                      </a:r>
                      <a:r>
                        <a:rPr sz="17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2030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31445" marB="0"/>
                </a:tc>
                <a:tc>
                  <a:txBody>
                    <a:bodyPr/>
                    <a:lstStyle/>
                    <a:p>
                      <a:pPr marR="340360" algn="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3,71%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30810" marB="0"/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13,75%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30810" marB="0"/>
                </a:tc>
                <a:tc>
                  <a:txBody>
                    <a:bodyPr/>
                    <a:lstStyle/>
                    <a:p>
                      <a:pPr marR="246379" algn="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18,58%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3081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31,37%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5240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00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PKO Zabezpieczenia Emerytalnego</a:t>
                      </a:r>
                      <a:r>
                        <a:rPr sz="17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2040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89865" marB="0"/>
                </a:tc>
                <a:tc>
                  <a:txBody>
                    <a:bodyPr/>
                    <a:lstStyle/>
                    <a:p>
                      <a:pPr marR="340360" algn="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3,35%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58750" marB="0"/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16,19%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58750" marB="0"/>
                </a:tc>
                <a:tc>
                  <a:txBody>
                    <a:bodyPr/>
                    <a:lstStyle/>
                    <a:p>
                      <a:pPr marR="246379" algn="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18,89%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5875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32,67%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7970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562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PKO Zabezpieczenia Emerytalnego</a:t>
                      </a:r>
                      <a:r>
                        <a:rPr sz="17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2050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37795" marB="0"/>
                </a:tc>
                <a:tc>
                  <a:txBody>
                    <a:bodyPr/>
                    <a:lstStyle/>
                    <a:p>
                      <a:pPr marR="340360" algn="r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3,08%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45415" marB="0"/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23,97%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45415" marB="0"/>
                </a:tc>
                <a:tc>
                  <a:txBody>
                    <a:bodyPr/>
                    <a:lstStyle/>
                    <a:p>
                      <a:pPr marR="246379" algn="r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32,48%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4541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50,35%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4605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592">
                <a:tc>
                  <a:txBody>
                    <a:bodyPr/>
                    <a:lstStyle/>
                    <a:p>
                      <a:pPr marL="31750">
                        <a:lnSpc>
                          <a:spcPts val="2025"/>
                        </a:lnSpc>
                        <a:spcBef>
                          <a:spcPts val="1080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PKO Zabezpieczenia Emerytalnego</a:t>
                      </a:r>
                      <a:r>
                        <a:rPr sz="17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2060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37160" marB="0"/>
                </a:tc>
                <a:tc>
                  <a:txBody>
                    <a:bodyPr/>
                    <a:lstStyle/>
                    <a:p>
                      <a:pPr marR="340360" algn="r">
                        <a:lnSpc>
                          <a:spcPts val="1964"/>
                        </a:lnSpc>
                        <a:spcBef>
                          <a:spcPts val="1145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3,06%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45415" marB="0"/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ts val="1964"/>
                        </a:lnSpc>
                        <a:spcBef>
                          <a:spcPts val="1145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23,29%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45415" marB="0"/>
                </a:tc>
                <a:tc>
                  <a:txBody>
                    <a:bodyPr/>
                    <a:lstStyle/>
                    <a:p>
                      <a:pPr marR="246379" algn="r">
                        <a:lnSpc>
                          <a:spcPts val="1964"/>
                        </a:lnSpc>
                        <a:spcBef>
                          <a:spcPts val="1145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31,89%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4541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60"/>
                        </a:lnSpc>
                        <a:spcBef>
                          <a:spcPts val="1145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54,95%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4541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object 17"/>
          <p:cNvSpPr/>
          <p:nvPr/>
        </p:nvSpPr>
        <p:spPr>
          <a:xfrm>
            <a:off x="0" y="9591796"/>
            <a:ext cx="1900465" cy="1615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9488788"/>
            <a:ext cx="1861480" cy="18197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88972" y="2911670"/>
            <a:ext cx="161565" cy="1615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88972" y="3482826"/>
            <a:ext cx="161565" cy="1615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88972" y="4089645"/>
            <a:ext cx="161565" cy="1615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568403" y="2861558"/>
            <a:ext cx="16040100" cy="1666239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27940">
              <a:lnSpc>
                <a:spcPts val="1870"/>
              </a:lnSpc>
              <a:spcBef>
                <a:spcPts val="250"/>
              </a:spcBef>
            </a:pPr>
            <a:r>
              <a:rPr sz="1650" spc="-5" dirty="0">
                <a:solidFill>
                  <a:srgbClr val="6B6B6B"/>
                </a:solidFill>
                <a:latin typeface="Arial"/>
                <a:cs typeface="Arial"/>
              </a:rPr>
              <a:t>Utworzony fundusz UFK Compensa </a:t>
            </a:r>
            <a:r>
              <a:rPr sz="1650" spc="-10" dirty="0">
                <a:solidFill>
                  <a:srgbClr val="6B6B6B"/>
                </a:solidFill>
                <a:latin typeface="Arial"/>
                <a:cs typeface="Arial"/>
              </a:rPr>
              <a:t>dedykowany uczestnikom </a:t>
            </a:r>
            <a:r>
              <a:rPr sz="1650" spc="-5" dirty="0">
                <a:solidFill>
                  <a:srgbClr val="6B6B6B"/>
                </a:solidFill>
                <a:latin typeface="Arial"/>
                <a:cs typeface="Arial"/>
              </a:rPr>
              <a:t>PPK będzie funkcjonował na podobnych zasadach jak zarządzany od 2012 roku przez PKO TFI fundusz PKO  Zabezpieczenia</a:t>
            </a:r>
            <a:r>
              <a:rPr sz="16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6B6B6B"/>
                </a:solidFill>
                <a:latin typeface="Arial"/>
                <a:cs typeface="Arial"/>
              </a:rPr>
              <a:t>Emerytalnego.</a:t>
            </a:r>
            <a:endParaRPr sz="1650" dirty="0">
              <a:latin typeface="Arial"/>
              <a:cs typeface="Arial"/>
            </a:endParaRPr>
          </a:p>
          <a:p>
            <a:pPr marL="12700" marR="5080">
              <a:lnSpc>
                <a:spcPts val="1870"/>
              </a:lnSpc>
              <a:spcBef>
                <a:spcPts val="630"/>
              </a:spcBef>
            </a:pPr>
            <a:r>
              <a:rPr sz="1650" spc="-5" dirty="0">
                <a:solidFill>
                  <a:srgbClr val="6B6B6B"/>
                </a:solidFill>
                <a:latin typeface="Arial"/>
                <a:cs typeface="Arial"/>
              </a:rPr>
              <a:t>Fundusz cyklu życia tzw. life cycle, działa w oparciu o fundusze </a:t>
            </a:r>
            <a:r>
              <a:rPr sz="1650" spc="-10" dirty="0">
                <a:solidFill>
                  <a:srgbClr val="6B6B6B"/>
                </a:solidFill>
                <a:latin typeface="Arial"/>
                <a:cs typeface="Arial"/>
              </a:rPr>
              <a:t>inwestycyjne </a:t>
            </a:r>
            <a:r>
              <a:rPr sz="1650" spc="-5" dirty="0">
                <a:solidFill>
                  <a:srgbClr val="6B6B6B"/>
                </a:solidFill>
                <a:latin typeface="Arial"/>
                <a:cs typeface="Arial"/>
              </a:rPr>
              <a:t>zdefiniowanej daty. Inwestycje uczestnika </a:t>
            </a:r>
            <a:r>
              <a:rPr sz="1650" spc="-10" dirty="0">
                <a:solidFill>
                  <a:srgbClr val="6B6B6B"/>
                </a:solidFill>
                <a:latin typeface="Arial"/>
                <a:cs typeface="Arial"/>
              </a:rPr>
              <a:t>automatycznie dopasowują </a:t>
            </a:r>
            <a:r>
              <a:rPr sz="1650" spc="-5" dirty="0">
                <a:solidFill>
                  <a:srgbClr val="6B6B6B"/>
                </a:solidFill>
                <a:latin typeface="Arial"/>
                <a:cs typeface="Arial"/>
              </a:rPr>
              <a:t>się do jego wieku, tzn. </a:t>
            </a:r>
            <a:r>
              <a:rPr sz="1650" spc="-10" dirty="0">
                <a:solidFill>
                  <a:srgbClr val="6B6B6B"/>
                </a:solidFill>
                <a:latin typeface="Arial"/>
                <a:cs typeface="Arial"/>
              </a:rPr>
              <a:t>im  </a:t>
            </a:r>
            <a:r>
              <a:rPr sz="1650" spc="-5" dirty="0">
                <a:solidFill>
                  <a:srgbClr val="6B6B6B"/>
                </a:solidFill>
                <a:latin typeface="Arial"/>
                <a:cs typeface="Arial"/>
              </a:rPr>
              <a:t>bliżej wieku </a:t>
            </a:r>
            <a:r>
              <a:rPr sz="1650" spc="-10" dirty="0">
                <a:solidFill>
                  <a:srgbClr val="6B6B6B"/>
                </a:solidFill>
                <a:latin typeface="Arial"/>
                <a:cs typeface="Arial"/>
              </a:rPr>
              <a:t>emerytalnego </a:t>
            </a:r>
            <a:r>
              <a:rPr sz="1650" spc="-5" dirty="0">
                <a:solidFill>
                  <a:srgbClr val="6B6B6B"/>
                </a:solidFill>
                <a:latin typeface="Arial"/>
                <a:cs typeface="Arial"/>
              </a:rPr>
              <a:t>jest, tym więcej środków pracuje w </a:t>
            </a:r>
            <a:r>
              <a:rPr sz="1650" spc="-10" dirty="0">
                <a:solidFill>
                  <a:srgbClr val="6B6B6B"/>
                </a:solidFill>
                <a:latin typeface="Arial"/>
                <a:cs typeface="Arial"/>
              </a:rPr>
              <a:t>bezpieczniejszych instrumentach</a:t>
            </a:r>
            <a:r>
              <a:rPr sz="1650" spc="4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650" spc="-5" dirty="0">
                <a:solidFill>
                  <a:srgbClr val="6B6B6B"/>
                </a:solidFill>
                <a:latin typeface="Arial"/>
                <a:cs typeface="Arial"/>
              </a:rPr>
              <a:t>finansowych.</a:t>
            </a:r>
            <a:endParaRPr sz="1650" dirty="0">
              <a:latin typeface="Arial"/>
              <a:cs typeface="Arial"/>
            </a:endParaRPr>
          </a:p>
          <a:p>
            <a:pPr marL="12700">
              <a:lnSpc>
                <a:spcPts val="1925"/>
              </a:lnSpc>
              <a:spcBef>
                <a:spcPts val="805"/>
              </a:spcBef>
            </a:pPr>
            <a:r>
              <a:rPr lang="pl-PL" sz="1650" spc="-5" dirty="0">
                <a:solidFill>
                  <a:srgbClr val="6B6B6B"/>
                </a:solidFill>
                <a:latin typeface="Arial"/>
                <a:cs typeface="Arial"/>
              </a:rPr>
              <a:t>Z uwagi na podobieństwo m. in. zasad działania, polityk inwestycyjnych oraz profili ryzyka funduszy wydzielonych w ramach UFK Compensa, prezentujemy wyniki, które na przestrzeni 7 lat osiągnęły subfundusze wydzielone w ramach PKO Zabezpieczenia Emerytalnego – </a:t>
            </a:r>
            <a:r>
              <a:rPr lang="pl-PL" sz="1650" spc="-5" dirty="0" err="1">
                <a:solidFill>
                  <a:srgbClr val="6B6B6B"/>
                </a:solidFill>
                <a:latin typeface="Arial"/>
                <a:cs typeface="Arial"/>
              </a:rPr>
              <a:t>sfio</a:t>
            </a:r>
            <a:r>
              <a:rPr lang="pl-PL" sz="1650" spc="-5" dirty="0">
                <a:solidFill>
                  <a:srgbClr val="6B6B6B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2144302" y="9735694"/>
            <a:ext cx="16625569" cy="114871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1440"/>
              </a:lnSpc>
              <a:spcBef>
                <a:spcPts val="265"/>
              </a:spcBef>
            </a:pP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Dane własne </a:t>
            </a:r>
            <a:r>
              <a:rPr sz="1300" spc="10" dirty="0">
                <a:solidFill>
                  <a:srgbClr val="6B6B6B"/>
                </a:solidFill>
                <a:latin typeface="Arial"/>
                <a:cs typeface="Arial"/>
              </a:rPr>
              <a:t>PKO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TFI S.A. na podstawie </a:t>
            </a:r>
            <a:r>
              <a:rPr sz="1300" dirty="0">
                <a:solidFill>
                  <a:srgbClr val="6B6B6B"/>
                </a:solidFill>
                <a:latin typeface="Arial"/>
                <a:cs typeface="Arial"/>
              </a:rPr>
              <a:t>dziennej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wyceny </a:t>
            </a:r>
            <a:r>
              <a:rPr sz="1300" dirty="0">
                <a:solidFill>
                  <a:srgbClr val="6B6B6B"/>
                </a:solidFill>
                <a:latin typeface="Arial"/>
                <a:cs typeface="Arial"/>
              </a:rPr>
              <a:t>jednostki uczestnictwa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kat. E. </a:t>
            </a:r>
            <a:r>
              <a:rPr sz="1300" spc="10" dirty="0">
                <a:solidFill>
                  <a:srgbClr val="6B6B6B"/>
                </a:solidFill>
                <a:latin typeface="Arial"/>
                <a:cs typeface="Arial"/>
              </a:rPr>
              <a:t>Zmiana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wartości </a:t>
            </a:r>
            <a:r>
              <a:rPr sz="1300" dirty="0">
                <a:solidFill>
                  <a:srgbClr val="6B6B6B"/>
                </a:solidFill>
                <a:latin typeface="Arial"/>
                <a:cs typeface="Arial"/>
              </a:rPr>
              <a:t>jednostki uczestnictwa </a:t>
            </a:r>
            <a:r>
              <a:rPr sz="1300" spc="10" dirty="0">
                <a:solidFill>
                  <a:srgbClr val="6B6B6B"/>
                </a:solidFill>
                <a:latin typeface="Arial"/>
                <a:cs typeface="Arial"/>
              </a:rPr>
              <a:t>Subfunduszy </a:t>
            </a:r>
            <a:r>
              <a:rPr sz="1300" dirty="0">
                <a:solidFill>
                  <a:srgbClr val="6B6B6B"/>
                </a:solidFill>
                <a:latin typeface="Arial"/>
                <a:cs typeface="Arial"/>
              </a:rPr>
              <a:t>wydzielonych </a:t>
            </a:r>
            <a:r>
              <a:rPr sz="1300" spc="10" dirty="0">
                <a:solidFill>
                  <a:srgbClr val="6B6B6B"/>
                </a:solidFill>
                <a:latin typeface="Arial"/>
                <a:cs typeface="Arial"/>
              </a:rPr>
              <a:t>w ramach Funduszu PKO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Zabezpieczenia Emerytalnego - sfio </a:t>
            </a:r>
            <a:r>
              <a:rPr sz="1300" spc="10" dirty="0">
                <a:solidFill>
                  <a:srgbClr val="6B6B6B"/>
                </a:solidFill>
                <a:latin typeface="Arial"/>
                <a:cs typeface="Arial"/>
              </a:rPr>
              <a:t>w  </a:t>
            </a:r>
            <a:r>
              <a:rPr sz="1300" dirty="0">
                <a:solidFill>
                  <a:srgbClr val="6B6B6B"/>
                </a:solidFill>
                <a:latin typeface="Arial"/>
                <a:cs typeface="Arial"/>
              </a:rPr>
              <a:t>okresie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od 21.06.2012 r. do 29.03.2019 r. Przedstawione </a:t>
            </a:r>
            <a:r>
              <a:rPr sz="1300" dirty="0">
                <a:solidFill>
                  <a:srgbClr val="6B6B6B"/>
                </a:solidFill>
                <a:latin typeface="Arial"/>
                <a:cs typeface="Arial"/>
              </a:rPr>
              <a:t>wyniki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nie uwzględniają ewentualnego opodatkowania </a:t>
            </a:r>
            <a:r>
              <a:rPr sz="1300" dirty="0">
                <a:solidFill>
                  <a:srgbClr val="6B6B6B"/>
                </a:solidFill>
                <a:latin typeface="Arial"/>
                <a:cs typeface="Arial"/>
              </a:rPr>
              <a:t>uczestników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oraz ponoszonych przez nich </a:t>
            </a:r>
            <a:r>
              <a:rPr sz="1300" dirty="0">
                <a:solidFill>
                  <a:srgbClr val="6B6B6B"/>
                </a:solidFill>
                <a:latin typeface="Arial"/>
                <a:cs typeface="Arial"/>
              </a:rPr>
              <a:t>opłat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manipulacyjnych. Przedstawione dane odnoszą się do wyników  osiągniętych </a:t>
            </a:r>
            <a:r>
              <a:rPr sz="1300" spc="10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przeszłości </a:t>
            </a:r>
            <a:r>
              <a:rPr sz="1300" dirty="0">
                <a:solidFill>
                  <a:srgbClr val="6B6B6B"/>
                </a:solidFill>
                <a:latin typeface="Arial"/>
                <a:cs typeface="Arial"/>
              </a:rPr>
              <a:t>i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nie stanowią </a:t>
            </a:r>
            <a:r>
              <a:rPr sz="1300" dirty="0">
                <a:solidFill>
                  <a:srgbClr val="6B6B6B"/>
                </a:solidFill>
                <a:latin typeface="Arial"/>
                <a:cs typeface="Arial"/>
              </a:rPr>
              <a:t>gwarancji ich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osiągnięcia </a:t>
            </a:r>
            <a:r>
              <a:rPr sz="1300" spc="10" dirty="0">
                <a:solidFill>
                  <a:srgbClr val="6B6B6B"/>
                </a:solidFill>
                <a:latin typeface="Arial"/>
                <a:cs typeface="Arial"/>
              </a:rPr>
              <a:t>w</a:t>
            </a:r>
            <a:r>
              <a:rPr sz="1300" spc="1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6B6B6B"/>
                </a:solidFill>
                <a:latin typeface="Arial"/>
                <a:cs typeface="Arial"/>
              </a:rPr>
              <a:t>przyszłości.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32384">
              <a:lnSpc>
                <a:spcPts val="1440"/>
              </a:lnSpc>
              <a:spcBef>
                <a:spcPts val="5"/>
              </a:spcBef>
            </a:pP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Członkowie zespołu zarządzających funduszami </a:t>
            </a:r>
            <a:r>
              <a:rPr sz="1300" spc="10" dirty="0">
                <a:solidFill>
                  <a:srgbClr val="6B6B6B"/>
                </a:solidFill>
                <a:latin typeface="Arial"/>
                <a:cs typeface="Arial"/>
              </a:rPr>
              <a:t>PKO </a:t>
            </a:r>
            <a:r>
              <a:rPr sz="1300" dirty="0">
                <a:solidFill>
                  <a:srgbClr val="6B6B6B"/>
                </a:solidFill>
                <a:latin typeface="Arial"/>
                <a:cs typeface="Arial"/>
              </a:rPr>
              <a:t>posiadają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tytuły - Chartered Financial Analyst (CFA), Master of Business Administration (MBA), Doradcy </a:t>
            </a:r>
            <a:r>
              <a:rPr sz="1300" dirty="0">
                <a:solidFill>
                  <a:srgbClr val="6B6B6B"/>
                </a:solidFill>
                <a:latin typeface="Arial"/>
                <a:cs typeface="Arial"/>
              </a:rPr>
              <a:t>inwestycyjnego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oraz </a:t>
            </a:r>
            <a:r>
              <a:rPr sz="1300" dirty="0">
                <a:solidFill>
                  <a:srgbClr val="6B6B6B"/>
                </a:solidFill>
                <a:latin typeface="Arial"/>
                <a:cs typeface="Arial"/>
              </a:rPr>
              <a:t>wieloletnie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doświadczenie, które zdobywali  </a:t>
            </a:r>
            <a:r>
              <a:rPr sz="1300" spc="10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cenionych </a:t>
            </a:r>
            <a:r>
              <a:rPr sz="1300" dirty="0">
                <a:solidFill>
                  <a:srgbClr val="6B6B6B"/>
                </a:solidFill>
                <a:latin typeface="Arial"/>
                <a:cs typeface="Arial"/>
              </a:rPr>
              <a:t>instytucjach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finansowych </a:t>
            </a:r>
            <a:r>
              <a:rPr sz="1300" spc="10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Polsce </a:t>
            </a:r>
            <a:r>
              <a:rPr sz="1300" dirty="0">
                <a:solidFill>
                  <a:srgbClr val="6B6B6B"/>
                </a:solidFill>
                <a:latin typeface="Arial"/>
                <a:cs typeface="Arial"/>
              </a:rPr>
              <a:t>i </a:t>
            </a:r>
            <a:r>
              <a:rPr sz="1300" spc="5" dirty="0">
                <a:solidFill>
                  <a:srgbClr val="6B6B6B"/>
                </a:solidFill>
                <a:latin typeface="Arial"/>
                <a:cs typeface="Arial"/>
              </a:rPr>
              <a:t>na </a:t>
            </a:r>
            <a:r>
              <a:rPr sz="1300" dirty="0">
                <a:solidFill>
                  <a:srgbClr val="6B6B6B"/>
                </a:solidFill>
                <a:latin typeface="Arial"/>
                <a:cs typeface="Arial"/>
              </a:rPr>
              <a:t>świecie.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3445" y="982034"/>
            <a:ext cx="10056331" cy="54502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pl-PL" sz="3450" spc="5" dirty="0">
                <a:solidFill>
                  <a:srgbClr val="FFFFFF"/>
                </a:solidFill>
              </a:rPr>
              <a:t>Compensa PPK - f</a:t>
            </a:r>
            <a:r>
              <a:rPr sz="3450" spc="5" dirty="0" err="1">
                <a:solidFill>
                  <a:srgbClr val="FFFFFF"/>
                </a:solidFill>
              </a:rPr>
              <a:t>undusze</a:t>
            </a:r>
            <a:r>
              <a:rPr sz="3450" spc="5" dirty="0">
                <a:solidFill>
                  <a:srgbClr val="FFFFFF"/>
                </a:solidFill>
              </a:rPr>
              <a:t> zdefiniowanej</a:t>
            </a:r>
            <a:r>
              <a:rPr sz="3450" spc="-55" dirty="0">
                <a:solidFill>
                  <a:srgbClr val="FFFFFF"/>
                </a:solidFill>
              </a:rPr>
              <a:t> </a:t>
            </a:r>
            <a:r>
              <a:rPr sz="3450" spc="5" dirty="0">
                <a:solidFill>
                  <a:srgbClr val="FFFFFF"/>
                </a:solidFill>
              </a:rPr>
              <a:t>daty</a:t>
            </a:r>
            <a:endParaRPr sz="3450" dirty="0"/>
          </a:p>
        </p:txBody>
      </p:sp>
      <p:sp>
        <p:nvSpPr>
          <p:cNvPr id="3" name="object 3"/>
          <p:cNvSpPr/>
          <p:nvPr/>
        </p:nvSpPr>
        <p:spPr>
          <a:xfrm>
            <a:off x="14732536" y="0"/>
            <a:ext cx="4806136" cy="2062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41953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80676" y="408364"/>
            <a:ext cx="3214561" cy="874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07250" y="3444921"/>
            <a:ext cx="14889599" cy="15078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19087" y="3581042"/>
            <a:ext cx="14465935" cy="1089025"/>
          </a:xfrm>
          <a:custGeom>
            <a:avLst/>
            <a:gdLst/>
            <a:ahLst/>
            <a:cxnLst/>
            <a:rect l="l" t="t" r="r" b="b"/>
            <a:pathLst>
              <a:path w="14465935" h="1089025">
                <a:moveTo>
                  <a:pt x="14155987" y="0"/>
                </a:moveTo>
                <a:lnTo>
                  <a:pt x="309938" y="0"/>
                </a:lnTo>
                <a:lnTo>
                  <a:pt x="264136" y="3360"/>
                </a:lnTo>
                <a:lnTo>
                  <a:pt x="220422" y="13122"/>
                </a:lnTo>
                <a:lnTo>
                  <a:pt x="179274" y="28805"/>
                </a:lnTo>
                <a:lnTo>
                  <a:pt x="141171" y="49931"/>
                </a:lnTo>
                <a:lnTo>
                  <a:pt x="106594" y="76021"/>
                </a:lnTo>
                <a:lnTo>
                  <a:pt x="76021" y="106594"/>
                </a:lnTo>
                <a:lnTo>
                  <a:pt x="49931" y="141171"/>
                </a:lnTo>
                <a:lnTo>
                  <a:pt x="28805" y="179274"/>
                </a:lnTo>
                <a:lnTo>
                  <a:pt x="13122" y="220422"/>
                </a:lnTo>
                <a:lnTo>
                  <a:pt x="3360" y="264136"/>
                </a:lnTo>
                <a:lnTo>
                  <a:pt x="0" y="309938"/>
                </a:lnTo>
                <a:lnTo>
                  <a:pt x="0" y="779033"/>
                </a:lnTo>
                <a:lnTo>
                  <a:pt x="3360" y="824835"/>
                </a:lnTo>
                <a:lnTo>
                  <a:pt x="13122" y="868549"/>
                </a:lnTo>
                <a:lnTo>
                  <a:pt x="28805" y="909697"/>
                </a:lnTo>
                <a:lnTo>
                  <a:pt x="49931" y="947800"/>
                </a:lnTo>
                <a:lnTo>
                  <a:pt x="76021" y="982377"/>
                </a:lnTo>
                <a:lnTo>
                  <a:pt x="106594" y="1012950"/>
                </a:lnTo>
                <a:lnTo>
                  <a:pt x="141171" y="1039040"/>
                </a:lnTo>
                <a:lnTo>
                  <a:pt x="179274" y="1060166"/>
                </a:lnTo>
                <a:lnTo>
                  <a:pt x="220422" y="1075849"/>
                </a:lnTo>
                <a:lnTo>
                  <a:pt x="264136" y="1085611"/>
                </a:lnTo>
                <a:lnTo>
                  <a:pt x="309938" y="1088972"/>
                </a:lnTo>
                <a:lnTo>
                  <a:pt x="14155987" y="1088972"/>
                </a:lnTo>
                <a:lnTo>
                  <a:pt x="14201789" y="1085611"/>
                </a:lnTo>
                <a:lnTo>
                  <a:pt x="14245503" y="1075849"/>
                </a:lnTo>
                <a:lnTo>
                  <a:pt x="14286651" y="1060166"/>
                </a:lnTo>
                <a:lnTo>
                  <a:pt x="14324754" y="1039040"/>
                </a:lnTo>
                <a:lnTo>
                  <a:pt x="14359331" y="1012950"/>
                </a:lnTo>
                <a:lnTo>
                  <a:pt x="14389904" y="982377"/>
                </a:lnTo>
                <a:lnTo>
                  <a:pt x="14415994" y="947800"/>
                </a:lnTo>
                <a:lnTo>
                  <a:pt x="14437120" y="909697"/>
                </a:lnTo>
                <a:lnTo>
                  <a:pt x="14452803" y="868549"/>
                </a:lnTo>
                <a:lnTo>
                  <a:pt x="14462565" y="824835"/>
                </a:lnTo>
                <a:lnTo>
                  <a:pt x="14465926" y="779033"/>
                </a:lnTo>
                <a:lnTo>
                  <a:pt x="14465926" y="309938"/>
                </a:lnTo>
                <a:lnTo>
                  <a:pt x="14462565" y="264136"/>
                </a:lnTo>
                <a:lnTo>
                  <a:pt x="14452803" y="220422"/>
                </a:lnTo>
                <a:lnTo>
                  <a:pt x="14437120" y="179274"/>
                </a:lnTo>
                <a:lnTo>
                  <a:pt x="14415994" y="141171"/>
                </a:lnTo>
                <a:lnTo>
                  <a:pt x="14389904" y="106594"/>
                </a:lnTo>
                <a:lnTo>
                  <a:pt x="14359331" y="76021"/>
                </a:lnTo>
                <a:lnTo>
                  <a:pt x="14324754" y="49931"/>
                </a:lnTo>
                <a:lnTo>
                  <a:pt x="14286651" y="28805"/>
                </a:lnTo>
                <a:lnTo>
                  <a:pt x="14245503" y="13122"/>
                </a:lnTo>
                <a:lnTo>
                  <a:pt x="14201789" y="3360"/>
                </a:lnTo>
                <a:lnTo>
                  <a:pt x="141559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58203" y="4606067"/>
            <a:ext cx="0" cy="384175"/>
          </a:xfrm>
          <a:custGeom>
            <a:avLst/>
            <a:gdLst/>
            <a:ahLst/>
            <a:cxnLst/>
            <a:rect l="l" t="t" r="r" b="b"/>
            <a:pathLst>
              <a:path h="384175">
                <a:moveTo>
                  <a:pt x="3" y="384148"/>
                </a:moveTo>
                <a:lnTo>
                  <a:pt x="0" y="0"/>
                </a:lnTo>
              </a:path>
            </a:pathLst>
          </a:custGeom>
          <a:ln w="23873">
            <a:solidFill>
              <a:srgbClr val="979797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79997" y="5073977"/>
            <a:ext cx="0" cy="384175"/>
          </a:xfrm>
          <a:custGeom>
            <a:avLst/>
            <a:gdLst/>
            <a:ahLst/>
            <a:cxnLst/>
            <a:rect l="l" t="t" r="r" b="b"/>
            <a:pathLst>
              <a:path h="384175">
                <a:moveTo>
                  <a:pt x="0" y="384155"/>
                </a:moveTo>
                <a:lnTo>
                  <a:pt x="0" y="0"/>
                </a:lnTo>
              </a:path>
            </a:pathLst>
          </a:custGeom>
          <a:ln w="23873">
            <a:solidFill>
              <a:srgbClr val="979797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31238" y="5073977"/>
            <a:ext cx="0" cy="384175"/>
          </a:xfrm>
          <a:custGeom>
            <a:avLst/>
            <a:gdLst/>
            <a:ahLst/>
            <a:cxnLst/>
            <a:rect l="l" t="t" r="r" b="b"/>
            <a:pathLst>
              <a:path h="384175">
                <a:moveTo>
                  <a:pt x="0" y="384155"/>
                </a:moveTo>
                <a:lnTo>
                  <a:pt x="0" y="0"/>
                </a:lnTo>
              </a:path>
            </a:pathLst>
          </a:custGeom>
          <a:ln w="23873">
            <a:solidFill>
              <a:srgbClr val="979797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51065" y="5073977"/>
            <a:ext cx="0" cy="384175"/>
          </a:xfrm>
          <a:custGeom>
            <a:avLst/>
            <a:gdLst/>
            <a:ahLst/>
            <a:cxnLst/>
            <a:rect l="l" t="t" r="r" b="b"/>
            <a:pathLst>
              <a:path h="384175">
                <a:moveTo>
                  <a:pt x="0" y="384155"/>
                </a:moveTo>
                <a:lnTo>
                  <a:pt x="0" y="0"/>
                </a:lnTo>
              </a:path>
            </a:pathLst>
          </a:custGeom>
          <a:ln w="23873">
            <a:solidFill>
              <a:srgbClr val="979797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44189" y="5073977"/>
            <a:ext cx="0" cy="384175"/>
          </a:xfrm>
          <a:custGeom>
            <a:avLst/>
            <a:gdLst/>
            <a:ahLst/>
            <a:cxnLst/>
            <a:rect l="l" t="t" r="r" b="b"/>
            <a:pathLst>
              <a:path h="384175">
                <a:moveTo>
                  <a:pt x="0" y="384155"/>
                </a:moveTo>
                <a:lnTo>
                  <a:pt x="0" y="0"/>
                </a:lnTo>
              </a:path>
            </a:pathLst>
          </a:custGeom>
          <a:ln w="23873">
            <a:solidFill>
              <a:srgbClr val="979797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069777" y="5073977"/>
            <a:ext cx="0" cy="384175"/>
          </a:xfrm>
          <a:custGeom>
            <a:avLst/>
            <a:gdLst/>
            <a:ahLst/>
            <a:cxnLst/>
            <a:rect l="l" t="t" r="r" b="b"/>
            <a:pathLst>
              <a:path h="384175">
                <a:moveTo>
                  <a:pt x="0" y="384155"/>
                </a:moveTo>
                <a:lnTo>
                  <a:pt x="0" y="0"/>
                </a:lnTo>
              </a:path>
            </a:pathLst>
          </a:custGeom>
          <a:ln w="23873">
            <a:solidFill>
              <a:srgbClr val="979797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268664" y="5073977"/>
            <a:ext cx="0" cy="384175"/>
          </a:xfrm>
          <a:custGeom>
            <a:avLst/>
            <a:gdLst/>
            <a:ahLst/>
            <a:cxnLst/>
            <a:rect l="l" t="t" r="r" b="b"/>
            <a:pathLst>
              <a:path h="384175">
                <a:moveTo>
                  <a:pt x="0" y="384155"/>
                </a:moveTo>
                <a:lnTo>
                  <a:pt x="0" y="0"/>
                </a:lnTo>
              </a:path>
            </a:pathLst>
          </a:custGeom>
          <a:ln w="23873">
            <a:solidFill>
              <a:srgbClr val="979797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530376" y="5073977"/>
            <a:ext cx="0" cy="384175"/>
          </a:xfrm>
          <a:custGeom>
            <a:avLst/>
            <a:gdLst/>
            <a:ahLst/>
            <a:cxnLst/>
            <a:rect l="l" t="t" r="r" b="b"/>
            <a:pathLst>
              <a:path h="384175">
                <a:moveTo>
                  <a:pt x="0" y="384155"/>
                </a:moveTo>
                <a:lnTo>
                  <a:pt x="0" y="0"/>
                </a:lnTo>
              </a:path>
            </a:pathLst>
          </a:custGeom>
          <a:ln w="23873">
            <a:solidFill>
              <a:srgbClr val="979797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741926" y="5073977"/>
            <a:ext cx="0" cy="384175"/>
          </a:xfrm>
          <a:custGeom>
            <a:avLst/>
            <a:gdLst/>
            <a:ahLst/>
            <a:cxnLst/>
            <a:rect l="l" t="t" r="r" b="b"/>
            <a:pathLst>
              <a:path h="384175">
                <a:moveTo>
                  <a:pt x="0" y="384155"/>
                </a:moveTo>
                <a:lnTo>
                  <a:pt x="0" y="0"/>
                </a:lnTo>
              </a:path>
            </a:pathLst>
          </a:custGeom>
          <a:ln w="23873">
            <a:solidFill>
              <a:srgbClr val="979797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59055" y="4992032"/>
            <a:ext cx="15552419" cy="0"/>
          </a:xfrm>
          <a:custGeom>
            <a:avLst/>
            <a:gdLst/>
            <a:ahLst/>
            <a:cxnLst/>
            <a:rect l="l" t="t" r="r" b="b"/>
            <a:pathLst>
              <a:path w="15552419">
                <a:moveTo>
                  <a:pt x="0" y="0"/>
                </a:moveTo>
                <a:lnTo>
                  <a:pt x="15551851" y="0"/>
                </a:lnTo>
              </a:path>
            </a:pathLst>
          </a:custGeom>
          <a:ln w="23873">
            <a:solidFill>
              <a:srgbClr val="979797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85690" y="5172617"/>
            <a:ext cx="1926642" cy="17067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95778" y="5317450"/>
            <a:ext cx="1508760" cy="1277620"/>
          </a:xfrm>
          <a:custGeom>
            <a:avLst/>
            <a:gdLst/>
            <a:ahLst/>
            <a:cxnLst/>
            <a:rect l="l" t="t" r="r" b="b"/>
            <a:pathLst>
              <a:path w="1508759" h="1277620">
                <a:moveTo>
                  <a:pt x="1260799" y="0"/>
                </a:moveTo>
                <a:lnTo>
                  <a:pt x="247950" y="0"/>
                </a:lnTo>
                <a:lnTo>
                  <a:pt x="197980" y="5037"/>
                </a:lnTo>
                <a:lnTo>
                  <a:pt x="151437" y="19485"/>
                </a:lnTo>
                <a:lnTo>
                  <a:pt x="109319" y="42346"/>
                </a:lnTo>
                <a:lnTo>
                  <a:pt x="72623" y="72623"/>
                </a:lnTo>
                <a:lnTo>
                  <a:pt x="42346" y="109319"/>
                </a:lnTo>
                <a:lnTo>
                  <a:pt x="19485" y="151437"/>
                </a:lnTo>
                <a:lnTo>
                  <a:pt x="5037" y="197980"/>
                </a:lnTo>
                <a:lnTo>
                  <a:pt x="0" y="247950"/>
                </a:lnTo>
                <a:lnTo>
                  <a:pt x="0" y="1029497"/>
                </a:lnTo>
                <a:lnTo>
                  <a:pt x="5037" y="1079467"/>
                </a:lnTo>
                <a:lnTo>
                  <a:pt x="19485" y="1126010"/>
                </a:lnTo>
                <a:lnTo>
                  <a:pt x="42346" y="1168128"/>
                </a:lnTo>
                <a:lnTo>
                  <a:pt x="72623" y="1204824"/>
                </a:lnTo>
                <a:lnTo>
                  <a:pt x="109319" y="1235101"/>
                </a:lnTo>
                <a:lnTo>
                  <a:pt x="151437" y="1257962"/>
                </a:lnTo>
                <a:lnTo>
                  <a:pt x="197980" y="1272410"/>
                </a:lnTo>
                <a:lnTo>
                  <a:pt x="247950" y="1277448"/>
                </a:lnTo>
                <a:lnTo>
                  <a:pt x="1260799" y="1277448"/>
                </a:lnTo>
                <a:lnTo>
                  <a:pt x="1310769" y="1272410"/>
                </a:lnTo>
                <a:lnTo>
                  <a:pt x="1357312" y="1257962"/>
                </a:lnTo>
                <a:lnTo>
                  <a:pt x="1399430" y="1235101"/>
                </a:lnTo>
                <a:lnTo>
                  <a:pt x="1436126" y="1204824"/>
                </a:lnTo>
                <a:lnTo>
                  <a:pt x="1466403" y="1168128"/>
                </a:lnTo>
                <a:lnTo>
                  <a:pt x="1489264" y="1126010"/>
                </a:lnTo>
                <a:lnTo>
                  <a:pt x="1503712" y="1079467"/>
                </a:lnTo>
                <a:lnTo>
                  <a:pt x="1508749" y="1029497"/>
                </a:lnTo>
                <a:lnTo>
                  <a:pt x="1508749" y="247950"/>
                </a:lnTo>
                <a:lnTo>
                  <a:pt x="1503712" y="197980"/>
                </a:lnTo>
                <a:lnTo>
                  <a:pt x="1489264" y="151437"/>
                </a:lnTo>
                <a:lnTo>
                  <a:pt x="1466403" y="109319"/>
                </a:lnTo>
                <a:lnTo>
                  <a:pt x="1436126" y="72623"/>
                </a:lnTo>
                <a:lnTo>
                  <a:pt x="1399430" y="42346"/>
                </a:lnTo>
                <a:lnTo>
                  <a:pt x="1357312" y="19485"/>
                </a:lnTo>
                <a:lnTo>
                  <a:pt x="1310769" y="5037"/>
                </a:lnTo>
                <a:lnTo>
                  <a:pt x="12607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070312" y="5426075"/>
            <a:ext cx="1159510" cy="1047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140"/>
              </a:lnSpc>
              <a:spcBef>
                <a:spcPts val="95"/>
              </a:spcBef>
            </a:pPr>
            <a:r>
              <a:rPr sz="1850" spc="-10" dirty="0">
                <a:solidFill>
                  <a:srgbClr val="436682"/>
                </a:solidFill>
                <a:latin typeface="Arial"/>
                <a:cs typeface="Arial"/>
              </a:rPr>
              <a:t>UFK</a:t>
            </a:r>
            <a:endParaRPr sz="1850">
              <a:latin typeface="Arial"/>
              <a:cs typeface="Arial"/>
            </a:endParaRPr>
          </a:p>
          <a:p>
            <a:pPr algn="ctr">
              <a:lnSpc>
                <a:spcPts val="2010"/>
              </a:lnSpc>
            </a:pPr>
            <a:r>
              <a:rPr sz="1850" spc="-10" dirty="0">
                <a:solidFill>
                  <a:srgbClr val="436682"/>
                </a:solidFill>
                <a:latin typeface="Arial"/>
                <a:cs typeface="Arial"/>
              </a:rPr>
              <a:t>Compensa</a:t>
            </a:r>
            <a:endParaRPr sz="1850">
              <a:latin typeface="Arial"/>
              <a:cs typeface="Arial"/>
            </a:endParaRPr>
          </a:p>
          <a:p>
            <a:pPr marL="635" algn="ctr">
              <a:lnSpc>
                <a:spcPts val="3890"/>
              </a:lnSpc>
            </a:pPr>
            <a:r>
              <a:rPr sz="3350" b="1" spc="5" dirty="0">
                <a:solidFill>
                  <a:srgbClr val="436682"/>
                </a:solidFill>
                <a:latin typeface="Arial"/>
                <a:cs typeface="Arial"/>
              </a:rPr>
              <a:t>2035</a:t>
            </a:r>
            <a:endParaRPr sz="33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303290" y="5172617"/>
            <a:ext cx="1937113" cy="17067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521451" y="5317450"/>
            <a:ext cx="1508760" cy="1277620"/>
          </a:xfrm>
          <a:custGeom>
            <a:avLst/>
            <a:gdLst/>
            <a:ahLst/>
            <a:cxnLst/>
            <a:rect l="l" t="t" r="r" b="b"/>
            <a:pathLst>
              <a:path w="1508759" h="1277620">
                <a:moveTo>
                  <a:pt x="1260788" y="0"/>
                </a:moveTo>
                <a:lnTo>
                  <a:pt x="247950" y="0"/>
                </a:lnTo>
                <a:lnTo>
                  <a:pt x="197977" y="5037"/>
                </a:lnTo>
                <a:lnTo>
                  <a:pt x="151433" y="19485"/>
                </a:lnTo>
                <a:lnTo>
                  <a:pt x="109314" y="42346"/>
                </a:lnTo>
                <a:lnTo>
                  <a:pt x="72619" y="72623"/>
                </a:lnTo>
                <a:lnTo>
                  <a:pt x="42343" y="109319"/>
                </a:lnTo>
                <a:lnTo>
                  <a:pt x="19483" y="151437"/>
                </a:lnTo>
                <a:lnTo>
                  <a:pt x="5037" y="197980"/>
                </a:lnTo>
                <a:lnTo>
                  <a:pt x="0" y="247950"/>
                </a:lnTo>
                <a:lnTo>
                  <a:pt x="0" y="1029497"/>
                </a:lnTo>
                <a:lnTo>
                  <a:pt x="5037" y="1079467"/>
                </a:lnTo>
                <a:lnTo>
                  <a:pt x="19483" y="1126010"/>
                </a:lnTo>
                <a:lnTo>
                  <a:pt x="42343" y="1168128"/>
                </a:lnTo>
                <a:lnTo>
                  <a:pt x="72619" y="1204824"/>
                </a:lnTo>
                <a:lnTo>
                  <a:pt x="109314" y="1235101"/>
                </a:lnTo>
                <a:lnTo>
                  <a:pt x="151433" y="1257962"/>
                </a:lnTo>
                <a:lnTo>
                  <a:pt x="197977" y="1272410"/>
                </a:lnTo>
                <a:lnTo>
                  <a:pt x="247950" y="1277448"/>
                </a:lnTo>
                <a:lnTo>
                  <a:pt x="1260788" y="1277448"/>
                </a:lnTo>
                <a:lnTo>
                  <a:pt x="1310762" y="1272410"/>
                </a:lnTo>
                <a:lnTo>
                  <a:pt x="1357306" y="1257962"/>
                </a:lnTo>
                <a:lnTo>
                  <a:pt x="1399424" y="1235101"/>
                </a:lnTo>
                <a:lnTo>
                  <a:pt x="1436119" y="1204824"/>
                </a:lnTo>
                <a:lnTo>
                  <a:pt x="1466395" y="1168128"/>
                </a:lnTo>
                <a:lnTo>
                  <a:pt x="1489255" y="1126010"/>
                </a:lnTo>
                <a:lnTo>
                  <a:pt x="1503702" y="1079467"/>
                </a:lnTo>
                <a:lnTo>
                  <a:pt x="1508739" y="1029497"/>
                </a:lnTo>
                <a:lnTo>
                  <a:pt x="1508739" y="247950"/>
                </a:lnTo>
                <a:lnTo>
                  <a:pt x="1503702" y="197980"/>
                </a:lnTo>
                <a:lnTo>
                  <a:pt x="1489255" y="151437"/>
                </a:lnTo>
                <a:lnTo>
                  <a:pt x="1466395" y="109319"/>
                </a:lnTo>
                <a:lnTo>
                  <a:pt x="1436119" y="72623"/>
                </a:lnTo>
                <a:lnTo>
                  <a:pt x="1399424" y="42346"/>
                </a:lnTo>
                <a:lnTo>
                  <a:pt x="1357306" y="19485"/>
                </a:lnTo>
                <a:lnTo>
                  <a:pt x="1310762" y="5037"/>
                </a:lnTo>
                <a:lnTo>
                  <a:pt x="12607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2723985" y="5426075"/>
            <a:ext cx="1159510" cy="1047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140"/>
              </a:lnSpc>
              <a:spcBef>
                <a:spcPts val="95"/>
              </a:spcBef>
            </a:pPr>
            <a:r>
              <a:rPr sz="1850" spc="-10" dirty="0">
                <a:solidFill>
                  <a:srgbClr val="436682"/>
                </a:solidFill>
                <a:latin typeface="Arial"/>
                <a:cs typeface="Arial"/>
              </a:rPr>
              <a:t>UFK</a:t>
            </a:r>
            <a:endParaRPr sz="1850">
              <a:latin typeface="Arial"/>
              <a:cs typeface="Arial"/>
            </a:endParaRPr>
          </a:p>
          <a:p>
            <a:pPr algn="ctr">
              <a:lnSpc>
                <a:spcPts val="2010"/>
              </a:lnSpc>
            </a:pPr>
            <a:r>
              <a:rPr sz="1850" spc="-10" dirty="0">
                <a:solidFill>
                  <a:srgbClr val="436682"/>
                </a:solidFill>
                <a:latin typeface="Arial"/>
                <a:cs typeface="Arial"/>
              </a:rPr>
              <a:t>Compensa</a:t>
            </a:r>
            <a:endParaRPr sz="1850">
              <a:latin typeface="Arial"/>
              <a:cs typeface="Arial"/>
            </a:endParaRPr>
          </a:p>
          <a:p>
            <a:pPr marL="635" algn="ctr">
              <a:lnSpc>
                <a:spcPts val="3890"/>
              </a:lnSpc>
            </a:pPr>
            <a:r>
              <a:rPr sz="3350" b="1" spc="5" dirty="0">
                <a:solidFill>
                  <a:srgbClr val="436682"/>
                </a:solidFill>
                <a:latin typeface="Arial"/>
                <a:cs typeface="Arial"/>
              </a:rPr>
              <a:t>2050</a:t>
            </a:r>
            <a:endParaRPr sz="335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732474" y="5172617"/>
            <a:ext cx="1926642" cy="17067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941891" y="5317450"/>
            <a:ext cx="1508760" cy="1277620"/>
          </a:xfrm>
          <a:custGeom>
            <a:avLst/>
            <a:gdLst/>
            <a:ahLst/>
            <a:cxnLst/>
            <a:rect l="l" t="t" r="r" b="b"/>
            <a:pathLst>
              <a:path w="1508759" h="1277620">
                <a:moveTo>
                  <a:pt x="1260799" y="0"/>
                </a:moveTo>
                <a:lnTo>
                  <a:pt x="247950" y="0"/>
                </a:lnTo>
                <a:lnTo>
                  <a:pt x="197980" y="5037"/>
                </a:lnTo>
                <a:lnTo>
                  <a:pt x="151437" y="19485"/>
                </a:lnTo>
                <a:lnTo>
                  <a:pt x="109319" y="42346"/>
                </a:lnTo>
                <a:lnTo>
                  <a:pt x="72623" y="72623"/>
                </a:lnTo>
                <a:lnTo>
                  <a:pt x="42346" y="109319"/>
                </a:lnTo>
                <a:lnTo>
                  <a:pt x="19485" y="151437"/>
                </a:lnTo>
                <a:lnTo>
                  <a:pt x="5037" y="197980"/>
                </a:lnTo>
                <a:lnTo>
                  <a:pt x="0" y="247950"/>
                </a:lnTo>
                <a:lnTo>
                  <a:pt x="0" y="1029497"/>
                </a:lnTo>
                <a:lnTo>
                  <a:pt x="5037" y="1079467"/>
                </a:lnTo>
                <a:lnTo>
                  <a:pt x="19485" y="1126010"/>
                </a:lnTo>
                <a:lnTo>
                  <a:pt x="42346" y="1168128"/>
                </a:lnTo>
                <a:lnTo>
                  <a:pt x="72623" y="1204824"/>
                </a:lnTo>
                <a:lnTo>
                  <a:pt x="109319" y="1235101"/>
                </a:lnTo>
                <a:lnTo>
                  <a:pt x="151437" y="1257962"/>
                </a:lnTo>
                <a:lnTo>
                  <a:pt x="197980" y="1272410"/>
                </a:lnTo>
                <a:lnTo>
                  <a:pt x="247950" y="1277448"/>
                </a:lnTo>
                <a:lnTo>
                  <a:pt x="1260799" y="1277448"/>
                </a:lnTo>
                <a:lnTo>
                  <a:pt x="1310769" y="1272410"/>
                </a:lnTo>
                <a:lnTo>
                  <a:pt x="1357312" y="1257962"/>
                </a:lnTo>
                <a:lnTo>
                  <a:pt x="1399430" y="1235101"/>
                </a:lnTo>
                <a:lnTo>
                  <a:pt x="1436126" y="1204824"/>
                </a:lnTo>
                <a:lnTo>
                  <a:pt x="1466403" y="1168128"/>
                </a:lnTo>
                <a:lnTo>
                  <a:pt x="1489264" y="1126010"/>
                </a:lnTo>
                <a:lnTo>
                  <a:pt x="1503712" y="1079467"/>
                </a:lnTo>
                <a:lnTo>
                  <a:pt x="1508749" y="1029497"/>
                </a:lnTo>
                <a:lnTo>
                  <a:pt x="1508749" y="247950"/>
                </a:lnTo>
                <a:lnTo>
                  <a:pt x="1503712" y="197980"/>
                </a:lnTo>
                <a:lnTo>
                  <a:pt x="1489264" y="151437"/>
                </a:lnTo>
                <a:lnTo>
                  <a:pt x="1466403" y="109319"/>
                </a:lnTo>
                <a:lnTo>
                  <a:pt x="1436126" y="72623"/>
                </a:lnTo>
                <a:lnTo>
                  <a:pt x="1399430" y="42346"/>
                </a:lnTo>
                <a:lnTo>
                  <a:pt x="1357312" y="19485"/>
                </a:lnTo>
                <a:lnTo>
                  <a:pt x="1310769" y="5037"/>
                </a:lnTo>
                <a:lnTo>
                  <a:pt x="12607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3486804" y="5172617"/>
            <a:ext cx="1937113" cy="17067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04672" y="5317450"/>
            <a:ext cx="1508760" cy="1277620"/>
          </a:xfrm>
          <a:custGeom>
            <a:avLst/>
            <a:gdLst/>
            <a:ahLst/>
            <a:cxnLst/>
            <a:rect l="l" t="t" r="r" b="b"/>
            <a:pathLst>
              <a:path w="1508760" h="1277620">
                <a:moveTo>
                  <a:pt x="1260799" y="0"/>
                </a:moveTo>
                <a:lnTo>
                  <a:pt x="247950" y="0"/>
                </a:lnTo>
                <a:lnTo>
                  <a:pt x="197980" y="5037"/>
                </a:lnTo>
                <a:lnTo>
                  <a:pt x="151437" y="19485"/>
                </a:lnTo>
                <a:lnTo>
                  <a:pt x="109319" y="42346"/>
                </a:lnTo>
                <a:lnTo>
                  <a:pt x="72623" y="72623"/>
                </a:lnTo>
                <a:lnTo>
                  <a:pt x="42346" y="109319"/>
                </a:lnTo>
                <a:lnTo>
                  <a:pt x="19485" y="151437"/>
                </a:lnTo>
                <a:lnTo>
                  <a:pt x="5037" y="197980"/>
                </a:lnTo>
                <a:lnTo>
                  <a:pt x="0" y="247950"/>
                </a:lnTo>
                <a:lnTo>
                  <a:pt x="0" y="1029497"/>
                </a:lnTo>
                <a:lnTo>
                  <a:pt x="5037" y="1079467"/>
                </a:lnTo>
                <a:lnTo>
                  <a:pt x="19485" y="1126010"/>
                </a:lnTo>
                <a:lnTo>
                  <a:pt x="42346" y="1168128"/>
                </a:lnTo>
                <a:lnTo>
                  <a:pt x="72623" y="1204824"/>
                </a:lnTo>
                <a:lnTo>
                  <a:pt x="109319" y="1235101"/>
                </a:lnTo>
                <a:lnTo>
                  <a:pt x="151437" y="1257962"/>
                </a:lnTo>
                <a:lnTo>
                  <a:pt x="197980" y="1272410"/>
                </a:lnTo>
                <a:lnTo>
                  <a:pt x="247950" y="1277448"/>
                </a:lnTo>
                <a:lnTo>
                  <a:pt x="1260799" y="1277448"/>
                </a:lnTo>
                <a:lnTo>
                  <a:pt x="1310769" y="1272410"/>
                </a:lnTo>
                <a:lnTo>
                  <a:pt x="1357312" y="1257962"/>
                </a:lnTo>
                <a:lnTo>
                  <a:pt x="1399430" y="1235101"/>
                </a:lnTo>
                <a:lnTo>
                  <a:pt x="1436126" y="1204824"/>
                </a:lnTo>
                <a:lnTo>
                  <a:pt x="1466403" y="1168128"/>
                </a:lnTo>
                <a:lnTo>
                  <a:pt x="1489264" y="1126010"/>
                </a:lnTo>
                <a:lnTo>
                  <a:pt x="1503712" y="1079467"/>
                </a:lnTo>
                <a:lnTo>
                  <a:pt x="1508749" y="1029497"/>
                </a:lnTo>
                <a:lnTo>
                  <a:pt x="1508749" y="247950"/>
                </a:lnTo>
                <a:lnTo>
                  <a:pt x="1503712" y="197980"/>
                </a:lnTo>
                <a:lnTo>
                  <a:pt x="1489264" y="151437"/>
                </a:lnTo>
                <a:lnTo>
                  <a:pt x="1466403" y="109319"/>
                </a:lnTo>
                <a:lnTo>
                  <a:pt x="1436126" y="72623"/>
                </a:lnTo>
                <a:lnTo>
                  <a:pt x="1399430" y="42346"/>
                </a:lnTo>
                <a:lnTo>
                  <a:pt x="1357312" y="19485"/>
                </a:lnTo>
                <a:lnTo>
                  <a:pt x="1310769" y="5037"/>
                </a:lnTo>
                <a:lnTo>
                  <a:pt x="12607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879207" y="5426075"/>
            <a:ext cx="1159510" cy="1047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140"/>
              </a:lnSpc>
              <a:spcBef>
                <a:spcPts val="95"/>
              </a:spcBef>
            </a:pPr>
            <a:r>
              <a:rPr sz="1850" spc="-10" dirty="0">
                <a:solidFill>
                  <a:srgbClr val="436682"/>
                </a:solidFill>
                <a:latin typeface="Arial"/>
                <a:cs typeface="Arial"/>
              </a:rPr>
              <a:t>UFK</a:t>
            </a:r>
            <a:endParaRPr sz="1850">
              <a:latin typeface="Arial"/>
              <a:cs typeface="Arial"/>
            </a:endParaRPr>
          </a:p>
          <a:p>
            <a:pPr algn="ctr">
              <a:lnSpc>
                <a:spcPts val="2010"/>
              </a:lnSpc>
            </a:pPr>
            <a:r>
              <a:rPr sz="1850" spc="-10" dirty="0">
                <a:solidFill>
                  <a:srgbClr val="436682"/>
                </a:solidFill>
                <a:latin typeface="Arial"/>
                <a:cs typeface="Arial"/>
              </a:rPr>
              <a:t>Compensa</a:t>
            </a:r>
            <a:endParaRPr sz="1850">
              <a:latin typeface="Arial"/>
              <a:cs typeface="Arial"/>
            </a:endParaRPr>
          </a:p>
          <a:p>
            <a:pPr marL="635" algn="ctr">
              <a:lnSpc>
                <a:spcPts val="3890"/>
              </a:lnSpc>
            </a:pPr>
            <a:r>
              <a:rPr sz="3350" b="1" spc="5" dirty="0">
                <a:solidFill>
                  <a:srgbClr val="436682"/>
                </a:solidFill>
                <a:latin typeface="Arial"/>
                <a:cs typeface="Arial"/>
              </a:rPr>
              <a:t>2030</a:t>
            </a:r>
            <a:endParaRPr sz="33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062520" y="5172617"/>
            <a:ext cx="1937113" cy="17067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277989" y="5317450"/>
            <a:ext cx="1508760" cy="1277620"/>
          </a:xfrm>
          <a:custGeom>
            <a:avLst/>
            <a:gdLst/>
            <a:ahLst/>
            <a:cxnLst/>
            <a:rect l="l" t="t" r="r" b="b"/>
            <a:pathLst>
              <a:path w="1508759" h="1277620">
                <a:moveTo>
                  <a:pt x="1260788" y="0"/>
                </a:moveTo>
                <a:lnTo>
                  <a:pt x="247950" y="0"/>
                </a:lnTo>
                <a:lnTo>
                  <a:pt x="197980" y="5037"/>
                </a:lnTo>
                <a:lnTo>
                  <a:pt x="151437" y="19485"/>
                </a:lnTo>
                <a:lnTo>
                  <a:pt x="109319" y="42346"/>
                </a:lnTo>
                <a:lnTo>
                  <a:pt x="72623" y="72623"/>
                </a:lnTo>
                <a:lnTo>
                  <a:pt x="42346" y="109319"/>
                </a:lnTo>
                <a:lnTo>
                  <a:pt x="19485" y="151437"/>
                </a:lnTo>
                <a:lnTo>
                  <a:pt x="5037" y="197980"/>
                </a:lnTo>
                <a:lnTo>
                  <a:pt x="0" y="247950"/>
                </a:lnTo>
                <a:lnTo>
                  <a:pt x="0" y="1029497"/>
                </a:lnTo>
                <a:lnTo>
                  <a:pt x="5037" y="1079467"/>
                </a:lnTo>
                <a:lnTo>
                  <a:pt x="19485" y="1126010"/>
                </a:lnTo>
                <a:lnTo>
                  <a:pt x="42346" y="1168128"/>
                </a:lnTo>
                <a:lnTo>
                  <a:pt x="72623" y="1204824"/>
                </a:lnTo>
                <a:lnTo>
                  <a:pt x="109319" y="1235101"/>
                </a:lnTo>
                <a:lnTo>
                  <a:pt x="151437" y="1257962"/>
                </a:lnTo>
                <a:lnTo>
                  <a:pt x="197980" y="1272410"/>
                </a:lnTo>
                <a:lnTo>
                  <a:pt x="247950" y="1277448"/>
                </a:lnTo>
                <a:lnTo>
                  <a:pt x="1260788" y="1277448"/>
                </a:lnTo>
                <a:lnTo>
                  <a:pt x="1310762" y="1272410"/>
                </a:lnTo>
                <a:lnTo>
                  <a:pt x="1357306" y="1257962"/>
                </a:lnTo>
                <a:lnTo>
                  <a:pt x="1399424" y="1235101"/>
                </a:lnTo>
                <a:lnTo>
                  <a:pt x="1436119" y="1204824"/>
                </a:lnTo>
                <a:lnTo>
                  <a:pt x="1466395" y="1168128"/>
                </a:lnTo>
                <a:lnTo>
                  <a:pt x="1489255" y="1126010"/>
                </a:lnTo>
                <a:lnTo>
                  <a:pt x="1503702" y="1079467"/>
                </a:lnTo>
                <a:lnTo>
                  <a:pt x="1508739" y="1029497"/>
                </a:lnTo>
                <a:lnTo>
                  <a:pt x="1508739" y="247950"/>
                </a:lnTo>
                <a:lnTo>
                  <a:pt x="1503702" y="197980"/>
                </a:lnTo>
                <a:lnTo>
                  <a:pt x="1489255" y="151437"/>
                </a:lnTo>
                <a:lnTo>
                  <a:pt x="1466395" y="109319"/>
                </a:lnTo>
                <a:lnTo>
                  <a:pt x="1436119" y="72623"/>
                </a:lnTo>
                <a:lnTo>
                  <a:pt x="1399424" y="42346"/>
                </a:lnTo>
                <a:lnTo>
                  <a:pt x="1357306" y="19485"/>
                </a:lnTo>
                <a:lnTo>
                  <a:pt x="1310762" y="5037"/>
                </a:lnTo>
                <a:lnTo>
                  <a:pt x="12607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0480525" y="5426075"/>
            <a:ext cx="1159510" cy="1047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140"/>
              </a:lnSpc>
              <a:spcBef>
                <a:spcPts val="95"/>
              </a:spcBef>
            </a:pPr>
            <a:r>
              <a:rPr sz="1850" spc="-10" dirty="0">
                <a:solidFill>
                  <a:srgbClr val="436682"/>
                </a:solidFill>
                <a:latin typeface="Arial"/>
                <a:cs typeface="Arial"/>
              </a:rPr>
              <a:t>UFK</a:t>
            </a:r>
            <a:endParaRPr sz="1850">
              <a:latin typeface="Arial"/>
              <a:cs typeface="Arial"/>
            </a:endParaRPr>
          </a:p>
          <a:p>
            <a:pPr algn="ctr">
              <a:lnSpc>
                <a:spcPts val="2010"/>
              </a:lnSpc>
            </a:pPr>
            <a:r>
              <a:rPr sz="1850" spc="-10" dirty="0">
                <a:solidFill>
                  <a:srgbClr val="436682"/>
                </a:solidFill>
                <a:latin typeface="Arial"/>
                <a:cs typeface="Arial"/>
              </a:rPr>
              <a:t>Compensa</a:t>
            </a:r>
            <a:endParaRPr sz="1850">
              <a:latin typeface="Arial"/>
              <a:cs typeface="Arial"/>
            </a:endParaRPr>
          </a:p>
          <a:p>
            <a:pPr marL="635" algn="ctr">
              <a:lnSpc>
                <a:spcPts val="3890"/>
              </a:lnSpc>
            </a:pPr>
            <a:r>
              <a:rPr sz="3350" b="1" spc="5" dirty="0">
                <a:solidFill>
                  <a:srgbClr val="436682"/>
                </a:solidFill>
                <a:latin typeface="Arial"/>
                <a:cs typeface="Arial"/>
              </a:rPr>
              <a:t>2045</a:t>
            </a:r>
            <a:endParaRPr sz="335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4554530" y="5172617"/>
            <a:ext cx="1937113" cy="170675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764901" y="5317450"/>
            <a:ext cx="1508760" cy="1277620"/>
          </a:xfrm>
          <a:custGeom>
            <a:avLst/>
            <a:gdLst/>
            <a:ahLst/>
            <a:cxnLst/>
            <a:rect l="l" t="t" r="r" b="b"/>
            <a:pathLst>
              <a:path w="1508759" h="1277620">
                <a:moveTo>
                  <a:pt x="1260799" y="0"/>
                </a:moveTo>
                <a:lnTo>
                  <a:pt x="247950" y="0"/>
                </a:lnTo>
                <a:lnTo>
                  <a:pt x="197980" y="5037"/>
                </a:lnTo>
                <a:lnTo>
                  <a:pt x="151437" y="19485"/>
                </a:lnTo>
                <a:lnTo>
                  <a:pt x="109319" y="42346"/>
                </a:lnTo>
                <a:lnTo>
                  <a:pt x="72623" y="72623"/>
                </a:lnTo>
                <a:lnTo>
                  <a:pt x="42346" y="109319"/>
                </a:lnTo>
                <a:lnTo>
                  <a:pt x="19485" y="151437"/>
                </a:lnTo>
                <a:lnTo>
                  <a:pt x="5037" y="197980"/>
                </a:lnTo>
                <a:lnTo>
                  <a:pt x="0" y="247950"/>
                </a:lnTo>
                <a:lnTo>
                  <a:pt x="0" y="1029497"/>
                </a:lnTo>
                <a:lnTo>
                  <a:pt x="5037" y="1079467"/>
                </a:lnTo>
                <a:lnTo>
                  <a:pt x="19485" y="1126010"/>
                </a:lnTo>
                <a:lnTo>
                  <a:pt x="42346" y="1168128"/>
                </a:lnTo>
                <a:lnTo>
                  <a:pt x="72623" y="1204824"/>
                </a:lnTo>
                <a:lnTo>
                  <a:pt x="109319" y="1235101"/>
                </a:lnTo>
                <a:lnTo>
                  <a:pt x="151437" y="1257962"/>
                </a:lnTo>
                <a:lnTo>
                  <a:pt x="197980" y="1272410"/>
                </a:lnTo>
                <a:lnTo>
                  <a:pt x="247950" y="1277448"/>
                </a:lnTo>
                <a:lnTo>
                  <a:pt x="1260799" y="1277448"/>
                </a:lnTo>
                <a:lnTo>
                  <a:pt x="1310769" y="1272410"/>
                </a:lnTo>
                <a:lnTo>
                  <a:pt x="1357312" y="1257962"/>
                </a:lnTo>
                <a:lnTo>
                  <a:pt x="1399430" y="1235101"/>
                </a:lnTo>
                <a:lnTo>
                  <a:pt x="1436126" y="1204824"/>
                </a:lnTo>
                <a:lnTo>
                  <a:pt x="1466403" y="1168128"/>
                </a:lnTo>
                <a:lnTo>
                  <a:pt x="1489264" y="1126010"/>
                </a:lnTo>
                <a:lnTo>
                  <a:pt x="1503712" y="1079467"/>
                </a:lnTo>
                <a:lnTo>
                  <a:pt x="1508749" y="1029497"/>
                </a:lnTo>
                <a:lnTo>
                  <a:pt x="1508749" y="247950"/>
                </a:lnTo>
                <a:lnTo>
                  <a:pt x="1503712" y="197980"/>
                </a:lnTo>
                <a:lnTo>
                  <a:pt x="1489264" y="151437"/>
                </a:lnTo>
                <a:lnTo>
                  <a:pt x="1466403" y="109319"/>
                </a:lnTo>
                <a:lnTo>
                  <a:pt x="1436126" y="72623"/>
                </a:lnTo>
                <a:lnTo>
                  <a:pt x="1399430" y="42346"/>
                </a:lnTo>
                <a:lnTo>
                  <a:pt x="1357312" y="19485"/>
                </a:lnTo>
                <a:lnTo>
                  <a:pt x="1310769" y="5037"/>
                </a:lnTo>
                <a:lnTo>
                  <a:pt x="12607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964312" y="5426075"/>
            <a:ext cx="1159510" cy="1047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140"/>
              </a:lnSpc>
              <a:spcBef>
                <a:spcPts val="95"/>
              </a:spcBef>
            </a:pPr>
            <a:r>
              <a:rPr sz="1850" spc="-10" dirty="0">
                <a:solidFill>
                  <a:srgbClr val="436682"/>
                </a:solidFill>
                <a:latin typeface="Arial"/>
                <a:cs typeface="Arial"/>
              </a:rPr>
              <a:t>UFK</a:t>
            </a:r>
            <a:endParaRPr sz="1850">
              <a:latin typeface="Arial"/>
              <a:cs typeface="Arial"/>
            </a:endParaRPr>
          </a:p>
          <a:p>
            <a:pPr algn="ctr">
              <a:lnSpc>
                <a:spcPts val="2010"/>
              </a:lnSpc>
            </a:pPr>
            <a:r>
              <a:rPr sz="1850" spc="-10" dirty="0">
                <a:solidFill>
                  <a:srgbClr val="436682"/>
                </a:solidFill>
                <a:latin typeface="Arial"/>
                <a:cs typeface="Arial"/>
              </a:rPr>
              <a:t>Compensa</a:t>
            </a:r>
            <a:endParaRPr sz="1850">
              <a:latin typeface="Arial"/>
              <a:cs typeface="Arial"/>
            </a:endParaRPr>
          </a:p>
          <a:p>
            <a:pPr marL="635" algn="ctr">
              <a:lnSpc>
                <a:spcPts val="3890"/>
              </a:lnSpc>
            </a:pPr>
            <a:r>
              <a:rPr sz="3350" b="1" spc="5" dirty="0">
                <a:solidFill>
                  <a:srgbClr val="436682"/>
                </a:solidFill>
                <a:latin typeface="Arial"/>
                <a:cs typeface="Arial"/>
              </a:rPr>
              <a:t>2055</a:t>
            </a:r>
            <a:endParaRPr sz="335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308860" y="5172617"/>
            <a:ext cx="1937113" cy="170675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23094" y="5317450"/>
            <a:ext cx="1508760" cy="1277620"/>
          </a:xfrm>
          <a:custGeom>
            <a:avLst/>
            <a:gdLst/>
            <a:ahLst/>
            <a:cxnLst/>
            <a:rect l="l" t="t" r="r" b="b"/>
            <a:pathLst>
              <a:path w="1508760" h="1277620">
                <a:moveTo>
                  <a:pt x="1260799" y="0"/>
                </a:moveTo>
                <a:lnTo>
                  <a:pt x="247950" y="0"/>
                </a:lnTo>
                <a:lnTo>
                  <a:pt x="197980" y="5037"/>
                </a:lnTo>
                <a:lnTo>
                  <a:pt x="151437" y="19485"/>
                </a:lnTo>
                <a:lnTo>
                  <a:pt x="109319" y="42346"/>
                </a:lnTo>
                <a:lnTo>
                  <a:pt x="72623" y="72623"/>
                </a:lnTo>
                <a:lnTo>
                  <a:pt x="42346" y="109319"/>
                </a:lnTo>
                <a:lnTo>
                  <a:pt x="19485" y="151437"/>
                </a:lnTo>
                <a:lnTo>
                  <a:pt x="5037" y="197980"/>
                </a:lnTo>
                <a:lnTo>
                  <a:pt x="0" y="247950"/>
                </a:lnTo>
                <a:lnTo>
                  <a:pt x="0" y="1029497"/>
                </a:lnTo>
                <a:lnTo>
                  <a:pt x="5037" y="1079467"/>
                </a:lnTo>
                <a:lnTo>
                  <a:pt x="19485" y="1126010"/>
                </a:lnTo>
                <a:lnTo>
                  <a:pt x="42346" y="1168128"/>
                </a:lnTo>
                <a:lnTo>
                  <a:pt x="72623" y="1204824"/>
                </a:lnTo>
                <a:lnTo>
                  <a:pt x="109319" y="1235101"/>
                </a:lnTo>
                <a:lnTo>
                  <a:pt x="151437" y="1257962"/>
                </a:lnTo>
                <a:lnTo>
                  <a:pt x="197980" y="1272410"/>
                </a:lnTo>
                <a:lnTo>
                  <a:pt x="247950" y="1277448"/>
                </a:lnTo>
                <a:lnTo>
                  <a:pt x="1260799" y="1277448"/>
                </a:lnTo>
                <a:lnTo>
                  <a:pt x="1310769" y="1272410"/>
                </a:lnTo>
                <a:lnTo>
                  <a:pt x="1357312" y="1257962"/>
                </a:lnTo>
                <a:lnTo>
                  <a:pt x="1399430" y="1235101"/>
                </a:lnTo>
                <a:lnTo>
                  <a:pt x="1436126" y="1204824"/>
                </a:lnTo>
                <a:lnTo>
                  <a:pt x="1466403" y="1168128"/>
                </a:lnTo>
                <a:lnTo>
                  <a:pt x="1489264" y="1126010"/>
                </a:lnTo>
                <a:lnTo>
                  <a:pt x="1503712" y="1079467"/>
                </a:lnTo>
                <a:lnTo>
                  <a:pt x="1508749" y="1029497"/>
                </a:lnTo>
                <a:lnTo>
                  <a:pt x="1508749" y="247950"/>
                </a:lnTo>
                <a:lnTo>
                  <a:pt x="1503712" y="197980"/>
                </a:lnTo>
                <a:lnTo>
                  <a:pt x="1489264" y="151437"/>
                </a:lnTo>
                <a:lnTo>
                  <a:pt x="1466403" y="109319"/>
                </a:lnTo>
                <a:lnTo>
                  <a:pt x="1436126" y="72623"/>
                </a:lnTo>
                <a:lnTo>
                  <a:pt x="1399430" y="42346"/>
                </a:lnTo>
                <a:lnTo>
                  <a:pt x="1357312" y="19485"/>
                </a:lnTo>
                <a:lnTo>
                  <a:pt x="1310769" y="5037"/>
                </a:lnTo>
                <a:lnTo>
                  <a:pt x="12607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874106" y="5172617"/>
            <a:ext cx="1937113" cy="170675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086884" y="5317450"/>
            <a:ext cx="1508760" cy="1277620"/>
          </a:xfrm>
          <a:custGeom>
            <a:avLst/>
            <a:gdLst/>
            <a:ahLst/>
            <a:cxnLst/>
            <a:rect l="l" t="t" r="r" b="b"/>
            <a:pathLst>
              <a:path w="1508759" h="1277620">
                <a:moveTo>
                  <a:pt x="1260799" y="0"/>
                </a:moveTo>
                <a:lnTo>
                  <a:pt x="247950" y="0"/>
                </a:lnTo>
                <a:lnTo>
                  <a:pt x="197977" y="5037"/>
                </a:lnTo>
                <a:lnTo>
                  <a:pt x="151433" y="19485"/>
                </a:lnTo>
                <a:lnTo>
                  <a:pt x="109314" y="42346"/>
                </a:lnTo>
                <a:lnTo>
                  <a:pt x="72619" y="72623"/>
                </a:lnTo>
                <a:lnTo>
                  <a:pt x="42343" y="109319"/>
                </a:lnTo>
                <a:lnTo>
                  <a:pt x="19483" y="151437"/>
                </a:lnTo>
                <a:lnTo>
                  <a:pt x="5037" y="197980"/>
                </a:lnTo>
                <a:lnTo>
                  <a:pt x="0" y="247950"/>
                </a:lnTo>
                <a:lnTo>
                  <a:pt x="0" y="1029497"/>
                </a:lnTo>
                <a:lnTo>
                  <a:pt x="5037" y="1079467"/>
                </a:lnTo>
                <a:lnTo>
                  <a:pt x="19483" y="1126010"/>
                </a:lnTo>
                <a:lnTo>
                  <a:pt x="42343" y="1168128"/>
                </a:lnTo>
                <a:lnTo>
                  <a:pt x="72619" y="1204824"/>
                </a:lnTo>
                <a:lnTo>
                  <a:pt x="109314" y="1235101"/>
                </a:lnTo>
                <a:lnTo>
                  <a:pt x="151433" y="1257962"/>
                </a:lnTo>
                <a:lnTo>
                  <a:pt x="197977" y="1272410"/>
                </a:lnTo>
                <a:lnTo>
                  <a:pt x="247950" y="1277448"/>
                </a:lnTo>
                <a:lnTo>
                  <a:pt x="1260799" y="1277448"/>
                </a:lnTo>
                <a:lnTo>
                  <a:pt x="1310769" y="1272410"/>
                </a:lnTo>
                <a:lnTo>
                  <a:pt x="1357312" y="1257962"/>
                </a:lnTo>
                <a:lnTo>
                  <a:pt x="1399430" y="1235101"/>
                </a:lnTo>
                <a:lnTo>
                  <a:pt x="1436126" y="1204824"/>
                </a:lnTo>
                <a:lnTo>
                  <a:pt x="1466403" y="1168128"/>
                </a:lnTo>
                <a:lnTo>
                  <a:pt x="1489264" y="1126010"/>
                </a:lnTo>
                <a:lnTo>
                  <a:pt x="1503712" y="1079467"/>
                </a:lnTo>
                <a:lnTo>
                  <a:pt x="1508749" y="1029497"/>
                </a:lnTo>
                <a:lnTo>
                  <a:pt x="1508749" y="247950"/>
                </a:lnTo>
                <a:lnTo>
                  <a:pt x="1503712" y="197980"/>
                </a:lnTo>
                <a:lnTo>
                  <a:pt x="1489264" y="151437"/>
                </a:lnTo>
                <a:lnTo>
                  <a:pt x="1466403" y="109319"/>
                </a:lnTo>
                <a:lnTo>
                  <a:pt x="1436126" y="72623"/>
                </a:lnTo>
                <a:lnTo>
                  <a:pt x="1399430" y="42346"/>
                </a:lnTo>
                <a:lnTo>
                  <a:pt x="1357312" y="19485"/>
                </a:lnTo>
                <a:lnTo>
                  <a:pt x="1310769" y="5037"/>
                </a:lnTo>
                <a:lnTo>
                  <a:pt x="12607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8261418" y="5426075"/>
            <a:ext cx="1159510" cy="1047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140"/>
              </a:lnSpc>
              <a:spcBef>
                <a:spcPts val="95"/>
              </a:spcBef>
            </a:pPr>
            <a:r>
              <a:rPr sz="1850" spc="-10" dirty="0">
                <a:solidFill>
                  <a:srgbClr val="436682"/>
                </a:solidFill>
                <a:latin typeface="Arial"/>
                <a:cs typeface="Arial"/>
              </a:rPr>
              <a:t>UFK</a:t>
            </a:r>
            <a:endParaRPr sz="1850">
              <a:latin typeface="Arial"/>
              <a:cs typeface="Arial"/>
            </a:endParaRPr>
          </a:p>
          <a:p>
            <a:pPr algn="ctr">
              <a:lnSpc>
                <a:spcPts val="2010"/>
              </a:lnSpc>
            </a:pPr>
            <a:r>
              <a:rPr sz="1850" spc="-10" dirty="0">
                <a:solidFill>
                  <a:srgbClr val="436682"/>
                </a:solidFill>
                <a:latin typeface="Arial"/>
                <a:cs typeface="Arial"/>
              </a:rPr>
              <a:t>Compensa</a:t>
            </a:r>
            <a:endParaRPr sz="1850">
              <a:latin typeface="Arial"/>
              <a:cs typeface="Arial"/>
            </a:endParaRPr>
          </a:p>
          <a:p>
            <a:pPr marL="635" algn="ctr">
              <a:lnSpc>
                <a:spcPts val="3890"/>
              </a:lnSpc>
            </a:pPr>
            <a:r>
              <a:rPr sz="3350" b="1" spc="5" dirty="0">
                <a:solidFill>
                  <a:srgbClr val="436682"/>
                </a:solidFill>
                <a:latin typeface="Arial"/>
                <a:cs typeface="Arial"/>
              </a:rPr>
              <a:t>2040</a:t>
            </a:r>
            <a:endParaRPr sz="33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697631" y="5426075"/>
            <a:ext cx="1159510" cy="1047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140"/>
              </a:lnSpc>
              <a:spcBef>
                <a:spcPts val="95"/>
              </a:spcBef>
            </a:pPr>
            <a:r>
              <a:rPr sz="1850" spc="-10" dirty="0">
                <a:solidFill>
                  <a:srgbClr val="436682"/>
                </a:solidFill>
                <a:latin typeface="Arial"/>
                <a:cs typeface="Arial"/>
              </a:rPr>
              <a:t>UFK</a:t>
            </a:r>
            <a:endParaRPr sz="1850" dirty="0">
              <a:latin typeface="Arial"/>
              <a:cs typeface="Arial"/>
            </a:endParaRPr>
          </a:p>
          <a:p>
            <a:pPr algn="ctr">
              <a:lnSpc>
                <a:spcPts val="2010"/>
              </a:lnSpc>
            </a:pPr>
            <a:r>
              <a:rPr sz="1850" spc="-10" dirty="0">
                <a:solidFill>
                  <a:srgbClr val="436682"/>
                </a:solidFill>
                <a:latin typeface="Arial"/>
                <a:cs typeface="Arial"/>
              </a:rPr>
              <a:t>Compensa</a:t>
            </a:r>
            <a:endParaRPr sz="1850" dirty="0">
              <a:latin typeface="Arial"/>
              <a:cs typeface="Arial"/>
            </a:endParaRPr>
          </a:p>
          <a:p>
            <a:pPr marL="635" algn="ctr">
              <a:lnSpc>
                <a:spcPts val="3890"/>
              </a:lnSpc>
            </a:pPr>
            <a:r>
              <a:rPr sz="3350" b="1" spc="5" dirty="0">
                <a:solidFill>
                  <a:srgbClr val="436682"/>
                </a:solidFill>
                <a:latin typeface="Arial"/>
                <a:cs typeface="Arial"/>
              </a:rPr>
              <a:t>2025</a:t>
            </a:r>
            <a:endParaRPr sz="33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7138650" y="5432025"/>
            <a:ext cx="1170095" cy="10637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465" algn="ctr">
              <a:lnSpc>
                <a:spcPts val="2090"/>
              </a:lnSpc>
              <a:spcBef>
                <a:spcPts val="95"/>
              </a:spcBef>
            </a:pPr>
            <a:r>
              <a:rPr lang="pl-PL" sz="1850" spc="-5" dirty="0">
                <a:solidFill>
                  <a:srgbClr val="436682"/>
                </a:solidFill>
                <a:latin typeface="Arial"/>
                <a:cs typeface="Arial"/>
              </a:rPr>
              <a:t>UFK</a:t>
            </a:r>
          </a:p>
          <a:p>
            <a:pPr marL="37465" algn="ctr">
              <a:lnSpc>
                <a:spcPts val="2090"/>
              </a:lnSpc>
              <a:spcBef>
                <a:spcPts val="95"/>
              </a:spcBef>
            </a:pPr>
            <a:r>
              <a:rPr lang="pl-PL" sz="1850" spc="-5" dirty="0">
                <a:solidFill>
                  <a:srgbClr val="436682"/>
                </a:solidFill>
                <a:latin typeface="Arial"/>
                <a:cs typeface="Arial"/>
              </a:rPr>
              <a:t>Compensa</a:t>
            </a:r>
            <a:endParaRPr sz="1850" dirty="0">
              <a:latin typeface="Arial"/>
              <a:cs typeface="Arial"/>
            </a:endParaRPr>
          </a:p>
          <a:p>
            <a:pPr marL="12700" algn="ctr">
              <a:lnSpc>
                <a:spcPts val="3890"/>
              </a:lnSpc>
            </a:pPr>
            <a:r>
              <a:rPr sz="3350" b="1" spc="5" dirty="0">
                <a:solidFill>
                  <a:srgbClr val="436682"/>
                </a:solidFill>
                <a:latin typeface="Arial"/>
                <a:cs typeface="Arial"/>
              </a:rPr>
              <a:t>206</a:t>
            </a:r>
            <a:r>
              <a:rPr lang="pl-PL" sz="3350" b="1" spc="5" dirty="0">
                <a:solidFill>
                  <a:srgbClr val="436682"/>
                </a:solidFill>
                <a:latin typeface="Arial"/>
                <a:cs typeface="Arial"/>
              </a:rPr>
              <a:t>0</a:t>
            </a:r>
            <a:endParaRPr sz="335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602767" y="6899838"/>
            <a:ext cx="14374083" cy="3653564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30"/>
              </a:spcBef>
            </a:pP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Uczestnik nie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musi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posiadać wiedzy eksperckiej </a:t>
            </a:r>
            <a:r>
              <a:rPr sz="2450" spc="15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dziedzinie inwestowania, aby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mieć możliwość 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pomnożenia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swojego</a:t>
            </a:r>
            <a:r>
              <a:rPr sz="24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kapitału.</a:t>
            </a:r>
            <a:endParaRPr sz="2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12700" marR="243204">
              <a:lnSpc>
                <a:spcPts val="2800"/>
              </a:lnSpc>
              <a:tabLst>
                <a:tab pos="8425180" algn="l"/>
              </a:tabLst>
            </a:pPr>
            <a:r>
              <a:rPr lang="pl-PL" sz="2450" spc="20" dirty="0">
                <a:solidFill>
                  <a:srgbClr val="6B6B6B"/>
                </a:solidFill>
                <a:latin typeface="Arial"/>
                <a:cs typeface="Arial"/>
              </a:rPr>
              <a:t>W momencie przystąpienia do PPK każdy uczestnik jest przypisany do jednego z funduszy  zdefiniowanej daty zgodnie z datą urodzenia. Fundusze składają się z części udziałowej oraz części dłużnej. Wraz z upływem czasu, który  pozostaje uczestnikowi do osiągnięcia 60 r. ż struktura portfela będzie zmieniać się na bardziej bezpieczną (większy udział w części dłużnej).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50" dirty="0">
              <a:latin typeface="Times New Roman"/>
              <a:cs typeface="Times New Roman"/>
            </a:endParaRPr>
          </a:p>
          <a:p>
            <a:pPr marL="12700" marR="64769">
              <a:lnSpc>
                <a:spcPts val="2800"/>
              </a:lnSpc>
            </a:pP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Fundusze zdefiniowanej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daty działają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na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podobnej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zasadzie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jak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Fundusze </a:t>
            </a:r>
            <a:r>
              <a:rPr sz="2450" spc="15" dirty="0">
                <a:solidFill>
                  <a:srgbClr val="6B6B6B"/>
                </a:solidFill>
                <a:latin typeface="Arial"/>
                <a:cs typeface="Arial"/>
              </a:rPr>
              <a:t>PKO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Zabezpieczenia  Emerytalnego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prowadzone przez </a:t>
            </a:r>
            <a:r>
              <a:rPr sz="2450" spc="15" dirty="0">
                <a:solidFill>
                  <a:srgbClr val="6B6B6B"/>
                </a:solidFill>
                <a:latin typeface="Arial"/>
                <a:cs typeface="Arial"/>
              </a:rPr>
              <a:t>PKO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TFI od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2012</a:t>
            </a:r>
            <a:r>
              <a:rPr sz="2450" spc="-2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r</a:t>
            </a:r>
            <a: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  <a:t>oku.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183149" y="7017131"/>
            <a:ext cx="161565" cy="161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183149" y="8083941"/>
            <a:ext cx="161565" cy="1615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198436" y="10217541"/>
            <a:ext cx="161565" cy="1615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0" y="9354973"/>
            <a:ext cx="3266267" cy="195358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9482788"/>
            <a:ext cx="2939337" cy="18257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0" y="2020880"/>
            <a:ext cx="9413325" cy="148686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0" y="2157002"/>
            <a:ext cx="9204325" cy="1068070"/>
          </a:xfrm>
          <a:custGeom>
            <a:avLst/>
            <a:gdLst/>
            <a:ahLst/>
            <a:cxnLst/>
            <a:rect l="l" t="t" r="r" b="b"/>
            <a:pathLst>
              <a:path w="9204325" h="1068070">
                <a:moveTo>
                  <a:pt x="8893970" y="0"/>
                </a:moveTo>
                <a:lnTo>
                  <a:pt x="0" y="0"/>
                </a:lnTo>
                <a:lnTo>
                  <a:pt x="0" y="1068030"/>
                </a:lnTo>
                <a:lnTo>
                  <a:pt x="8893970" y="1068030"/>
                </a:lnTo>
                <a:lnTo>
                  <a:pt x="8939771" y="1064669"/>
                </a:lnTo>
                <a:lnTo>
                  <a:pt x="8983485" y="1054908"/>
                </a:lnTo>
                <a:lnTo>
                  <a:pt x="9024633" y="1039224"/>
                </a:lnTo>
                <a:lnTo>
                  <a:pt x="9062736" y="1018098"/>
                </a:lnTo>
                <a:lnTo>
                  <a:pt x="9097313" y="992009"/>
                </a:lnTo>
                <a:lnTo>
                  <a:pt x="9127886" y="961435"/>
                </a:lnTo>
                <a:lnTo>
                  <a:pt x="9153976" y="926858"/>
                </a:lnTo>
                <a:lnTo>
                  <a:pt x="9175102" y="888755"/>
                </a:lnTo>
                <a:lnTo>
                  <a:pt x="9190786" y="847607"/>
                </a:lnTo>
                <a:lnTo>
                  <a:pt x="9200547" y="803893"/>
                </a:lnTo>
                <a:lnTo>
                  <a:pt x="9203908" y="758092"/>
                </a:lnTo>
                <a:lnTo>
                  <a:pt x="9203908" y="309938"/>
                </a:lnTo>
                <a:lnTo>
                  <a:pt x="9200547" y="264136"/>
                </a:lnTo>
                <a:lnTo>
                  <a:pt x="9190786" y="220422"/>
                </a:lnTo>
                <a:lnTo>
                  <a:pt x="9175102" y="179274"/>
                </a:lnTo>
                <a:lnTo>
                  <a:pt x="9153976" y="141171"/>
                </a:lnTo>
                <a:lnTo>
                  <a:pt x="9127886" y="106594"/>
                </a:lnTo>
                <a:lnTo>
                  <a:pt x="9097313" y="76021"/>
                </a:lnTo>
                <a:lnTo>
                  <a:pt x="9062736" y="49931"/>
                </a:lnTo>
                <a:lnTo>
                  <a:pt x="9024633" y="28805"/>
                </a:lnTo>
                <a:lnTo>
                  <a:pt x="8983485" y="13122"/>
                </a:lnTo>
                <a:lnTo>
                  <a:pt x="8939771" y="3360"/>
                </a:lnTo>
                <a:lnTo>
                  <a:pt x="8893970" y="0"/>
                </a:lnTo>
                <a:close/>
              </a:path>
            </a:pathLst>
          </a:custGeom>
          <a:solidFill>
            <a:srgbClr val="4366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076272" y="2427016"/>
            <a:ext cx="14664690" cy="18897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Jak będą </a:t>
            </a:r>
            <a:r>
              <a:rPr sz="2850" b="1" spc="20" dirty="0">
                <a:solidFill>
                  <a:srgbClr val="FFFFFF"/>
                </a:solidFill>
                <a:latin typeface="Arial"/>
                <a:cs typeface="Arial"/>
              </a:rPr>
              <a:t>inwestowane </a:t>
            </a: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Państwa</a:t>
            </a:r>
            <a:r>
              <a:rPr sz="28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pieniądze?</a:t>
            </a:r>
            <a:endParaRPr sz="2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550" dirty="0">
              <a:latin typeface="Times New Roman"/>
              <a:cs typeface="Times New Roman"/>
            </a:endParaRPr>
          </a:p>
          <a:p>
            <a:pPr marL="3304540">
              <a:lnSpc>
                <a:spcPct val="100000"/>
              </a:lnSpc>
            </a:pPr>
            <a:r>
              <a:rPr sz="2850" b="1" spc="20" dirty="0">
                <a:solidFill>
                  <a:srgbClr val="436682"/>
                </a:solidFill>
                <a:latin typeface="Arial"/>
                <a:cs typeface="Arial"/>
              </a:rPr>
              <a:t>Fundusze </a:t>
            </a:r>
            <a:r>
              <a:rPr sz="2850" b="1" spc="15" dirty="0">
                <a:solidFill>
                  <a:srgbClr val="436682"/>
                </a:solidFill>
                <a:latin typeface="Arial"/>
                <a:cs typeface="Arial"/>
              </a:rPr>
              <a:t>Zdefiniowanej Daty </a:t>
            </a:r>
            <a:r>
              <a:rPr sz="2850" b="1" spc="20" dirty="0">
                <a:solidFill>
                  <a:srgbClr val="436682"/>
                </a:solidFill>
                <a:latin typeface="Arial"/>
                <a:cs typeface="Arial"/>
              </a:rPr>
              <a:t>prowadzone </a:t>
            </a:r>
            <a:r>
              <a:rPr sz="2850" b="1" spc="5" dirty="0">
                <a:solidFill>
                  <a:srgbClr val="436682"/>
                </a:solidFill>
                <a:latin typeface="Arial"/>
                <a:cs typeface="Arial"/>
              </a:rPr>
              <a:t>i </a:t>
            </a:r>
            <a:r>
              <a:rPr sz="2850" b="1" spc="15" dirty="0">
                <a:solidFill>
                  <a:srgbClr val="436682"/>
                </a:solidFill>
                <a:latin typeface="Arial"/>
                <a:cs typeface="Arial"/>
              </a:rPr>
              <a:t>zarządzane przez</a:t>
            </a:r>
            <a:r>
              <a:rPr sz="2850" b="1" spc="-5" dirty="0">
                <a:solidFill>
                  <a:srgbClr val="436682"/>
                </a:solidFill>
                <a:latin typeface="Arial"/>
                <a:cs typeface="Arial"/>
              </a:rPr>
              <a:t> </a:t>
            </a:r>
            <a:r>
              <a:rPr sz="2850" b="1" spc="15" dirty="0">
                <a:solidFill>
                  <a:srgbClr val="436682"/>
                </a:solidFill>
                <a:latin typeface="Arial"/>
                <a:cs typeface="Arial"/>
              </a:rPr>
              <a:t>TFI</a:t>
            </a:r>
            <a:endParaRPr sz="28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4081" y="982344"/>
            <a:ext cx="13219244" cy="545019"/>
          </a:xfrm>
          <a:prstGeom prst="rect">
            <a:avLst/>
          </a:prstGeom>
        </p:spPr>
        <p:txBody>
          <a:bodyPr vert="horz" wrap="square" lIns="0" tIns="13968" rIns="0" bIns="0" rtlCol="0" anchor="ctr">
            <a:spAutoFit/>
          </a:bodyPr>
          <a:lstStyle/>
          <a:p>
            <a:pPr marL="12699">
              <a:spcBef>
                <a:spcPts val="110"/>
              </a:spcBef>
            </a:pPr>
            <a:r>
              <a:rPr lang="pl-PL" sz="3450" spc="5" dirty="0">
                <a:solidFill>
                  <a:srgbClr val="FFFFFF"/>
                </a:solidFill>
              </a:rPr>
              <a:t>Compensa PPK-  Informacje dla Pracodawcy i Pracownika</a:t>
            </a:r>
            <a:endParaRPr sz="3450" dirty="0"/>
          </a:p>
        </p:txBody>
      </p:sp>
      <p:sp>
        <p:nvSpPr>
          <p:cNvPr id="3" name="object 3"/>
          <p:cNvSpPr/>
          <p:nvPr/>
        </p:nvSpPr>
        <p:spPr>
          <a:xfrm>
            <a:off x="14648447" y="398"/>
            <a:ext cx="4973321" cy="2177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57">
              <a:defRPr/>
            </a:pPr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41610" y="399"/>
            <a:ext cx="4387542" cy="1780413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8" y="1616437"/>
                </a:lnTo>
                <a:lnTo>
                  <a:pt x="4383251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>
              <a:defRPr/>
            </a:pPr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07" y="9354715"/>
            <a:ext cx="3266037" cy="1953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57">
              <a:defRPr/>
            </a:pPr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07" y="9482520"/>
            <a:ext cx="2939131" cy="1825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57">
              <a:defRPr/>
            </a:pPr>
            <a:endParaRPr sz="180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2" name="Obraz 91">
            <a:extLst>
              <a:ext uri="{FF2B5EF4-FFF2-40B4-BE49-F238E27FC236}">
                <a16:creationId xmlns:a16="http://schemas.microsoft.com/office/drawing/2014/main" id="{2A25B6C8-B5DA-854B-BD8C-C594042D3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065" y="416259"/>
            <a:ext cx="3272190" cy="895322"/>
          </a:xfrm>
          <a:prstGeom prst="rect">
            <a:avLst/>
          </a:prstGeom>
        </p:spPr>
      </p:pic>
      <p:sp>
        <p:nvSpPr>
          <p:cNvPr id="36" name="object 66">
            <a:extLst>
              <a:ext uri="{FF2B5EF4-FFF2-40B4-BE49-F238E27FC236}">
                <a16:creationId xmlns:a16="http://schemas.microsoft.com/office/drawing/2014/main" id="{D3FD0005-9BAB-7F4D-85BC-DCE2A08638DE}"/>
              </a:ext>
            </a:extLst>
          </p:cNvPr>
          <p:cNvSpPr txBox="1"/>
          <p:nvPr/>
        </p:nvSpPr>
        <p:spPr>
          <a:xfrm>
            <a:off x="1076903" y="2427244"/>
            <a:ext cx="4871377" cy="455765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/>
          <a:p>
            <a:pPr marL="12699" defTabSz="914357">
              <a:spcBef>
                <a:spcPts val="135"/>
              </a:spcBef>
              <a:defRPr/>
            </a:pPr>
            <a:r>
              <a:rPr lang="pl-PL" sz="2849" b="1" spc="15" dirty="0">
                <a:solidFill>
                  <a:srgbClr val="FFFFFF"/>
                </a:solidFill>
                <a:latin typeface="Arial"/>
                <a:cs typeface="Arial"/>
              </a:rPr>
              <a:t>Dlaczego PPK Compensy?</a:t>
            </a:r>
            <a:endParaRPr sz="2849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44">
            <a:extLst>
              <a:ext uri="{FF2B5EF4-FFF2-40B4-BE49-F238E27FC236}">
                <a16:creationId xmlns:a16="http://schemas.microsoft.com/office/drawing/2014/main" id="{B7707565-23F4-4137-B255-792169E0E11C}"/>
              </a:ext>
            </a:extLst>
          </p:cNvPr>
          <p:cNvSpPr/>
          <p:nvPr/>
        </p:nvSpPr>
        <p:spPr>
          <a:xfrm>
            <a:off x="1261946" y="11182632"/>
            <a:ext cx="155368" cy="1615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57">
              <a:defRPr/>
            </a:pPr>
            <a:endParaRPr sz="180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F91570EC-12AB-4518-87A4-79050F3F2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6653" y="12130563"/>
            <a:ext cx="152402" cy="164594"/>
          </a:xfrm>
          <a:prstGeom prst="rect">
            <a:avLst/>
          </a:prstGeom>
        </p:spPr>
      </p:pic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1881DBE9-338B-4146-A659-60D702FD98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9092739"/>
              </p:ext>
            </p:extLst>
          </p:nvPr>
        </p:nvGraphicFramePr>
        <p:xfrm>
          <a:off x="1076903" y="2349766"/>
          <a:ext cx="17433347" cy="8010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2" name="object 83">
            <a:extLst>
              <a:ext uri="{FF2B5EF4-FFF2-40B4-BE49-F238E27FC236}">
                <a16:creationId xmlns:a16="http://schemas.microsoft.com/office/drawing/2014/main" id="{5EA6437F-6F52-4D57-8338-86864DD1DB7A}"/>
              </a:ext>
            </a:extLst>
          </p:cNvPr>
          <p:cNvSpPr/>
          <p:nvPr/>
        </p:nvSpPr>
        <p:spPr>
          <a:xfrm>
            <a:off x="0" y="1591850"/>
            <a:ext cx="8549122" cy="729069"/>
          </a:xfrm>
          <a:custGeom>
            <a:avLst/>
            <a:gdLst/>
            <a:ahLst/>
            <a:cxnLst/>
            <a:rect l="l" t="t" r="r" b="b"/>
            <a:pathLst>
              <a:path w="11162030" h="1089025">
                <a:moveTo>
                  <a:pt x="10852025" y="0"/>
                </a:moveTo>
                <a:lnTo>
                  <a:pt x="0" y="0"/>
                </a:lnTo>
                <a:lnTo>
                  <a:pt x="0" y="1088972"/>
                </a:lnTo>
                <a:lnTo>
                  <a:pt x="10852025" y="1088972"/>
                </a:lnTo>
                <a:lnTo>
                  <a:pt x="10897826" y="1085611"/>
                </a:lnTo>
                <a:lnTo>
                  <a:pt x="10941541" y="1075849"/>
                </a:lnTo>
                <a:lnTo>
                  <a:pt x="10982689" y="1060166"/>
                </a:lnTo>
                <a:lnTo>
                  <a:pt x="11020791" y="1039040"/>
                </a:lnTo>
                <a:lnTo>
                  <a:pt x="11055369" y="1012950"/>
                </a:lnTo>
                <a:lnTo>
                  <a:pt x="11085942" y="982377"/>
                </a:lnTo>
                <a:lnTo>
                  <a:pt x="11112031" y="947800"/>
                </a:lnTo>
                <a:lnTo>
                  <a:pt x="11133158" y="909697"/>
                </a:lnTo>
                <a:lnTo>
                  <a:pt x="11148841" y="868549"/>
                </a:lnTo>
                <a:lnTo>
                  <a:pt x="11158603" y="824835"/>
                </a:lnTo>
                <a:lnTo>
                  <a:pt x="11161963" y="779033"/>
                </a:lnTo>
                <a:lnTo>
                  <a:pt x="11161963" y="309938"/>
                </a:lnTo>
                <a:lnTo>
                  <a:pt x="11158603" y="264136"/>
                </a:lnTo>
                <a:lnTo>
                  <a:pt x="11148841" y="220422"/>
                </a:lnTo>
                <a:lnTo>
                  <a:pt x="11133157" y="179274"/>
                </a:lnTo>
                <a:lnTo>
                  <a:pt x="11112031" y="141171"/>
                </a:lnTo>
                <a:lnTo>
                  <a:pt x="11085942" y="106594"/>
                </a:lnTo>
                <a:lnTo>
                  <a:pt x="11055369" y="76021"/>
                </a:lnTo>
                <a:lnTo>
                  <a:pt x="11020791" y="49931"/>
                </a:lnTo>
                <a:lnTo>
                  <a:pt x="10982689" y="28805"/>
                </a:lnTo>
                <a:lnTo>
                  <a:pt x="10941541" y="13122"/>
                </a:lnTo>
                <a:lnTo>
                  <a:pt x="10897826" y="3360"/>
                </a:lnTo>
                <a:lnTo>
                  <a:pt x="10852025" y="0"/>
                </a:lnTo>
                <a:close/>
              </a:path>
            </a:pathLst>
          </a:custGeom>
          <a:solidFill>
            <a:srgbClr val="436682"/>
          </a:solidFill>
        </p:spPr>
        <p:txBody>
          <a:bodyPr wrap="square" lIns="0" tIns="0" rIns="0" bIns="0" rtlCol="0"/>
          <a:lstStyle/>
          <a:p>
            <a:pPr algn="ctr"/>
            <a:r>
              <a:rPr lang="pl-PL" sz="3958" dirty="0">
                <a:solidFill>
                  <a:schemeClr val="bg1"/>
                </a:solidFill>
              </a:rPr>
              <a:t>Przykład: Rok 2019</a:t>
            </a:r>
            <a:endParaRPr sz="3958" dirty="0">
              <a:solidFill>
                <a:schemeClr val="bg1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335E994-C447-4F62-B039-60E5BEECAD80}"/>
              </a:ext>
            </a:extLst>
          </p:cNvPr>
          <p:cNvSpPr/>
          <p:nvPr/>
        </p:nvSpPr>
        <p:spPr>
          <a:xfrm>
            <a:off x="2080035" y="4125223"/>
            <a:ext cx="15243236" cy="57091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968"/>
          </a:p>
        </p:txBody>
      </p:sp>
    </p:spTree>
    <p:extLst>
      <p:ext uri="{BB962C8B-B14F-4D97-AF65-F5344CB8AC3E}">
        <p14:creationId xmlns:p14="http://schemas.microsoft.com/office/powerpoint/2010/main" val="216389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4081" y="982344"/>
            <a:ext cx="13219244" cy="545019"/>
          </a:xfrm>
          <a:prstGeom prst="rect">
            <a:avLst/>
          </a:prstGeom>
        </p:spPr>
        <p:txBody>
          <a:bodyPr vert="horz" wrap="square" lIns="0" tIns="13968" rIns="0" bIns="0" rtlCol="0" anchor="ctr">
            <a:spAutoFit/>
          </a:bodyPr>
          <a:lstStyle/>
          <a:p>
            <a:pPr marL="12699">
              <a:spcBef>
                <a:spcPts val="110"/>
              </a:spcBef>
            </a:pPr>
            <a:r>
              <a:rPr lang="pl-PL" sz="3450" spc="5" dirty="0">
                <a:solidFill>
                  <a:srgbClr val="FFFFFF"/>
                </a:solidFill>
              </a:rPr>
              <a:t>Compensa PPK-  Informacje dla Pracodawcy i Pracownika</a:t>
            </a:r>
            <a:endParaRPr sz="3450" dirty="0"/>
          </a:p>
        </p:txBody>
      </p:sp>
      <p:sp>
        <p:nvSpPr>
          <p:cNvPr id="3" name="object 3"/>
          <p:cNvSpPr/>
          <p:nvPr/>
        </p:nvSpPr>
        <p:spPr>
          <a:xfrm>
            <a:off x="14648447" y="398"/>
            <a:ext cx="4973321" cy="2177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57">
              <a:defRPr/>
            </a:pPr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41610" y="399"/>
            <a:ext cx="4387542" cy="1780413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8" y="1616437"/>
                </a:lnTo>
                <a:lnTo>
                  <a:pt x="4383251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>
              <a:defRPr/>
            </a:pPr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07" y="9354715"/>
            <a:ext cx="3266037" cy="1953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57">
              <a:defRPr/>
            </a:pPr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07" y="9482520"/>
            <a:ext cx="2939131" cy="1825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57">
              <a:defRPr/>
            </a:pPr>
            <a:endParaRPr sz="180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2" name="Obraz 91">
            <a:extLst>
              <a:ext uri="{FF2B5EF4-FFF2-40B4-BE49-F238E27FC236}">
                <a16:creationId xmlns:a16="http://schemas.microsoft.com/office/drawing/2014/main" id="{2A25B6C8-B5DA-854B-BD8C-C594042D3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065" y="416259"/>
            <a:ext cx="3272190" cy="895322"/>
          </a:xfrm>
          <a:prstGeom prst="rect">
            <a:avLst/>
          </a:prstGeom>
        </p:spPr>
      </p:pic>
      <p:sp>
        <p:nvSpPr>
          <p:cNvPr id="36" name="object 66">
            <a:extLst>
              <a:ext uri="{FF2B5EF4-FFF2-40B4-BE49-F238E27FC236}">
                <a16:creationId xmlns:a16="http://schemas.microsoft.com/office/drawing/2014/main" id="{D3FD0005-9BAB-7F4D-85BC-DCE2A08638DE}"/>
              </a:ext>
            </a:extLst>
          </p:cNvPr>
          <p:cNvSpPr txBox="1"/>
          <p:nvPr/>
        </p:nvSpPr>
        <p:spPr>
          <a:xfrm>
            <a:off x="1076903" y="2427244"/>
            <a:ext cx="4871377" cy="455765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/>
          <a:p>
            <a:pPr marL="12699" defTabSz="914357">
              <a:spcBef>
                <a:spcPts val="135"/>
              </a:spcBef>
              <a:defRPr/>
            </a:pPr>
            <a:r>
              <a:rPr lang="pl-PL" sz="2849" b="1" spc="15" dirty="0">
                <a:solidFill>
                  <a:srgbClr val="FFFFFF"/>
                </a:solidFill>
                <a:latin typeface="Arial"/>
                <a:cs typeface="Arial"/>
              </a:rPr>
              <a:t>Dlaczego PPK Compensy?</a:t>
            </a:r>
            <a:endParaRPr sz="2849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44">
            <a:extLst>
              <a:ext uri="{FF2B5EF4-FFF2-40B4-BE49-F238E27FC236}">
                <a16:creationId xmlns:a16="http://schemas.microsoft.com/office/drawing/2014/main" id="{B7707565-23F4-4137-B255-792169E0E11C}"/>
              </a:ext>
            </a:extLst>
          </p:cNvPr>
          <p:cNvSpPr/>
          <p:nvPr/>
        </p:nvSpPr>
        <p:spPr>
          <a:xfrm>
            <a:off x="1261946" y="11182632"/>
            <a:ext cx="155368" cy="1615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57">
              <a:defRPr/>
            </a:pPr>
            <a:endParaRPr sz="180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F91570EC-12AB-4518-87A4-79050F3F2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6653" y="12130563"/>
            <a:ext cx="152402" cy="164594"/>
          </a:xfrm>
          <a:prstGeom prst="rect">
            <a:avLst/>
          </a:prstGeom>
        </p:spPr>
      </p:pic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23969315-50E5-4CA1-8BD6-543B2062B5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548670"/>
              </p:ext>
            </p:extLst>
          </p:nvPr>
        </p:nvGraphicFramePr>
        <p:xfrm>
          <a:off x="679450" y="2296629"/>
          <a:ext cx="18347747" cy="8375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2" name="object 83">
            <a:extLst>
              <a:ext uri="{FF2B5EF4-FFF2-40B4-BE49-F238E27FC236}">
                <a16:creationId xmlns:a16="http://schemas.microsoft.com/office/drawing/2014/main" id="{AC5E068A-D249-440D-A0E6-C5F6626CA50B}"/>
              </a:ext>
            </a:extLst>
          </p:cNvPr>
          <p:cNvSpPr/>
          <p:nvPr/>
        </p:nvSpPr>
        <p:spPr>
          <a:xfrm>
            <a:off x="-32626" y="1633824"/>
            <a:ext cx="8549122" cy="729069"/>
          </a:xfrm>
          <a:custGeom>
            <a:avLst/>
            <a:gdLst/>
            <a:ahLst/>
            <a:cxnLst/>
            <a:rect l="l" t="t" r="r" b="b"/>
            <a:pathLst>
              <a:path w="11162030" h="1089025">
                <a:moveTo>
                  <a:pt x="10852025" y="0"/>
                </a:moveTo>
                <a:lnTo>
                  <a:pt x="0" y="0"/>
                </a:lnTo>
                <a:lnTo>
                  <a:pt x="0" y="1088972"/>
                </a:lnTo>
                <a:lnTo>
                  <a:pt x="10852025" y="1088972"/>
                </a:lnTo>
                <a:lnTo>
                  <a:pt x="10897826" y="1085611"/>
                </a:lnTo>
                <a:lnTo>
                  <a:pt x="10941541" y="1075849"/>
                </a:lnTo>
                <a:lnTo>
                  <a:pt x="10982689" y="1060166"/>
                </a:lnTo>
                <a:lnTo>
                  <a:pt x="11020791" y="1039040"/>
                </a:lnTo>
                <a:lnTo>
                  <a:pt x="11055369" y="1012950"/>
                </a:lnTo>
                <a:lnTo>
                  <a:pt x="11085942" y="982377"/>
                </a:lnTo>
                <a:lnTo>
                  <a:pt x="11112031" y="947800"/>
                </a:lnTo>
                <a:lnTo>
                  <a:pt x="11133158" y="909697"/>
                </a:lnTo>
                <a:lnTo>
                  <a:pt x="11148841" y="868549"/>
                </a:lnTo>
                <a:lnTo>
                  <a:pt x="11158603" y="824835"/>
                </a:lnTo>
                <a:lnTo>
                  <a:pt x="11161963" y="779033"/>
                </a:lnTo>
                <a:lnTo>
                  <a:pt x="11161963" y="309938"/>
                </a:lnTo>
                <a:lnTo>
                  <a:pt x="11158603" y="264136"/>
                </a:lnTo>
                <a:lnTo>
                  <a:pt x="11148841" y="220422"/>
                </a:lnTo>
                <a:lnTo>
                  <a:pt x="11133157" y="179274"/>
                </a:lnTo>
                <a:lnTo>
                  <a:pt x="11112031" y="141171"/>
                </a:lnTo>
                <a:lnTo>
                  <a:pt x="11085942" y="106594"/>
                </a:lnTo>
                <a:lnTo>
                  <a:pt x="11055369" y="76021"/>
                </a:lnTo>
                <a:lnTo>
                  <a:pt x="11020791" y="49931"/>
                </a:lnTo>
                <a:lnTo>
                  <a:pt x="10982689" y="28805"/>
                </a:lnTo>
                <a:lnTo>
                  <a:pt x="10941541" y="13122"/>
                </a:lnTo>
                <a:lnTo>
                  <a:pt x="10897826" y="3360"/>
                </a:lnTo>
                <a:lnTo>
                  <a:pt x="10852025" y="0"/>
                </a:lnTo>
                <a:close/>
              </a:path>
            </a:pathLst>
          </a:custGeom>
          <a:solidFill>
            <a:srgbClr val="436682"/>
          </a:solidFill>
        </p:spPr>
        <p:txBody>
          <a:bodyPr wrap="square" lIns="0" tIns="0" rIns="0" bIns="0" rtlCol="0"/>
          <a:lstStyle/>
          <a:p>
            <a:pPr algn="ctr"/>
            <a:r>
              <a:rPr lang="pl-PL" sz="3958" dirty="0">
                <a:solidFill>
                  <a:schemeClr val="bg1"/>
                </a:solidFill>
              </a:rPr>
              <a:t>Przykład: Rok 2049</a:t>
            </a:r>
            <a:endParaRPr sz="3958" dirty="0">
              <a:solidFill>
                <a:schemeClr val="bg1"/>
              </a:solidFill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1F9923A6-98E8-436B-AD8E-A807ECE8BB1E}"/>
              </a:ext>
            </a:extLst>
          </p:cNvPr>
          <p:cNvSpPr/>
          <p:nvPr/>
        </p:nvSpPr>
        <p:spPr>
          <a:xfrm>
            <a:off x="2051646" y="7027072"/>
            <a:ext cx="15858070" cy="57091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968"/>
          </a:p>
        </p:txBody>
      </p:sp>
    </p:spTree>
    <p:extLst>
      <p:ext uri="{BB962C8B-B14F-4D97-AF65-F5344CB8AC3E}">
        <p14:creationId xmlns:p14="http://schemas.microsoft.com/office/powerpoint/2010/main" val="306563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tchili\Desktop\compensa_keynote_scenes_changes\scene_18_table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128" y="3507745"/>
            <a:ext cx="16134122" cy="428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3446" y="982034"/>
            <a:ext cx="569722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5" dirty="0">
                <a:solidFill>
                  <a:srgbClr val="FFFFFF"/>
                </a:solidFill>
              </a:rPr>
              <a:t>Wysoka </a:t>
            </a:r>
            <a:r>
              <a:rPr sz="3450" dirty="0">
                <a:solidFill>
                  <a:srgbClr val="FFFFFF"/>
                </a:solidFill>
              </a:rPr>
              <a:t>suma</a:t>
            </a:r>
            <a:r>
              <a:rPr sz="3450" spc="-40" dirty="0">
                <a:solidFill>
                  <a:srgbClr val="FFFFFF"/>
                </a:solidFill>
              </a:rPr>
              <a:t> </a:t>
            </a:r>
            <a:r>
              <a:rPr sz="3450" spc="5" dirty="0">
                <a:solidFill>
                  <a:srgbClr val="FFFFFF"/>
                </a:solidFill>
              </a:rPr>
              <a:t>ubezpieczeń</a:t>
            </a:r>
            <a:endParaRPr sz="3450"/>
          </a:p>
        </p:txBody>
      </p:sp>
      <p:sp>
        <p:nvSpPr>
          <p:cNvPr id="3" name="object 3"/>
          <p:cNvSpPr/>
          <p:nvPr/>
        </p:nvSpPr>
        <p:spPr>
          <a:xfrm>
            <a:off x="14732536" y="0"/>
            <a:ext cx="4806136" cy="2062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41953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80676" y="408364"/>
            <a:ext cx="3214561" cy="8743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5832" y="9586508"/>
            <a:ext cx="2762657" cy="1620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9482788"/>
            <a:ext cx="2939337" cy="18257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049877" y="3749675"/>
            <a:ext cx="1802130" cy="87439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210"/>
              </a:lnSpc>
              <a:spcBef>
                <a:spcPts val="225"/>
              </a:spcBef>
            </a:pP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Wynagrodzenie  pracownika  brutto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89750" y="3749675"/>
            <a:ext cx="1614805" cy="87439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210"/>
              </a:lnSpc>
              <a:spcBef>
                <a:spcPts val="225"/>
              </a:spcBef>
            </a:pP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skumulowane  wpłaty  pracodawcy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18995" y="3749675"/>
            <a:ext cx="1614805" cy="87439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210"/>
              </a:lnSpc>
              <a:spcBef>
                <a:spcPts val="225"/>
              </a:spcBef>
            </a:pP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skumulowane  wpłaty  pracownika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945020" y="3673475"/>
            <a:ext cx="1347470" cy="115443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210"/>
              </a:lnSpc>
              <a:spcBef>
                <a:spcPts val="225"/>
              </a:spcBef>
            </a:pP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Wartość 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aktywów 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koncie  pracownika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965901" y="3673475"/>
            <a:ext cx="2401349" cy="143949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210"/>
              </a:lnSpc>
              <a:spcBef>
                <a:spcPts val="225"/>
              </a:spcBef>
            </a:pP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Suma  </a:t>
            </a:r>
            <a:r>
              <a:rPr sz="1900" b="1" spc="-5" dirty="0" err="1">
                <a:solidFill>
                  <a:srgbClr val="FFFFFF"/>
                </a:solidFill>
                <a:latin typeface="Arial"/>
                <a:cs typeface="Arial"/>
              </a:rPr>
              <a:t>ubezpieczenia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br>
              <a:rPr lang="pl-PL" sz="1900" b="1" spc="-5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z </a:t>
            </a:r>
            <a:r>
              <a:rPr sz="1900" b="1" spc="-5" dirty="0" err="1">
                <a:solidFill>
                  <a:srgbClr val="FFFFFF"/>
                </a:solidFill>
                <a:latin typeface="Arial"/>
                <a:cs typeface="Arial"/>
              </a:rPr>
              <a:t>tytułu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900" b="1" spc="-5" dirty="0" err="1">
                <a:solidFill>
                  <a:srgbClr val="FFFFFF"/>
                </a:solidFill>
                <a:latin typeface="Arial"/>
                <a:cs typeface="Arial"/>
              </a:rPr>
              <a:t>Inwalidztwa</a:t>
            </a:r>
            <a:r>
              <a:rPr lang="pl-PL" sz="1900" b="1" spc="-5" dirty="0">
                <a:solidFill>
                  <a:srgbClr val="FFFFFF"/>
                </a:solidFill>
                <a:latin typeface="Arial"/>
                <a:cs typeface="Arial"/>
              </a:rPr>
              <a:t> N</a:t>
            </a:r>
            <a:r>
              <a:rPr sz="1900" b="1" spc="-15" dirty="0">
                <a:solidFill>
                  <a:srgbClr val="FFFFFF"/>
                </a:solidFill>
                <a:latin typeface="Arial"/>
                <a:cs typeface="Arial"/>
              </a:rPr>
              <a:t>NW</a:t>
            </a:r>
            <a:r>
              <a:rPr lang="pl-PL" sz="1900" b="1" spc="-15" dirty="0">
                <a:solidFill>
                  <a:srgbClr val="FFFFFF"/>
                </a:solidFill>
                <a:latin typeface="Arial"/>
                <a:cs typeface="Arial"/>
              </a:rPr>
              <a:t>* </a:t>
            </a:r>
            <a:r>
              <a:rPr lang="pl-PL" sz="1900" spc="-15" dirty="0">
                <a:solidFill>
                  <a:srgbClr val="FFFFFF"/>
                </a:solidFill>
                <a:latin typeface="Arial"/>
                <a:cs typeface="Arial"/>
              </a:rPr>
              <a:t>(po 10 latach oszczędzania)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358711" y="3749675"/>
            <a:ext cx="1721485" cy="87439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210"/>
              </a:lnSpc>
              <a:spcBef>
                <a:spcPts val="225"/>
              </a:spcBef>
            </a:pP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skumulowana  </a:t>
            </a: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wartość</a:t>
            </a:r>
            <a:r>
              <a:rPr sz="19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dopłat  rządowych</a:t>
            </a:r>
            <a:endParaRPr sz="1900" dirty="0">
              <a:latin typeface="Arial"/>
              <a:cs typeface="Arial"/>
            </a:endParaRPr>
          </a:p>
        </p:txBody>
      </p:sp>
      <p:graphicFrame>
        <p:nvGraphicFramePr>
          <p:cNvPr id="20" name="object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495909"/>
              </p:ext>
            </p:extLst>
          </p:nvPr>
        </p:nvGraphicFramePr>
        <p:xfrm>
          <a:off x="4066204" y="5529192"/>
          <a:ext cx="13134337" cy="17725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9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4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7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10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5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62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0283">
                <a:tc>
                  <a:txBody>
                    <a:bodyPr/>
                    <a:lstStyle/>
                    <a:p>
                      <a:pPr marR="734695" algn="r">
                        <a:lnSpc>
                          <a:spcPts val="2095"/>
                        </a:lnSpc>
                      </a:pP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900" spc="-10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000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50265" algn="r">
                        <a:lnSpc>
                          <a:spcPts val="2095"/>
                        </a:lnSpc>
                      </a:pP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900" spc="-10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400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06450" algn="r">
                        <a:lnSpc>
                          <a:spcPts val="2095"/>
                        </a:lnSpc>
                      </a:pP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1900" spc="-10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200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4069">
                        <a:lnSpc>
                          <a:spcPts val="2095"/>
                        </a:lnSpc>
                      </a:pP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900" spc="-1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410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0">
                        <a:lnSpc>
                          <a:spcPts val="2095"/>
                        </a:lnSpc>
                      </a:pPr>
                      <a:r>
                        <a:rPr sz="19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17</a:t>
                      </a:r>
                      <a:r>
                        <a:rPr sz="1900" spc="-1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490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" algn="r">
                        <a:lnSpc>
                          <a:spcPts val="2095"/>
                        </a:lnSpc>
                      </a:pPr>
                      <a:r>
                        <a:rPr sz="3000" b="1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lang="pl-PL" sz="3000" b="1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3000" b="1" spc="-1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pl-PL" sz="3000" b="1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164</a:t>
                      </a:r>
                      <a:endParaRPr sz="3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R="734695" algn="r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900" spc="-10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000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187325" marB="0"/>
                </a:tc>
                <a:tc>
                  <a:txBody>
                    <a:bodyPr/>
                    <a:lstStyle/>
                    <a:p>
                      <a:pPr marR="849630" algn="r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sz="1900" spc="-10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000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187325" marB="0"/>
                </a:tc>
                <a:tc>
                  <a:txBody>
                    <a:bodyPr/>
                    <a:lstStyle/>
                    <a:p>
                      <a:pPr marR="806450" algn="r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19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12</a:t>
                      </a:r>
                      <a:r>
                        <a:rPr sz="1900" spc="-1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000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187325" marB="0"/>
                </a:tc>
                <a:tc>
                  <a:txBody>
                    <a:bodyPr/>
                    <a:lstStyle/>
                    <a:p>
                      <a:pPr marL="814069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900" spc="-1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410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187325" marB="0"/>
                </a:tc>
                <a:tc>
                  <a:txBody>
                    <a:bodyPr/>
                    <a:lstStyle/>
                    <a:p>
                      <a:pPr marL="914400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19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27</a:t>
                      </a:r>
                      <a:r>
                        <a:rPr sz="1900" spc="-1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256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187325" marB="0"/>
                </a:tc>
                <a:tc>
                  <a:txBody>
                    <a:bodyPr/>
                    <a:lstStyle/>
                    <a:p>
                      <a:pPr marR="34925" algn="r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lang="pl-PL" sz="3000" b="1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100</a:t>
                      </a:r>
                      <a:r>
                        <a:rPr lang="pl-PL" sz="3000" b="1" spc="-1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pl-PL" sz="3000" b="1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000</a:t>
                      </a:r>
                      <a:endParaRPr lang="pl-PL" sz="3000" dirty="0">
                        <a:latin typeface="Arial"/>
                        <a:cs typeface="Arial"/>
                      </a:endParaRPr>
                    </a:p>
                  </a:txBody>
                  <a:tcPr marL="0" marR="0" marT="1873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114">
                <a:tc>
                  <a:txBody>
                    <a:bodyPr/>
                    <a:lstStyle/>
                    <a:p>
                      <a:pPr marR="734695" algn="r">
                        <a:lnSpc>
                          <a:spcPts val="2200"/>
                        </a:lnSpc>
                        <a:spcBef>
                          <a:spcPts val="1475"/>
                        </a:spcBef>
                      </a:pPr>
                      <a:r>
                        <a:rPr sz="19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12</a:t>
                      </a:r>
                      <a:r>
                        <a:rPr sz="1900" spc="-1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000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187325" marB="0"/>
                </a:tc>
                <a:tc>
                  <a:txBody>
                    <a:bodyPr/>
                    <a:lstStyle/>
                    <a:p>
                      <a:pPr marR="849630" algn="r">
                        <a:lnSpc>
                          <a:spcPts val="2200"/>
                        </a:lnSpc>
                        <a:spcBef>
                          <a:spcPts val="1475"/>
                        </a:spcBef>
                      </a:pPr>
                      <a:r>
                        <a:rPr sz="19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21</a:t>
                      </a:r>
                      <a:r>
                        <a:rPr sz="1900" spc="-1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600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187325" marB="0"/>
                </a:tc>
                <a:tc>
                  <a:txBody>
                    <a:bodyPr/>
                    <a:lstStyle/>
                    <a:p>
                      <a:pPr marR="806450" algn="r">
                        <a:lnSpc>
                          <a:spcPts val="2200"/>
                        </a:lnSpc>
                        <a:spcBef>
                          <a:spcPts val="1475"/>
                        </a:spcBef>
                      </a:pPr>
                      <a:r>
                        <a:rPr sz="19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sz="1900" spc="-1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800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187325" marB="0"/>
                </a:tc>
                <a:tc>
                  <a:txBody>
                    <a:bodyPr/>
                    <a:lstStyle/>
                    <a:p>
                      <a:pPr marL="814069">
                        <a:lnSpc>
                          <a:spcPts val="2200"/>
                        </a:lnSpc>
                        <a:spcBef>
                          <a:spcPts val="1475"/>
                        </a:spcBef>
                      </a:pP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900" spc="-1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410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187325" marB="0"/>
                </a:tc>
                <a:tc>
                  <a:txBody>
                    <a:bodyPr/>
                    <a:lstStyle/>
                    <a:p>
                      <a:pPr marL="915035">
                        <a:lnSpc>
                          <a:spcPts val="2200"/>
                        </a:lnSpc>
                        <a:spcBef>
                          <a:spcPts val="1475"/>
                        </a:spcBef>
                      </a:pPr>
                      <a:r>
                        <a:rPr sz="19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61</a:t>
                      </a:r>
                      <a:r>
                        <a:rPr sz="1900" spc="-1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438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18732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200"/>
                        </a:lnSpc>
                        <a:spcBef>
                          <a:spcPts val="1475"/>
                        </a:spcBef>
                      </a:pPr>
                      <a:r>
                        <a:rPr lang="pl-PL" sz="3000" b="1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100</a:t>
                      </a:r>
                      <a:r>
                        <a:rPr lang="pl-PL" sz="3000" b="1" spc="-1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pl-PL" sz="3000" b="1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000</a:t>
                      </a:r>
                      <a:endParaRPr lang="pl-PL" sz="3000" dirty="0">
                        <a:latin typeface="Arial"/>
                        <a:cs typeface="Arial"/>
                      </a:endParaRPr>
                    </a:p>
                  </a:txBody>
                  <a:tcPr marL="0" marR="0" marT="1873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object 21"/>
          <p:cNvSpPr/>
          <p:nvPr/>
        </p:nvSpPr>
        <p:spPr>
          <a:xfrm>
            <a:off x="3201545" y="8312177"/>
            <a:ext cx="10355705" cy="30574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91535" y="8450484"/>
            <a:ext cx="9937115" cy="2639060"/>
          </a:xfrm>
          <a:custGeom>
            <a:avLst/>
            <a:gdLst/>
            <a:ahLst/>
            <a:cxnLst/>
            <a:rect l="l" t="t" r="r" b="b"/>
            <a:pathLst>
              <a:path w="9937115" h="2639059">
                <a:moveTo>
                  <a:pt x="9696563" y="0"/>
                </a:moveTo>
                <a:lnTo>
                  <a:pt x="240306" y="0"/>
                </a:lnTo>
                <a:lnTo>
                  <a:pt x="191876" y="4882"/>
                </a:lnTo>
                <a:lnTo>
                  <a:pt x="146768" y="18884"/>
                </a:lnTo>
                <a:lnTo>
                  <a:pt x="105948" y="41040"/>
                </a:lnTo>
                <a:lnTo>
                  <a:pt x="70383" y="70383"/>
                </a:lnTo>
                <a:lnTo>
                  <a:pt x="41040" y="105948"/>
                </a:lnTo>
                <a:lnTo>
                  <a:pt x="18884" y="146768"/>
                </a:lnTo>
                <a:lnTo>
                  <a:pt x="4882" y="191876"/>
                </a:lnTo>
                <a:lnTo>
                  <a:pt x="0" y="240306"/>
                </a:lnTo>
                <a:lnTo>
                  <a:pt x="0" y="2398356"/>
                </a:lnTo>
                <a:lnTo>
                  <a:pt x="4882" y="2446786"/>
                </a:lnTo>
                <a:lnTo>
                  <a:pt x="18884" y="2491894"/>
                </a:lnTo>
                <a:lnTo>
                  <a:pt x="41040" y="2532714"/>
                </a:lnTo>
                <a:lnTo>
                  <a:pt x="70383" y="2568279"/>
                </a:lnTo>
                <a:lnTo>
                  <a:pt x="105948" y="2597622"/>
                </a:lnTo>
                <a:lnTo>
                  <a:pt x="146768" y="2619778"/>
                </a:lnTo>
                <a:lnTo>
                  <a:pt x="191876" y="2633780"/>
                </a:lnTo>
                <a:lnTo>
                  <a:pt x="240306" y="2638663"/>
                </a:lnTo>
                <a:lnTo>
                  <a:pt x="9696563" y="2638663"/>
                </a:lnTo>
                <a:lnTo>
                  <a:pt x="9744993" y="2633780"/>
                </a:lnTo>
                <a:lnTo>
                  <a:pt x="9790101" y="2619778"/>
                </a:lnTo>
                <a:lnTo>
                  <a:pt x="9830921" y="2597622"/>
                </a:lnTo>
                <a:lnTo>
                  <a:pt x="9866486" y="2568279"/>
                </a:lnTo>
                <a:lnTo>
                  <a:pt x="9895829" y="2532714"/>
                </a:lnTo>
                <a:lnTo>
                  <a:pt x="9917985" y="2491894"/>
                </a:lnTo>
                <a:lnTo>
                  <a:pt x="9931988" y="2446786"/>
                </a:lnTo>
                <a:lnTo>
                  <a:pt x="9936870" y="2398356"/>
                </a:lnTo>
                <a:lnTo>
                  <a:pt x="9936870" y="240306"/>
                </a:lnTo>
                <a:lnTo>
                  <a:pt x="9931988" y="191876"/>
                </a:lnTo>
                <a:lnTo>
                  <a:pt x="9917985" y="146768"/>
                </a:lnTo>
                <a:lnTo>
                  <a:pt x="9895829" y="105948"/>
                </a:lnTo>
                <a:lnTo>
                  <a:pt x="9866486" y="70383"/>
                </a:lnTo>
                <a:lnTo>
                  <a:pt x="9830921" y="41040"/>
                </a:lnTo>
                <a:lnTo>
                  <a:pt x="9790101" y="18884"/>
                </a:lnTo>
                <a:lnTo>
                  <a:pt x="9744993" y="4882"/>
                </a:lnTo>
                <a:lnTo>
                  <a:pt x="96965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62680" y="8191749"/>
            <a:ext cx="9361170" cy="624840"/>
          </a:xfrm>
          <a:custGeom>
            <a:avLst/>
            <a:gdLst/>
            <a:ahLst/>
            <a:cxnLst/>
            <a:rect l="l" t="t" r="r" b="b"/>
            <a:pathLst>
              <a:path w="9361169" h="624840">
                <a:moveTo>
                  <a:pt x="9192756" y="0"/>
                </a:moveTo>
                <a:lnTo>
                  <a:pt x="168214" y="0"/>
                </a:lnTo>
                <a:lnTo>
                  <a:pt x="123494" y="6009"/>
                </a:lnTo>
                <a:lnTo>
                  <a:pt x="83311" y="22967"/>
                </a:lnTo>
                <a:lnTo>
                  <a:pt x="49266" y="49270"/>
                </a:lnTo>
                <a:lnTo>
                  <a:pt x="22964" y="83315"/>
                </a:lnTo>
                <a:lnTo>
                  <a:pt x="6008" y="123498"/>
                </a:lnTo>
                <a:lnTo>
                  <a:pt x="0" y="168214"/>
                </a:lnTo>
                <a:lnTo>
                  <a:pt x="0" y="456582"/>
                </a:lnTo>
                <a:lnTo>
                  <a:pt x="6008" y="501299"/>
                </a:lnTo>
                <a:lnTo>
                  <a:pt x="22964" y="541482"/>
                </a:lnTo>
                <a:lnTo>
                  <a:pt x="49266" y="575526"/>
                </a:lnTo>
                <a:lnTo>
                  <a:pt x="83311" y="601830"/>
                </a:lnTo>
                <a:lnTo>
                  <a:pt x="123494" y="618788"/>
                </a:lnTo>
                <a:lnTo>
                  <a:pt x="168214" y="624797"/>
                </a:lnTo>
                <a:lnTo>
                  <a:pt x="9192756" y="624797"/>
                </a:lnTo>
                <a:lnTo>
                  <a:pt x="9237473" y="618788"/>
                </a:lnTo>
                <a:lnTo>
                  <a:pt x="9277655" y="601830"/>
                </a:lnTo>
                <a:lnTo>
                  <a:pt x="9311700" y="575526"/>
                </a:lnTo>
                <a:lnTo>
                  <a:pt x="9338004" y="541482"/>
                </a:lnTo>
                <a:lnTo>
                  <a:pt x="9354962" y="501299"/>
                </a:lnTo>
                <a:lnTo>
                  <a:pt x="9360971" y="456582"/>
                </a:lnTo>
                <a:lnTo>
                  <a:pt x="9360971" y="168214"/>
                </a:lnTo>
                <a:lnTo>
                  <a:pt x="9354962" y="123498"/>
                </a:lnTo>
                <a:lnTo>
                  <a:pt x="9338004" y="83315"/>
                </a:lnTo>
                <a:lnTo>
                  <a:pt x="9311700" y="49270"/>
                </a:lnTo>
                <a:lnTo>
                  <a:pt x="9277655" y="22967"/>
                </a:lnTo>
                <a:lnTo>
                  <a:pt x="9237473" y="6009"/>
                </a:lnTo>
                <a:lnTo>
                  <a:pt x="9192756" y="0"/>
                </a:lnTo>
                <a:close/>
              </a:path>
            </a:pathLst>
          </a:custGeom>
          <a:solidFill>
            <a:srgbClr val="E4E4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62680" y="9401607"/>
            <a:ext cx="9361170" cy="461009"/>
          </a:xfrm>
          <a:custGeom>
            <a:avLst/>
            <a:gdLst/>
            <a:ahLst/>
            <a:cxnLst/>
            <a:rect l="l" t="t" r="r" b="b"/>
            <a:pathLst>
              <a:path w="9361169" h="461009">
                <a:moveTo>
                  <a:pt x="9192756" y="0"/>
                </a:moveTo>
                <a:lnTo>
                  <a:pt x="168214" y="0"/>
                </a:lnTo>
                <a:lnTo>
                  <a:pt x="123494" y="6008"/>
                </a:lnTo>
                <a:lnTo>
                  <a:pt x="83311" y="22964"/>
                </a:lnTo>
                <a:lnTo>
                  <a:pt x="49266" y="49266"/>
                </a:lnTo>
                <a:lnTo>
                  <a:pt x="22964" y="83311"/>
                </a:lnTo>
                <a:lnTo>
                  <a:pt x="6008" y="123494"/>
                </a:lnTo>
                <a:lnTo>
                  <a:pt x="0" y="168214"/>
                </a:lnTo>
                <a:lnTo>
                  <a:pt x="0" y="292504"/>
                </a:lnTo>
                <a:lnTo>
                  <a:pt x="6008" y="337224"/>
                </a:lnTo>
                <a:lnTo>
                  <a:pt x="22964" y="377407"/>
                </a:lnTo>
                <a:lnTo>
                  <a:pt x="49266" y="411452"/>
                </a:lnTo>
                <a:lnTo>
                  <a:pt x="83311" y="437753"/>
                </a:lnTo>
                <a:lnTo>
                  <a:pt x="123494" y="454710"/>
                </a:lnTo>
                <a:lnTo>
                  <a:pt x="168214" y="460718"/>
                </a:lnTo>
                <a:lnTo>
                  <a:pt x="9192756" y="460718"/>
                </a:lnTo>
                <a:lnTo>
                  <a:pt x="9237473" y="454710"/>
                </a:lnTo>
                <a:lnTo>
                  <a:pt x="9277655" y="437753"/>
                </a:lnTo>
                <a:lnTo>
                  <a:pt x="9311700" y="411452"/>
                </a:lnTo>
                <a:lnTo>
                  <a:pt x="9338004" y="377407"/>
                </a:lnTo>
                <a:lnTo>
                  <a:pt x="9354962" y="337224"/>
                </a:lnTo>
                <a:lnTo>
                  <a:pt x="9360971" y="292504"/>
                </a:lnTo>
                <a:lnTo>
                  <a:pt x="9360971" y="168214"/>
                </a:lnTo>
                <a:lnTo>
                  <a:pt x="9354962" y="123494"/>
                </a:lnTo>
                <a:lnTo>
                  <a:pt x="9338004" y="83311"/>
                </a:lnTo>
                <a:lnTo>
                  <a:pt x="9311700" y="49266"/>
                </a:lnTo>
                <a:lnTo>
                  <a:pt x="9277655" y="22964"/>
                </a:lnTo>
                <a:lnTo>
                  <a:pt x="9237473" y="6008"/>
                </a:lnTo>
                <a:lnTo>
                  <a:pt x="9192756" y="0"/>
                </a:lnTo>
                <a:close/>
              </a:path>
            </a:pathLst>
          </a:custGeom>
          <a:solidFill>
            <a:srgbClr val="E4E4E4">
              <a:alpha val="394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62680" y="10324773"/>
            <a:ext cx="9361170" cy="461009"/>
          </a:xfrm>
          <a:custGeom>
            <a:avLst/>
            <a:gdLst/>
            <a:ahLst/>
            <a:cxnLst/>
            <a:rect l="l" t="t" r="r" b="b"/>
            <a:pathLst>
              <a:path w="9361169" h="461009">
                <a:moveTo>
                  <a:pt x="9192756" y="0"/>
                </a:moveTo>
                <a:lnTo>
                  <a:pt x="168214" y="0"/>
                </a:lnTo>
                <a:lnTo>
                  <a:pt x="123494" y="6008"/>
                </a:lnTo>
                <a:lnTo>
                  <a:pt x="83311" y="22964"/>
                </a:lnTo>
                <a:lnTo>
                  <a:pt x="49266" y="49266"/>
                </a:lnTo>
                <a:lnTo>
                  <a:pt x="22964" y="83311"/>
                </a:lnTo>
                <a:lnTo>
                  <a:pt x="6008" y="123494"/>
                </a:lnTo>
                <a:lnTo>
                  <a:pt x="0" y="168214"/>
                </a:lnTo>
                <a:lnTo>
                  <a:pt x="0" y="292504"/>
                </a:lnTo>
                <a:lnTo>
                  <a:pt x="6008" y="337220"/>
                </a:lnTo>
                <a:lnTo>
                  <a:pt x="22964" y="377403"/>
                </a:lnTo>
                <a:lnTo>
                  <a:pt x="49266" y="411448"/>
                </a:lnTo>
                <a:lnTo>
                  <a:pt x="83311" y="437751"/>
                </a:lnTo>
                <a:lnTo>
                  <a:pt x="123494" y="454709"/>
                </a:lnTo>
                <a:lnTo>
                  <a:pt x="168214" y="460718"/>
                </a:lnTo>
                <a:lnTo>
                  <a:pt x="9192756" y="460718"/>
                </a:lnTo>
                <a:lnTo>
                  <a:pt x="9237473" y="454709"/>
                </a:lnTo>
                <a:lnTo>
                  <a:pt x="9277655" y="437751"/>
                </a:lnTo>
                <a:lnTo>
                  <a:pt x="9311700" y="411448"/>
                </a:lnTo>
                <a:lnTo>
                  <a:pt x="9338004" y="377403"/>
                </a:lnTo>
                <a:lnTo>
                  <a:pt x="9354962" y="337220"/>
                </a:lnTo>
                <a:lnTo>
                  <a:pt x="9360971" y="292504"/>
                </a:lnTo>
                <a:lnTo>
                  <a:pt x="9360971" y="168214"/>
                </a:lnTo>
                <a:lnTo>
                  <a:pt x="9354962" y="123494"/>
                </a:lnTo>
                <a:lnTo>
                  <a:pt x="9338004" y="83311"/>
                </a:lnTo>
                <a:lnTo>
                  <a:pt x="9311700" y="49266"/>
                </a:lnTo>
                <a:lnTo>
                  <a:pt x="9277655" y="22964"/>
                </a:lnTo>
                <a:lnTo>
                  <a:pt x="9237473" y="6008"/>
                </a:lnTo>
                <a:lnTo>
                  <a:pt x="9192756" y="0"/>
                </a:lnTo>
                <a:close/>
              </a:path>
            </a:pathLst>
          </a:custGeom>
          <a:solidFill>
            <a:srgbClr val="E4E4E4">
              <a:alpha val="394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026461" y="8333599"/>
            <a:ext cx="3604895" cy="314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900" b="1" spc="-10" dirty="0">
                <a:solidFill>
                  <a:srgbClr val="6B6B6B"/>
                </a:solidFill>
                <a:latin typeface="Arial"/>
                <a:cs typeface="Arial"/>
              </a:rPr>
              <a:t>Założenia </a:t>
            </a:r>
            <a:r>
              <a:rPr sz="1900" b="1" spc="-5" dirty="0">
                <a:solidFill>
                  <a:srgbClr val="6B6B6B"/>
                </a:solidFill>
                <a:latin typeface="Arial"/>
                <a:cs typeface="Arial"/>
              </a:rPr>
              <a:t>przyjęte do</a:t>
            </a:r>
            <a:r>
              <a:rPr sz="1900" b="1" spc="-4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6B6B6B"/>
                </a:solidFill>
                <a:latin typeface="Arial"/>
                <a:cs typeface="Arial"/>
              </a:rPr>
              <a:t>kalkulacji</a:t>
            </a:r>
            <a:endParaRPr sz="1900">
              <a:latin typeface="Arial"/>
              <a:cs typeface="Arial"/>
            </a:endParaRPr>
          </a:p>
        </p:txBody>
      </p:sp>
      <p:graphicFrame>
        <p:nvGraphicFramePr>
          <p:cNvPr id="27" name="object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546378"/>
              </p:ext>
            </p:extLst>
          </p:nvPr>
        </p:nvGraphicFramePr>
        <p:xfrm>
          <a:off x="3756110" y="9049670"/>
          <a:ext cx="9206229" cy="16507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47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630">
                <a:tc>
                  <a:txBody>
                    <a:bodyPr/>
                    <a:lstStyle/>
                    <a:p>
                      <a:pPr marL="31750">
                        <a:lnSpc>
                          <a:spcPts val="2095"/>
                        </a:lnSpc>
                      </a:pPr>
                      <a:r>
                        <a:rPr sz="19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wzrost wartości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ceny </a:t>
                      </a:r>
                      <a:r>
                        <a:rPr sz="19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jednostki netto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(przed </a:t>
                      </a:r>
                      <a:r>
                        <a:rPr sz="19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pobraniem opłat) w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skali</a:t>
                      </a:r>
                      <a:r>
                        <a:rPr sz="1900" spc="4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roku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ts val="2095"/>
                        </a:lnSpc>
                      </a:pPr>
                      <a:r>
                        <a:rPr sz="19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3%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80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9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wzrost wynagrodzenia</a:t>
                      </a:r>
                      <a:endParaRPr sz="1900" dirty="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lang="pl-PL" sz="19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brak </a:t>
                      </a:r>
                      <a:r>
                        <a:rPr sz="1900" spc="-5" dirty="0" err="1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wpłat</a:t>
                      </a:r>
                      <a:r>
                        <a:rPr sz="1900" spc="2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10" dirty="0" err="1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dodatkowych</a:t>
                      </a:r>
                      <a:r>
                        <a:rPr lang="pl-PL" sz="19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Pracownika i Pracodawcy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58419" marB="0"/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9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0%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6540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27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9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wartość wynagrodzenia brutto przekazywana na</a:t>
                      </a:r>
                      <a:r>
                        <a:rPr sz="1900" spc="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PPK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7366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200"/>
                        </a:lnSpc>
                        <a:spcBef>
                          <a:spcPts val="745"/>
                        </a:spcBef>
                      </a:pPr>
                      <a:r>
                        <a:rPr sz="19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3,50%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9461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" name="object 28"/>
          <p:cNvSpPr/>
          <p:nvPr/>
        </p:nvSpPr>
        <p:spPr>
          <a:xfrm>
            <a:off x="0" y="2020880"/>
            <a:ext cx="11130551" cy="14868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2157002"/>
            <a:ext cx="10921365" cy="1068070"/>
          </a:xfrm>
          <a:custGeom>
            <a:avLst/>
            <a:gdLst/>
            <a:ahLst/>
            <a:cxnLst/>
            <a:rect l="l" t="t" r="r" b="b"/>
            <a:pathLst>
              <a:path w="10921365" h="1068070">
                <a:moveTo>
                  <a:pt x="10611195" y="0"/>
                </a:moveTo>
                <a:lnTo>
                  <a:pt x="0" y="0"/>
                </a:lnTo>
                <a:lnTo>
                  <a:pt x="0" y="1068030"/>
                </a:lnTo>
                <a:lnTo>
                  <a:pt x="10611195" y="1068030"/>
                </a:lnTo>
                <a:lnTo>
                  <a:pt x="10656996" y="1064669"/>
                </a:lnTo>
                <a:lnTo>
                  <a:pt x="10700710" y="1054908"/>
                </a:lnTo>
                <a:lnTo>
                  <a:pt x="10741859" y="1039224"/>
                </a:lnTo>
                <a:lnTo>
                  <a:pt x="10779961" y="1018098"/>
                </a:lnTo>
                <a:lnTo>
                  <a:pt x="10814539" y="992009"/>
                </a:lnTo>
                <a:lnTo>
                  <a:pt x="10845112" y="961435"/>
                </a:lnTo>
                <a:lnTo>
                  <a:pt x="10871201" y="926858"/>
                </a:lnTo>
                <a:lnTo>
                  <a:pt x="10892327" y="888755"/>
                </a:lnTo>
                <a:lnTo>
                  <a:pt x="10908011" y="847607"/>
                </a:lnTo>
                <a:lnTo>
                  <a:pt x="10917773" y="803893"/>
                </a:lnTo>
                <a:lnTo>
                  <a:pt x="10921133" y="758092"/>
                </a:lnTo>
                <a:lnTo>
                  <a:pt x="10921133" y="309938"/>
                </a:lnTo>
                <a:lnTo>
                  <a:pt x="10917773" y="264136"/>
                </a:lnTo>
                <a:lnTo>
                  <a:pt x="10908011" y="220422"/>
                </a:lnTo>
                <a:lnTo>
                  <a:pt x="10892327" y="179274"/>
                </a:lnTo>
                <a:lnTo>
                  <a:pt x="10871201" y="141171"/>
                </a:lnTo>
                <a:lnTo>
                  <a:pt x="10845112" y="106594"/>
                </a:lnTo>
                <a:lnTo>
                  <a:pt x="10814539" y="76021"/>
                </a:lnTo>
                <a:lnTo>
                  <a:pt x="10779961" y="49931"/>
                </a:lnTo>
                <a:lnTo>
                  <a:pt x="10741859" y="28805"/>
                </a:lnTo>
                <a:lnTo>
                  <a:pt x="10700710" y="13122"/>
                </a:lnTo>
                <a:lnTo>
                  <a:pt x="10656996" y="3360"/>
                </a:lnTo>
                <a:lnTo>
                  <a:pt x="10611195" y="0"/>
                </a:lnTo>
                <a:close/>
              </a:path>
            </a:pathLst>
          </a:custGeom>
          <a:solidFill>
            <a:srgbClr val="4366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76272" y="2427016"/>
            <a:ext cx="921321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z="2850" b="1" spc="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50" b="1" spc="20" dirty="0" err="1">
                <a:solidFill>
                  <a:srgbClr val="FFFFFF"/>
                </a:solidFill>
                <a:latin typeface="Arial"/>
                <a:cs typeface="Arial"/>
              </a:rPr>
              <a:t>ymulacja</a:t>
            </a:r>
            <a:r>
              <a:rPr sz="285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dla </a:t>
            </a:r>
            <a:r>
              <a:rPr sz="2850" b="1" spc="10" dirty="0">
                <a:solidFill>
                  <a:srgbClr val="FFFFFF"/>
                </a:solidFill>
                <a:latin typeface="Arial"/>
                <a:cs typeface="Arial"/>
              </a:rPr>
              <a:t>10-letniego </a:t>
            </a:r>
            <a:r>
              <a:rPr sz="2850" b="1" spc="15" dirty="0" err="1">
                <a:solidFill>
                  <a:srgbClr val="FFFFFF"/>
                </a:solidFill>
                <a:latin typeface="Arial"/>
                <a:cs typeface="Arial"/>
              </a:rPr>
              <a:t>okresu</a:t>
            </a: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15" dirty="0" err="1">
                <a:solidFill>
                  <a:srgbClr val="FFFFFF"/>
                </a:solidFill>
                <a:latin typeface="Arial"/>
                <a:cs typeface="Arial"/>
              </a:rPr>
              <a:t>oszczędz</a:t>
            </a:r>
            <a:r>
              <a:rPr lang="pl-PL" sz="2850" b="1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50" b="1" spc="15" dirty="0" err="1">
                <a:solidFill>
                  <a:srgbClr val="FFFFFF"/>
                </a:solidFill>
                <a:latin typeface="Arial"/>
                <a:cs typeface="Arial"/>
              </a:rPr>
              <a:t>nia</a:t>
            </a:r>
            <a:r>
              <a:rPr sz="28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20" dirty="0">
                <a:solidFill>
                  <a:srgbClr val="FFFFFF"/>
                </a:solidFill>
                <a:latin typeface="Arial"/>
                <a:cs typeface="Arial"/>
              </a:rPr>
              <a:t>PPK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32" name="object 46"/>
          <p:cNvSpPr/>
          <p:nvPr/>
        </p:nvSpPr>
        <p:spPr>
          <a:xfrm>
            <a:off x="14634210" y="8950637"/>
            <a:ext cx="5466080" cy="2402220"/>
          </a:xfrm>
          <a:custGeom>
            <a:avLst/>
            <a:gdLst/>
            <a:ahLst/>
            <a:cxnLst/>
            <a:rect l="l" t="t" r="r" b="b"/>
            <a:pathLst>
              <a:path w="5466080" h="4601845">
                <a:moveTo>
                  <a:pt x="5193559" y="0"/>
                </a:moveTo>
                <a:lnTo>
                  <a:pt x="272243" y="0"/>
                </a:lnTo>
                <a:lnTo>
                  <a:pt x="223308" y="4385"/>
                </a:lnTo>
                <a:lnTo>
                  <a:pt x="177250" y="17031"/>
                </a:lnTo>
                <a:lnTo>
                  <a:pt x="134838" y="37167"/>
                </a:lnTo>
                <a:lnTo>
                  <a:pt x="96842" y="64026"/>
                </a:lnTo>
                <a:lnTo>
                  <a:pt x="64029" y="96837"/>
                </a:lnTo>
                <a:lnTo>
                  <a:pt x="37170" y="134833"/>
                </a:lnTo>
                <a:lnTo>
                  <a:pt x="17032" y="177246"/>
                </a:lnTo>
                <a:lnTo>
                  <a:pt x="4386" y="223305"/>
                </a:lnTo>
                <a:lnTo>
                  <a:pt x="0" y="272243"/>
                </a:lnTo>
                <a:lnTo>
                  <a:pt x="0" y="4523422"/>
                </a:lnTo>
                <a:lnTo>
                  <a:pt x="4386" y="4572357"/>
                </a:lnTo>
                <a:lnTo>
                  <a:pt x="12432" y="4601660"/>
                </a:lnTo>
                <a:lnTo>
                  <a:pt x="5453369" y="4601660"/>
                </a:lnTo>
                <a:lnTo>
                  <a:pt x="5461415" y="4572357"/>
                </a:lnTo>
                <a:lnTo>
                  <a:pt x="5465802" y="4523422"/>
                </a:lnTo>
                <a:lnTo>
                  <a:pt x="5465802" y="272243"/>
                </a:lnTo>
                <a:lnTo>
                  <a:pt x="5461415" y="223305"/>
                </a:lnTo>
                <a:lnTo>
                  <a:pt x="5448769" y="177246"/>
                </a:lnTo>
                <a:lnTo>
                  <a:pt x="5428632" y="134833"/>
                </a:lnTo>
                <a:lnTo>
                  <a:pt x="5401772" y="96837"/>
                </a:lnTo>
                <a:lnTo>
                  <a:pt x="5368960" y="64026"/>
                </a:lnTo>
                <a:lnTo>
                  <a:pt x="5330963" y="37167"/>
                </a:lnTo>
                <a:lnTo>
                  <a:pt x="5288551" y="17031"/>
                </a:lnTo>
                <a:lnTo>
                  <a:pt x="5242494" y="4385"/>
                </a:lnTo>
                <a:lnTo>
                  <a:pt x="5193559" y="0"/>
                </a:lnTo>
                <a:close/>
              </a:path>
            </a:pathLst>
          </a:custGeom>
          <a:solidFill>
            <a:srgbClr val="D8D8D8">
              <a:alpha val="285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0"/>
          <p:cNvSpPr txBox="1"/>
          <p:nvPr/>
        </p:nvSpPr>
        <p:spPr>
          <a:xfrm>
            <a:off x="15690850" y="9401607"/>
            <a:ext cx="3847822" cy="1552989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355600" marR="5080" indent="-342900">
              <a:lnSpc>
                <a:spcPts val="2310"/>
              </a:lnSpc>
              <a:spcBef>
                <a:spcPts val="310"/>
              </a:spcBef>
              <a:buFont typeface="Arial" panose="020B0604020202020204" pitchFamily="34" charset="0"/>
              <a:buChar char="•"/>
            </a:pPr>
            <a:r>
              <a:rPr lang="pl-PL" sz="2050" dirty="0">
                <a:solidFill>
                  <a:srgbClr val="6F6F6F"/>
                </a:solidFill>
                <a:latin typeface="Arial"/>
                <a:cs typeface="Arial"/>
              </a:rPr>
              <a:t>Szczegółowy sposób obliczania sumy ubezpieczenia znajduje się w OWU. </a:t>
            </a:r>
          </a:p>
          <a:p>
            <a:pPr marL="355600" marR="5080" indent="-342900">
              <a:lnSpc>
                <a:spcPts val="2310"/>
              </a:lnSpc>
              <a:spcBef>
                <a:spcPts val="310"/>
              </a:spcBef>
              <a:buFont typeface="Arial" panose="020B0604020202020204" pitchFamily="34" charset="0"/>
              <a:buChar char="•"/>
            </a:pPr>
            <a:r>
              <a:rPr lang="pl-PL" sz="2050" dirty="0">
                <a:solidFill>
                  <a:srgbClr val="6F6F6F"/>
                </a:solidFill>
                <a:latin typeface="Arial"/>
                <a:cs typeface="Arial"/>
              </a:rPr>
              <a:t>Maksymalna SU 100 000 zł</a:t>
            </a:r>
            <a:endParaRPr sz="2050" dirty="0">
              <a:solidFill>
                <a:srgbClr val="6F6F6F"/>
              </a:solidFill>
              <a:latin typeface="Arial"/>
              <a:cs typeface="Arial"/>
            </a:endParaRPr>
          </a:p>
        </p:txBody>
      </p:sp>
      <p:pic>
        <p:nvPicPr>
          <p:cNvPr id="39" name="Picture 5" descr="C:\Users\Hotchili\Desktop\compensa_icons_v2\Icon_38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178" y="9160231"/>
            <a:ext cx="628160" cy="63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Hotchili\Desktop\monitor_v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493" y="2682875"/>
            <a:ext cx="7106957" cy="79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/>
          <p:nvPr/>
        </p:nvSpPr>
        <p:spPr>
          <a:xfrm>
            <a:off x="0" y="198947"/>
            <a:ext cx="18146395" cy="2157095"/>
          </a:xfrm>
          <a:custGeom>
            <a:avLst/>
            <a:gdLst/>
            <a:ahLst/>
            <a:cxnLst/>
            <a:rect l="l" t="t" r="r" b="b"/>
            <a:pathLst>
              <a:path w="18146395" h="2157095">
                <a:moveTo>
                  <a:pt x="17758621" y="0"/>
                </a:moveTo>
                <a:lnTo>
                  <a:pt x="0" y="0"/>
                </a:lnTo>
                <a:lnTo>
                  <a:pt x="0" y="2157001"/>
                </a:lnTo>
                <a:lnTo>
                  <a:pt x="17758621" y="2157001"/>
                </a:lnTo>
                <a:lnTo>
                  <a:pt x="17807220" y="2153983"/>
                </a:lnTo>
                <a:lnTo>
                  <a:pt x="17854016" y="2145169"/>
                </a:lnTo>
                <a:lnTo>
                  <a:pt x="17898648" y="2130924"/>
                </a:lnTo>
                <a:lnTo>
                  <a:pt x="17940753" y="2111610"/>
                </a:lnTo>
                <a:lnTo>
                  <a:pt x="17979966" y="2087590"/>
                </a:lnTo>
                <a:lnTo>
                  <a:pt x="18015926" y="2059226"/>
                </a:lnTo>
                <a:lnTo>
                  <a:pt x="18048269" y="2026883"/>
                </a:lnTo>
                <a:lnTo>
                  <a:pt x="18076632" y="1990924"/>
                </a:lnTo>
                <a:lnTo>
                  <a:pt x="18100652" y="1951710"/>
                </a:lnTo>
                <a:lnTo>
                  <a:pt x="18119966" y="1909606"/>
                </a:lnTo>
                <a:lnTo>
                  <a:pt x="18134212" y="1864974"/>
                </a:lnTo>
                <a:lnTo>
                  <a:pt x="18143025" y="1818177"/>
                </a:lnTo>
                <a:lnTo>
                  <a:pt x="18146044" y="1769579"/>
                </a:lnTo>
                <a:lnTo>
                  <a:pt x="18146044" y="387422"/>
                </a:lnTo>
                <a:lnTo>
                  <a:pt x="18143025" y="338824"/>
                </a:lnTo>
                <a:lnTo>
                  <a:pt x="18134212" y="292027"/>
                </a:lnTo>
                <a:lnTo>
                  <a:pt x="18119966" y="247395"/>
                </a:lnTo>
                <a:lnTo>
                  <a:pt x="18100652" y="205291"/>
                </a:lnTo>
                <a:lnTo>
                  <a:pt x="18076632" y="166077"/>
                </a:lnTo>
                <a:lnTo>
                  <a:pt x="18048269" y="130117"/>
                </a:lnTo>
                <a:lnTo>
                  <a:pt x="18015926" y="97775"/>
                </a:lnTo>
                <a:lnTo>
                  <a:pt x="17979966" y="69411"/>
                </a:lnTo>
                <a:lnTo>
                  <a:pt x="17940753" y="45391"/>
                </a:lnTo>
                <a:lnTo>
                  <a:pt x="17898648" y="26077"/>
                </a:lnTo>
                <a:lnTo>
                  <a:pt x="17854016" y="11831"/>
                </a:lnTo>
                <a:lnTo>
                  <a:pt x="17807220" y="3018"/>
                </a:lnTo>
                <a:lnTo>
                  <a:pt x="17758621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60245"/>
            <a:ext cx="18146395" cy="1769745"/>
          </a:xfrm>
          <a:custGeom>
            <a:avLst/>
            <a:gdLst/>
            <a:ahLst/>
            <a:cxnLst/>
            <a:rect l="l" t="t" r="r" b="b"/>
            <a:pathLst>
              <a:path w="18146395" h="1769745">
                <a:moveTo>
                  <a:pt x="18146044" y="0"/>
                </a:moveTo>
                <a:lnTo>
                  <a:pt x="18146044" y="1382156"/>
                </a:lnTo>
                <a:lnTo>
                  <a:pt x="18143025" y="1430753"/>
                </a:lnTo>
                <a:lnTo>
                  <a:pt x="18134212" y="1477548"/>
                </a:lnTo>
                <a:lnTo>
                  <a:pt x="18119966" y="1522179"/>
                </a:lnTo>
                <a:lnTo>
                  <a:pt x="18100652" y="1564283"/>
                </a:lnTo>
                <a:lnTo>
                  <a:pt x="18076632" y="1603497"/>
                </a:lnTo>
                <a:lnTo>
                  <a:pt x="18048269" y="1639457"/>
                </a:lnTo>
                <a:lnTo>
                  <a:pt x="18015926" y="1671800"/>
                </a:lnTo>
                <a:lnTo>
                  <a:pt x="17979966" y="1700164"/>
                </a:lnTo>
                <a:lnTo>
                  <a:pt x="17940753" y="1724185"/>
                </a:lnTo>
                <a:lnTo>
                  <a:pt x="17898648" y="1743500"/>
                </a:lnTo>
                <a:lnTo>
                  <a:pt x="17854016" y="1757746"/>
                </a:lnTo>
                <a:lnTo>
                  <a:pt x="17807220" y="1766560"/>
                </a:lnTo>
                <a:lnTo>
                  <a:pt x="17758621" y="1769579"/>
                </a:lnTo>
                <a:lnTo>
                  <a:pt x="0" y="1769579"/>
                </a:lnTo>
              </a:path>
            </a:pathLst>
          </a:custGeom>
          <a:ln w="209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3446" y="982034"/>
            <a:ext cx="973010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dirty="0">
                <a:solidFill>
                  <a:srgbClr val="FFFFFF"/>
                </a:solidFill>
              </a:rPr>
              <a:t>Aplikacja </a:t>
            </a:r>
            <a:r>
              <a:rPr sz="3450" spc="5" dirty="0">
                <a:solidFill>
                  <a:srgbClr val="FFFFFF"/>
                </a:solidFill>
              </a:rPr>
              <a:t>iPPK – dla Pracodawcy </a:t>
            </a:r>
            <a:r>
              <a:rPr sz="3450" dirty="0">
                <a:solidFill>
                  <a:srgbClr val="FFFFFF"/>
                </a:solidFill>
              </a:rPr>
              <a:t>i</a:t>
            </a:r>
            <a:r>
              <a:rPr sz="3450" spc="-25" dirty="0">
                <a:solidFill>
                  <a:srgbClr val="FFFFFF"/>
                </a:solidFill>
              </a:rPr>
              <a:t> </a:t>
            </a:r>
            <a:r>
              <a:rPr sz="3450" spc="5" dirty="0">
                <a:solidFill>
                  <a:srgbClr val="FFFFFF"/>
                </a:solidFill>
              </a:rPr>
              <a:t>Pracownika</a:t>
            </a:r>
            <a:endParaRPr sz="3450"/>
          </a:p>
        </p:txBody>
      </p:sp>
      <p:sp>
        <p:nvSpPr>
          <p:cNvPr id="7" name="object 7"/>
          <p:cNvSpPr/>
          <p:nvPr/>
        </p:nvSpPr>
        <p:spPr>
          <a:xfrm>
            <a:off x="14732536" y="0"/>
            <a:ext cx="4806136" cy="20627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941953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580676" y="408364"/>
            <a:ext cx="3214561" cy="8743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95230" y="2711959"/>
            <a:ext cx="1308860" cy="13193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10197" y="2854677"/>
            <a:ext cx="886460" cy="886460"/>
          </a:xfrm>
          <a:custGeom>
            <a:avLst/>
            <a:gdLst/>
            <a:ahLst/>
            <a:cxnLst/>
            <a:rect l="l" t="t" r="r" b="b"/>
            <a:pathLst>
              <a:path w="886460" h="886460">
                <a:moveTo>
                  <a:pt x="442918" y="0"/>
                </a:moveTo>
                <a:lnTo>
                  <a:pt x="394656" y="2598"/>
                </a:lnTo>
                <a:lnTo>
                  <a:pt x="347900" y="10215"/>
                </a:lnTo>
                <a:lnTo>
                  <a:pt x="302920" y="22579"/>
                </a:lnTo>
                <a:lnTo>
                  <a:pt x="259985" y="39421"/>
                </a:lnTo>
                <a:lnTo>
                  <a:pt x="219367" y="60470"/>
                </a:lnTo>
                <a:lnTo>
                  <a:pt x="181334" y="85456"/>
                </a:lnTo>
                <a:lnTo>
                  <a:pt x="146158" y="114109"/>
                </a:lnTo>
                <a:lnTo>
                  <a:pt x="114109" y="146158"/>
                </a:lnTo>
                <a:lnTo>
                  <a:pt x="85456" y="181334"/>
                </a:lnTo>
                <a:lnTo>
                  <a:pt x="60470" y="219367"/>
                </a:lnTo>
                <a:lnTo>
                  <a:pt x="39421" y="259985"/>
                </a:lnTo>
                <a:lnTo>
                  <a:pt x="22579" y="302920"/>
                </a:lnTo>
                <a:lnTo>
                  <a:pt x="10215" y="347900"/>
                </a:lnTo>
                <a:lnTo>
                  <a:pt x="2598" y="394656"/>
                </a:lnTo>
                <a:lnTo>
                  <a:pt x="0" y="442918"/>
                </a:lnTo>
                <a:lnTo>
                  <a:pt x="2598" y="491179"/>
                </a:lnTo>
                <a:lnTo>
                  <a:pt x="10215" y="537935"/>
                </a:lnTo>
                <a:lnTo>
                  <a:pt x="22579" y="582916"/>
                </a:lnTo>
                <a:lnTo>
                  <a:pt x="39421" y="625850"/>
                </a:lnTo>
                <a:lnTo>
                  <a:pt x="60470" y="666469"/>
                </a:lnTo>
                <a:lnTo>
                  <a:pt x="85456" y="704501"/>
                </a:lnTo>
                <a:lnTo>
                  <a:pt x="114109" y="739678"/>
                </a:lnTo>
                <a:lnTo>
                  <a:pt x="146158" y="771727"/>
                </a:lnTo>
                <a:lnTo>
                  <a:pt x="181334" y="800380"/>
                </a:lnTo>
                <a:lnTo>
                  <a:pt x="219367" y="825366"/>
                </a:lnTo>
                <a:lnTo>
                  <a:pt x="259985" y="846415"/>
                </a:lnTo>
                <a:lnTo>
                  <a:pt x="302920" y="863256"/>
                </a:lnTo>
                <a:lnTo>
                  <a:pt x="347900" y="875621"/>
                </a:lnTo>
                <a:lnTo>
                  <a:pt x="394656" y="883237"/>
                </a:lnTo>
                <a:lnTo>
                  <a:pt x="442918" y="885836"/>
                </a:lnTo>
                <a:lnTo>
                  <a:pt x="491179" y="883237"/>
                </a:lnTo>
                <a:lnTo>
                  <a:pt x="537935" y="875621"/>
                </a:lnTo>
                <a:lnTo>
                  <a:pt x="582916" y="863256"/>
                </a:lnTo>
                <a:lnTo>
                  <a:pt x="625850" y="846415"/>
                </a:lnTo>
                <a:lnTo>
                  <a:pt x="666469" y="825366"/>
                </a:lnTo>
                <a:lnTo>
                  <a:pt x="704501" y="800380"/>
                </a:lnTo>
                <a:lnTo>
                  <a:pt x="739678" y="771727"/>
                </a:lnTo>
                <a:lnTo>
                  <a:pt x="771727" y="739678"/>
                </a:lnTo>
                <a:lnTo>
                  <a:pt x="800380" y="704501"/>
                </a:lnTo>
                <a:lnTo>
                  <a:pt x="825366" y="666469"/>
                </a:lnTo>
                <a:lnTo>
                  <a:pt x="846415" y="625850"/>
                </a:lnTo>
                <a:lnTo>
                  <a:pt x="863256" y="582916"/>
                </a:lnTo>
                <a:lnTo>
                  <a:pt x="875621" y="537935"/>
                </a:lnTo>
                <a:lnTo>
                  <a:pt x="883237" y="491179"/>
                </a:lnTo>
                <a:lnTo>
                  <a:pt x="885836" y="442918"/>
                </a:lnTo>
                <a:lnTo>
                  <a:pt x="883237" y="394656"/>
                </a:lnTo>
                <a:lnTo>
                  <a:pt x="875621" y="347900"/>
                </a:lnTo>
                <a:lnTo>
                  <a:pt x="863256" y="302920"/>
                </a:lnTo>
                <a:lnTo>
                  <a:pt x="846415" y="259985"/>
                </a:lnTo>
                <a:lnTo>
                  <a:pt x="825366" y="219367"/>
                </a:lnTo>
                <a:lnTo>
                  <a:pt x="800380" y="181334"/>
                </a:lnTo>
                <a:lnTo>
                  <a:pt x="771727" y="146158"/>
                </a:lnTo>
                <a:lnTo>
                  <a:pt x="739678" y="114109"/>
                </a:lnTo>
                <a:lnTo>
                  <a:pt x="704501" y="85456"/>
                </a:lnTo>
                <a:lnTo>
                  <a:pt x="666469" y="60470"/>
                </a:lnTo>
                <a:lnTo>
                  <a:pt x="625850" y="39421"/>
                </a:lnTo>
                <a:lnTo>
                  <a:pt x="582916" y="22579"/>
                </a:lnTo>
                <a:lnTo>
                  <a:pt x="537935" y="10215"/>
                </a:lnTo>
                <a:lnTo>
                  <a:pt x="491179" y="2598"/>
                </a:lnTo>
                <a:lnTo>
                  <a:pt x="442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00808" y="3043445"/>
            <a:ext cx="1664970" cy="489584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>
              <a:lnSpc>
                <a:spcPts val="1780"/>
              </a:lnSpc>
              <a:spcBef>
                <a:spcPts val="234"/>
              </a:spcBef>
            </a:pP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Przesyłać listę  uczestników</a:t>
            </a:r>
            <a:r>
              <a:rPr sz="1550" b="1" spc="-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50" b="1" spc="5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sz="15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675158" y="2711959"/>
            <a:ext cx="1308860" cy="13193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90126" y="2854677"/>
            <a:ext cx="886460" cy="886460"/>
          </a:xfrm>
          <a:custGeom>
            <a:avLst/>
            <a:gdLst/>
            <a:ahLst/>
            <a:cxnLst/>
            <a:rect l="l" t="t" r="r" b="b"/>
            <a:pathLst>
              <a:path w="886459" h="886460">
                <a:moveTo>
                  <a:pt x="442918" y="0"/>
                </a:moveTo>
                <a:lnTo>
                  <a:pt x="394656" y="2598"/>
                </a:lnTo>
                <a:lnTo>
                  <a:pt x="347900" y="10215"/>
                </a:lnTo>
                <a:lnTo>
                  <a:pt x="302920" y="22579"/>
                </a:lnTo>
                <a:lnTo>
                  <a:pt x="259985" y="39421"/>
                </a:lnTo>
                <a:lnTo>
                  <a:pt x="219367" y="60470"/>
                </a:lnTo>
                <a:lnTo>
                  <a:pt x="181334" y="85456"/>
                </a:lnTo>
                <a:lnTo>
                  <a:pt x="146158" y="114109"/>
                </a:lnTo>
                <a:lnTo>
                  <a:pt x="114109" y="146158"/>
                </a:lnTo>
                <a:lnTo>
                  <a:pt x="85456" y="181334"/>
                </a:lnTo>
                <a:lnTo>
                  <a:pt x="60470" y="219367"/>
                </a:lnTo>
                <a:lnTo>
                  <a:pt x="39421" y="259985"/>
                </a:lnTo>
                <a:lnTo>
                  <a:pt x="22579" y="302920"/>
                </a:lnTo>
                <a:lnTo>
                  <a:pt x="10215" y="347900"/>
                </a:lnTo>
                <a:lnTo>
                  <a:pt x="2598" y="394656"/>
                </a:lnTo>
                <a:lnTo>
                  <a:pt x="0" y="442918"/>
                </a:lnTo>
                <a:lnTo>
                  <a:pt x="2598" y="491179"/>
                </a:lnTo>
                <a:lnTo>
                  <a:pt x="10215" y="537935"/>
                </a:lnTo>
                <a:lnTo>
                  <a:pt x="22579" y="582916"/>
                </a:lnTo>
                <a:lnTo>
                  <a:pt x="39421" y="625850"/>
                </a:lnTo>
                <a:lnTo>
                  <a:pt x="60470" y="666469"/>
                </a:lnTo>
                <a:lnTo>
                  <a:pt x="85456" y="704501"/>
                </a:lnTo>
                <a:lnTo>
                  <a:pt x="114109" y="739678"/>
                </a:lnTo>
                <a:lnTo>
                  <a:pt x="146158" y="771727"/>
                </a:lnTo>
                <a:lnTo>
                  <a:pt x="181334" y="800380"/>
                </a:lnTo>
                <a:lnTo>
                  <a:pt x="219367" y="825366"/>
                </a:lnTo>
                <a:lnTo>
                  <a:pt x="259985" y="846415"/>
                </a:lnTo>
                <a:lnTo>
                  <a:pt x="302920" y="863256"/>
                </a:lnTo>
                <a:lnTo>
                  <a:pt x="347900" y="875621"/>
                </a:lnTo>
                <a:lnTo>
                  <a:pt x="394656" y="883237"/>
                </a:lnTo>
                <a:lnTo>
                  <a:pt x="442918" y="885836"/>
                </a:lnTo>
                <a:lnTo>
                  <a:pt x="491179" y="883237"/>
                </a:lnTo>
                <a:lnTo>
                  <a:pt x="537935" y="875621"/>
                </a:lnTo>
                <a:lnTo>
                  <a:pt x="582916" y="863256"/>
                </a:lnTo>
                <a:lnTo>
                  <a:pt x="625850" y="846415"/>
                </a:lnTo>
                <a:lnTo>
                  <a:pt x="666469" y="825366"/>
                </a:lnTo>
                <a:lnTo>
                  <a:pt x="704501" y="800380"/>
                </a:lnTo>
                <a:lnTo>
                  <a:pt x="739678" y="771727"/>
                </a:lnTo>
                <a:lnTo>
                  <a:pt x="771727" y="739678"/>
                </a:lnTo>
                <a:lnTo>
                  <a:pt x="800380" y="704501"/>
                </a:lnTo>
                <a:lnTo>
                  <a:pt x="825366" y="666469"/>
                </a:lnTo>
                <a:lnTo>
                  <a:pt x="846415" y="625850"/>
                </a:lnTo>
                <a:lnTo>
                  <a:pt x="863256" y="582916"/>
                </a:lnTo>
                <a:lnTo>
                  <a:pt x="875621" y="537935"/>
                </a:lnTo>
                <a:lnTo>
                  <a:pt x="883237" y="491179"/>
                </a:lnTo>
                <a:lnTo>
                  <a:pt x="885836" y="442918"/>
                </a:lnTo>
                <a:lnTo>
                  <a:pt x="883237" y="394656"/>
                </a:lnTo>
                <a:lnTo>
                  <a:pt x="875621" y="347900"/>
                </a:lnTo>
                <a:lnTo>
                  <a:pt x="863256" y="302920"/>
                </a:lnTo>
                <a:lnTo>
                  <a:pt x="846415" y="259985"/>
                </a:lnTo>
                <a:lnTo>
                  <a:pt x="825366" y="219367"/>
                </a:lnTo>
                <a:lnTo>
                  <a:pt x="800380" y="181334"/>
                </a:lnTo>
                <a:lnTo>
                  <a:pt x="771727" y="146158"/>
                </a:lnTo>
                <a:lnTo>
                  <a:pt x="739678" y="114109"/>
                </a:lnTo>
                <a:lnTo>
                  <a:pt x="704501" y="85456"/>
                </a:lnTo>
                <a:lnTo>
                  <a:pt x="666469" y="60470"/>
                </a:lnTo>
                <a:lnTo>
                  <a:pt x="625850" y="39421"/>
                </a:lnTo>
                <a:lnTo>
                  <a:pt x="582916" y="22579"/>
                </a:lnTo>
                <a:lnTo>
                  <a:pt x="537935" y="10215"/>
                </a:lnTo>
                <a:lnTo>
                  <a:pt x="491179" y="2598"/>
                </a:lnTo>
                <a:lnTo>
                  <a:pt x="442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180737" y="2823556"/>
            <a:ext cx="2115820" cy="94234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>
              <a:lnSpc>
                <a:spcPts val="1780"/>
              </a:lnSpc>
              <a:spcBef>
                <a:spcPts val="234"/>
              </a:spcBef>
            </a:pP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Monitorować </a:t>
            </a:r>
            <a:r>
              <a:rPr sz="1550" b="1" spc="-5" dirty="0">
                <a:solidFill>
                  <a:srgbClr val="6B6B6B"/>
                </a:solidFill>
                <a:latin typeface="Arial"/>
                <a:cs typeface="Arial"/>
              </a:rPr>
              <a:t>stan 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swojego konta </a:t>
            </a:r>
            <a:r>
              <a:rPr sz="1550" b="1" spc="5" dirty="0">
                <a:solidFill>
                  <a:srgbClr val="6B6B6B"/>
                </a:solidFill>
                <a:latin typeface="Arial"/>
                <a:cs typeface="Arial"/>
              </a:rPr>
              <a:t>w PPK 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Compensa 24 </a:t>
            </a:r>
            <a:r>
              <a:rPr sz="1550" b="1" spc="5" dirty="0">
                <a:solidFill>
                  <a:srgbClr val="6B6B6B"/>
                </a:solidFill>
                <a:latin typeface="Arial"/>
                <a:cs typeface="Arial"/>
              </a:rPr>
              <a:t>h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\ 7</a:t>
            </a:r>
            <a:r>
              <a:rPr sz="1550" b="1" spc="-7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dni  </a:t>
            </a:r>
            <a:r>
              <a:rPr sz="1550" b="1" spc="5" dirty="0">
                <a:solidFill>
                  <a:srgbClr val="6B6B6B"/>
                </a:solidFill>
                <a:latin typeface="Arial"/>
                <a:cs typeface="Arial"/>
              </a:rPr>
              <a:t>w</a:t>
            </a:r>
            <a:r>
              <a:rPr sz="1550" b="1" spc="-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tygodniu</a:t>
            </a:r>
            <a:endParaRPr sz="155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895230" y="3706693"/>
            <a:ext cx="1308860" cy="13088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10197" y="3844175"/>
            <a:ext cx="886460" cy="886460"/>
          </a:xfrm>
          <a:custGeom>
            <a:avLst/>
            <a:gdLst/>
            <a:ahLst/>
            <a:cxnLst/>
            <a:rect l="l" t="t" r="r" b="b"/>
            <a:pathLst>
              <a:path w="886460" h="886460">
                <a:moveTo>
                  <a:pt x="442918" y="0"/>
                </a:moveTo>
                <a:lnTo>
                  <a:pt x="394656" y="2598"/>
                </a:lnTo>
                <a:lnTo>
                  <a:pt x="347900" y="10215"/>
                </a:lnTo>
                <a:lnTo>
                  <a:pt x="302920" y="22579"/>
                </a:lnTo>
                <a:lnTo>
                  <a:pt x="259985" y="39421"/>
                </a:lnTo>
                <a:lnTo>
                  <a:pt x="219367" y="60470"/>
                </a:lnTo>
                <a:lnTo>
                  <a:pt x="181334" y="85456"/>
                </a:lnTo>
                <a:lnTo>
                  <a:pt x="146158" y="114109"/>
                </a:lnTo>
                <a:lnTo>
                  <a:pt x="114109" y="146158"/>
                </a:lnTo>
                <a:lnTo>
                  <a:pt x="85456" y="181334"/>
                </a:lnTo>
                <a:lnTo>
                  <a:pt x="60470" y="219367"/>
                </a:lnTo>
                <a:lnTo>
                  <a:pt x="39421" y="259985"/>
                </a:lnTo>
                <a:lnTo>
                  <a:pt x="22579" y="302920"/>
                </a:lnTo>
                <a:lnTo>
                  <a:pt x="10215" y="347900"/>
                </a:lnTo>
                <a:lnTo>
                  <a:pt x="2598" y="394656"/>
                </a:lnTo>
                <a:lnTo>
                  <a:pt x="0" y="442918"/>
                </a:lnTo>
                <a:lnTo>
                  <a:pt x="2598" y="491179"/>
                </a:lnTo>
                <a:lnTo>
                  <a:pt x="10215" y="537935"/>
                </a:lnTo>
                <a:lnTo>
                  <a:pt x="22579" y="582916"/>
                </a:lnTo>
                <a:lnTo>
                  <a:pt x="39421" y="625850"/>
                </a:lnTo>
                <a:lnTo>
                  <a:pt x="60470" y="666469"/>
                </a:lnTo>
                <a:lnTo>
                  <a:pt x="85456" y="704501"/>
                </a:lnTo>
                <a:lnTo>
                  <a:pt x="114109" y="739678"/>
                </a:lnTo>
                <a:lnTo>
                  <a:pt x="146158" y="771727"/>
                </a:lnTo>
                <a:lnTo>
                  <a:pt x="181334" y="800380"/>
                </a:lnTo>
                <a:lnTo>
                  <a:pt x="219367" y="825366"/>
                </a:lnTo>
                <a:lnTo>
                  <a:pt x="259985" y="846415"/>
                </a:lnTo>
                <a:lnTo>
                  <a:pt x="302920" y="863256"/>
                </a:lnTo>
                <a:lnTo>
                  <a:pt x="347900" y="875621"/>
                </a:lnTo>
                <a:lnTo>
                  <a:pt x="394656" y="883237"/>
                </a:lnTo>
                <a:lnTo>
                  <a:pt x="442918" y="885836"/>
                </a:lnTo>
                <a:lnTo>
                  <a:pt x="491179" y="883237"/>
                </a:lnTo>
                <a:lnTo>
                  <a:pt x="537935" y="875621"/>
                </a:lnTo>
                <a:lnTo>
                  <a:pt x="582916" y="863256"/>
                </a:lnTo>
                <a:lnTo>
                  <a:pt x="625850" y="846415"/>
                </a:lnTo>
                <a:lnTo>
                  <a:pt x="666469" y="825366"/>
                </a:lnTo>
                <a:lnTo>
                  <a:pt x="704501" y="800380"/>
                </a:lnTo>
                <a:lnTo>
                  <a:pt x="739678" y="771727"/>
                </a:lnTo>
                <a:lnTo>
                  <a:pt x="771727" y="739678"/>
                </a:lnTo>
                <a:lnTo>
                  <a:pt x="800380" y="704501"/>
                </a:lnTo>
                <a:lnTo>
                  <a:pt x="825366" y="666469"/>
                </a:lnTo>
                <a:lnTo>
                  <a:pt x="846415" y="625850"/>
                </a:lnTo>
                <a:lnTo>
                  <a:pt x="863256" y="582916"/>
                </a:lnTo>
                <a:lnTo>
                  <a:pt x="875621" y="537935"/>
                </a:lnTo>
                <a:lnTo>
                  <a:pt x="883237" y="491179"/>
                </a:lnTo>
                <a:lnTo>
                  <a:pt x="885836" y="442918"/>
                </a:lnTo>
                <a:lnTo>
                  <a:pt x="883237" y="394656"/>
                </a:lnTo>
                <a:lnTo>
                  <a:pt x="875621" y="347900"/>
                </a:lnTo>
                <a:lnTo>
                  <a:pt x="863256" y="302920"/>
                </a:lnTo>
                <a:lnTo>
                  <a:pt x="846415" y="259985"/>
                </a:lnTo>
                <a:lnTo>
                  <a:pt x="825366" y="219367"/>
                </a:lnTo>
                <a:lnTo>
                  <a:pt x="800380" y="181334"/>
                </a:lnTo>
                <a:lnTo>
                  <a:pt x="771727" y="146158"/>
                </a:lnTo>
                <a:lnTo>
                  <a:pt x="739678" y="114109"/>
                </a:lnTo>
                <a:lnTo>
                  <a:pt x="704501" y="85456"/>
                </a:lnTo>
                <a:lnTo>
                  <a:pt x="666469" y="60470"/>
                </a:lnTo>
                <a:lnTo>
                  <a:pt x="625850" y="39421"/>
                </a:lnTo>
                <a:lnTo>
                  <a:pt x="582916" y="22579"/>
                </a:lnTo>
                <a:lnTo>
                  <a:pt x="537935" y="10215"/>
                </a:lnTo>
                <a:lnTo>
                  <a:pt x="491179" y="2598"/>
                </a:lnTo>
                <a:lnTo>
                  <a:pt x="442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12296" y="4044903"/>
            <a:ext cx="481330" cy="481330"/>
          </a:xfrm>
          <a:custGeom>
            <a:avLst/>
            <a:gdLst/>
            <a:ahLst/>
            <a:cxnLst/>
            <a:rect l="l" t="t" r="r" b="b"/>
            <a:pathLst>
              <a:path w="481330" h="481329">
                <a:moveTo>
                  <a:pt x="403903" y="0"/>
                </a:moveTo>
                <a:lnTo>
                  <a:pt x="376429" y="5418"/>
                </a:lnTo>
                <a:lnTo>
                  <a:pt x="352460" y="21674"/>
                </a:lnTo>
                <a:lnTo>
                  <a:pt x="159000" y="217009"/>
                </a:lnTo>
                <a:lnTo>
                  <a:pt x="159000" y="222789"/>
                </a:lnTo>
                <a:lnTo>
                  <a:pt x="163031" y="226830"/>
                </a:lnTo>
                <a:lnTo>
                  <a:pt x="39590" y="351088"/>
                </a:lnTo>
                <a:lnTo>
                  <a:pt x="12113" y="412361"/>
                </a:lnTo>
                <a:lnTo>
                  <a:pt x="554" y="470163"/>
                </a:lnTo>
                <a:lnTo>
                  <a:pt x="0" y="475357"/>
                </a:lnTo>
                <a:lnTo>
                  <a:pt x="5151" y="481137"/>
                </a:lnTo>
                <a:lnTo>
                  <a:pt x="68079" y="468935"/>
                </a:lnTo>
                <a:lnTo>
                  <a:pt x="129147" y="441264"/>
                </a:lnTo>
                <a:lnTo>
                  <a:pt x="252568" y="317006"/>
                </a:lnTo>
                <a:lnTo>
                  <a:pt x="266354" y="317006"/>
                </a:lnTo>
                <a:lnTo>
                  <a:pt x="455200" y="126854"/>
                </a:lnTo>
                <a:lnTo>
                  <a:pt x="479532" y="126854"/>
                </a:lnTo>
                <a:lnTo>
                  <a:pt x="478920" y="124084"/>
                </a:lnTo>
                <a:lnTo>
                  <a:pt x="473011" y="115305"/>
                </a:lnTo>
                <a:lnTo>
                  <a:pt x="467849" y="110111"/>
                </a:lnTo>
                <a:lnTo>
                  <a:pt x="475895" y="87682"/>
                </a:lnTo>
                <a:lnTo>
                  <a:pt x="476676" y="64165"/>
                </a:lnTo>
                <a:lnTo>
                  <a:pt x="470028" y="41512"/>
                </a:lnTo>
                <a:lnTo>
                  <a:pt x="455787" y="21674"/>
                </a:lnTo>
                <a:lnTo>
                  <a:pt x="431487" y="5418"/>
                </a:lnTo>
                <a:lnTo>
                  <a:pt x="403903" y="0"/>
                </a:lnTo>
                <a:close/>
              </a:path>
              <a:path w="481330" h="481329">
                <a:moveTo>
                  <a:pt x="479532" y="126854"/>
                </a:moveTo>
                <a:lnTo>
                  <a:pt x="455200" y="126854"/>
                </a:lnTo>
                <a:lnTo>
                  <a:pt x="460362" y="132048"/>
                </a:lnTo>
                <a:lnTo>
                  <a:pt x="460362" y="134938"/>
                </a:lnTo>
                <a:lnTo>
                  <a:pt x="459221" y="136111"/>
                </a:lnTo>
                <a:lnTo>
                  <a:pt x="270368" y="326827"/>
                </a:lnTo>
                <a:lnTo>
                  <a:pt x="270368" y="333759"/>
                </a:lnTo>
                <a:lnTo>
                  <a:pt x="274389" y="338387"/>
                </a:lnTo>
                <a:lnTo>
                  <a:pt x="276672" y="340691"/>
                </a:lnTo>
                <a:lnTo>
                  <a:pt x="279541" y="341863"/>
                </a:lnTo>
                <a:lnTo>
                  <a:pt x="284724" y="341863"/>
                </a:lnTo>
                <a:lnTo>
                  <a:pt x="287593" y="340712"/>
                </a:lnTo>
                <a:lnTo>
                  <a:pt x="289321" y="338387"/>
                </a:lnTo>
                <a:lnTo>
                  <a:pt x="474153" y="152288"/>
                </a:lnTo>
                <a:lnTo>
                  <a:pt x="479540" y="143827"/>
                </a:lnTo>
                <a:lnTo>
                  <a:pt x="481113" y="134009"/>
                </a:lnTo>
                <a:lnTo>
                  <a:pt x="479532" y="126854"/>
                </a:lnTo>
                <a:close/>
              </a:path>
              <a:path w="481330" h="481329">
                <a:moveTo>
                  <a:pt x="266354" y="317006"/>
                </a:moveTo>
                <a:lnTo>
                  <a:pt x="252568" y="317006"/>
                </a:lnTo>
                <a:lnTo>
                  <a:pt x="256599" y="321068"/>
                </a:lnTo>
                <a:lnTo>
                  <a:pt x="262348" y="321068"/>
                </a:lnTo>
                <a:lnTo>
                  <a:pt x="266354" y="317006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400808" y="4027046"/>
            <a:ext cx="2554605" cy="489584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>
              <a:lnSpc>
                <a:spcPts val="1780"/>
              </a:lnSpc>
              <a:spcBef>
                <a:spcPts val="234"/>
              </a:spcBef>
            </a:pP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Zapisywać </a:t>
            </a:r>
            <a:r>
              <a:rPr sz="1550" b="1" spc="5" dirty="0" err="1">
                <a:solidFill>
                  <a:srgbClr val="6B6B6B"/>
                </a:solidFill>
                <a:latin typeface="Arial"/>
                <a:cs typeface="Arial"/>
              </a:rPr>
              <a:t>nowych</a:t>
            </a:r>
            <a:r>
              <a:rPr sz="1550" b="1" spc="5" dirty="0">
                <a:solidFill>
                  <a:srgbClr val="6B6B6B"/>
                </a:solidFill>
                <a:latin typeface="Arial"/>
                <a:cs typeface="Arial"/>
              </a:rPr>
              <a:t>  </a:t>
            </a:r>
            <a:r>
              <a:rPr lang="pl-PL" sz="1550" b="1" dirty="0">
                <a:solidFill>
                  <a:srgbClr val="6B6B6B"/>
                </a:solidFill>
                <a:latin typeface="Arial"/>
                <a:cs typeface="Arial"/>
              </a:rPr>
              <a:t>P</a:t>
            </a:r>
            <a:r>
              <a:rPr sz="1550" b="1" dirty="0" err="1">
                <a:solidFill>
                  <a:srgbClr val="6B6B6B"/>
                </a:solidFill>
                <a:latin typeface="Arial"/>
                <a:cs typeface="Arial"/>
              </a:rPr>
              <a:t>racowników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50" b="1" spc="5" dirty="0">
                <a:solidFill>
                  <a:srgbClr val="6B6B6B"/>
                </a:solidFill>
                <a:latin typeface="Arial"/>
                <a:cs typeface="Arial"/>
              </a:rPr>
              <a:t>do</a:t>
            </a:r>
            <a:r>
              <a:rPr sz="1550" b="1" spc="-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50" b="1" spc="-5" dirty="0">
                <a:solidFill>
                  <a:srgbClr val="6B6B6B"/>
                </a:solidFill>
                <a:latin typeface="Arial"/>
                <a:cs typeface="Arial"/>
              </a:rPr>
              <a:t>programu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675158" y="3706693"/>
            <a:ext cx="1308860" cy="13088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90126" y="3844175"/>
            <a:ext cx="886460" cy="886460"/>
          </a:xfrm>
          <a:custGeom>
            <a:avLst/>
            <a:gdLst/>
            <a:ahLst/>
            <a:cxnLst/>
            <a:rect l="l" t="t" r="r" b="b"/>
            <a:pathLst>
              <a:path w="886459" h="886460">
                <a:moveTo>
                  <a:pt x="442918" y="0"/>
                </a:moveTo>
                <a:lnTo>
                  <a:pt x="394656" y="2598"/>
                </a:lnTo>
                <a:lnTo>
                  <a:pt x="347900" y="10215"/>
                </a:lnTo>
                <a:lnTo>
                  <a:pt x="302920" y="22579"/>
                </a:lnTo>
                <a:lnTo>
                  <a:pt x="259985" y="39421"/>
                </a:lnTo>
                <a:lnTo>
                  <a:pt x="219367" y="60470"/>
                </a:lnTo>
                <a:lnTo>
                  <a:pt x="181334" y="85456"/>
                </a:lnTo>
                <a:lnTo>
                  <a:pt x="146158" y="114109"/>
                </a:lnTo>
                <a:lnTo>
                  <a:pt x="114109" y="146158"/>
                </a:lnTo>
                <a:lnTo>
                  <a:pt x="85456" y="181334"/>
                </a:lnTo>
                <a:lnTo>
                  <a:pt x="60470" y="219367"/>
                </a:lnTo>
                <a:lnTo>
                  <a:pt x="39421" y="259985"/>
                </a:lnTo>
                <a:lnTo>
                  <a:pt x="22579" y="302920"/>
                </a:lnTo>
                <a:lnTo>
                  <a:pt x="10215" y="347900"/>
                </a:lnTo>
                <a:lnTo>
                  <a:pt x="2598" y="394656"/>
                </a:lnTo>
                <a:lnTo>
                  <a:pt x="0" y="442918"/>
                </a:lnTo>
                <a:lnTo>
                  <a:pt x="2598" y="491179"/>
                </a:lnTo>
                <a:lnTo>
                  <a:pt x="10215" y="537935"/>
                </a:lnTo>
                <a:lnTo>
                  <a:pt x="22579" y="582916"/>
                </a:lnTo>
                <a:lnTo>
                  <a:pt x="39421" y="625850"/>
                </a:lnTo>
                <a:lnTo>
                  <a:pt x="60470" y="666469"/>
                </a:lnTo>
                <a:lnTo>
                  <a:pt x="85456" y="704501"/>
                </a:lnTo>
                <a:lnTo>
                  <a:pt x="114109" y="739678"/>
                </a:lnTo>
                <a:lnTo>
                  <a:pt x="146158" y="771727"/>
                </a:lnTo>
                <a:lnTo>
                  <a:pt x="181334" y="800380"/>
                </a:lnTo>
                <a:lnTo>
                  <a:pt x="219367" y="825366"/>
                </a:lnTo>
                <a:lnTo>
                  <a:pt x="259985" y="846415"/>
                </a:lnTo>
                <a:lnTo>
                  <a:pt x="302920" y="863256"/>
                </a:lnTo>
                <a:lnTo>
                  <a:pt x="347900" y="875621"/>
                </a:lnTo>
                <a:lnTo>
                  <a:pt x="394656" y="883237"/>
                </a:lnTo>
                <a:lnTo>
                  <a:pt x="442918" y="885836"/>
                </a:lnTo>
                <a:lnTo>
                  <a:pt x="491179" y="883237"/>
                </a:lnTo>
                <a:lnTo>
                  <a:pt x="537935" y="875621"/>
                </a:lnTo>
                <a:lnTo>
                  <a:pt x="582916" y="863256"/>
                </a:lnTo>
                <a:lnTo>
                  <a:pt x="625850" y="846415"/>
                </a:lnTo>
                <a:lnTo>
                  <a:pt x="666469" y="825366"/>
                </a:lnTo>
                <a:lnTo>
                  <a:pt x="704501" y="800380"/>
                </a:lnTo>
                <a:lnTo>
                  <a:pt x="739678" y="771727"/>
                </a:lnTo>
                <a:lnTo>
                  <a:pt x="771727" y="739678"/>
                </a:lnTo>
                <a:lnTo>
                  <a:pt x="800380" y="704501"/>
                </a:lnTo>
                <a:lnTo>
                  <a:pt x="825366" y="666469"/>
                </a:lnTo>
                <a:lnTo>
                  <a:pt x="846415" y="625850"/>
                </a:lnTo>
                <a:lnTo>
                  <a:pt x="863256" y="582916"/>
                </a:lnTo>
                <a:lnTo>
                  <a:pt x="875621" y="537935"/>
                </a:lnTo>
                <a:lnTo>
                  <a:pt x="883237" y="491179"/>
                </a:lnTo>
                <a:lnTo>
                  <a:pt x="885836" y="442918"/>
                </a:lnTo>
                <a:lnTo>
                  <a:pt x="883237" y="394656"/>
                </a:lnTo>
                <a:lnTo>
                  <a:pt x="875621" y="347900"/>
                </a:lnTo>
                <a:lnTo>
                  <a:pt x="863256" y="302920"/>
                </a:lnTo>
                <a:lnTo>
                  <a:pt x="846415" y="259985"/>
                </a:lnTo>
                <a:lnTo>
                  <a:pt x="825366" y="219367"/>
                </a:lnTo>
                <a:lnTo>
                  <a:pt x="800380" y="181334"/>
                </a:lnTo>
                <a:lnTo>
                  <a:pt x="771727" y="146158"/>
                </a:lnTo>
                <a:lnTo>
                  <a:pt x="739678" y="114109"/>
                </a:lnTo>
                <a:lnTo>
                  <a:pt x="704501" y="85456"/>
                </a:lnTo>
                <a:lnTo>
                  <a:pt x="666469" y="60470"/>
                </a:lnTo>
                <a:lnTo>
                  <a:pt x="625850" y="39421"/>
                </a:lnTo>
                <a:lnTo>
                  <a:pt x="582916" y="22579"/>
                </a:lnTo>
                <a:lnTo>
                  <a:pt x="537935" y="10215"/>
                </a:lnTo>
                <a:lnTo>
                  <a:pt x="491179" y="2598"/>
                </a:lnTo>
                <a:lnTo>
                  <a:pt x="442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180737" y="4027046"/>
            <a:ext cx="1884680" cy="489584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>
              <a:lnSpc>
                <a:spcPts val="1780"/>
              </a:lnSpc>
              <a:spcBef>
                <a:spcPts val="234"/>
              </a:spcBef>
            </a:pP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Zaktualizować</a:t>
            </a:r>
            <a:r>
              <a:rPr sz="1550" b="1" spc="-2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dane  osobowe</a:t>
            </a:r>
            <a:endParaRPr sz="155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895230" y="4690956"/>
            <a:ext cx="1308860" cy="13193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10197" y="4833675"/>
            <a:ext cx="886460" cy="886460"/>
          </a:xfrm>
          <a:custGeom>
            <a:avLst/>
            <a:gdLst/>
            <a:ahLst/>
            <a:cxnLst/>
            <a:rect l="l" t="t" r="r" b="b"/>
            <a:pathLst>
              <a:path w="886460" h="886460">
                <a:moveTo>
                  <a:pt x="442918" y="0"/>
                </a:moveTo>
                <a:lnTo>
                  <a:pt x="394656" y="2598"/>
                </a:lnTo>
                <a:lnTo>
                  <a:pt x="347900" y="10215"/>
                </a:lnTo>
                <a:lnTo>
                  <a:pt x="302920" y="22579"/>
                </a:lnTo>
                <a:lnTo>
                  <a:pt x="259985" y="39421"/>
                </a:lnTo>
                <a:lnTo>
                  <a:pt x="219367" y="60470"/>
                </a:lnTo>
                <a:lnTo>
                  <a:pt x="181334" y="85456"/>
                </a:lnTo>
                <a:lnTo>
                  <a:pt x="146158" y="114109"/>
                </a:lnTo>
                <a:lnTo>
                  <a:pt x="114109" y="146158"/>
                </a:lnTo>
                <a:lnTo>
                  <a:pt x="85456" y="181334"/>
                </a:lnTo>
                <a:lnTo>
                  <a:pt x="60470" y="219367"/>
                </a:lnTo>
                <a:lnTo>
                  <a:pt x="39421" y="259985"/>
                </a:lnTo>
                <a:lnTo>
                  <a:pt x="22579" y="302920"/>
                </a:lnTo>
                <a:lnTo>
                  <a:pt x="10215" y="347900"/>
                </a:lnTo>
                <a:lnTo>
                  <a:pt x="2598" y="394656"/>
                </a:lnTo>
                <a:lnTo>
                  <a:pt x="0" y="442918"/>
                </a:lnTo>
                <a:lnTo>
                  <a:pt x="2598" y="491179"/>
                </a:lnTo>
                <a:lnTo>
                  <a:pt x="10215" y="537935"/>
                </a:lnTo>
                <a:lnTo>
                  <a:pt x="22579" y="582916"/>
                </a:lnTo>
                <a:lnTo>
                  <a:pt x="39421" y="625850"/>
                </a:lnTo>
                <a:lnTo>
                  <a:pt x="60470" y="666469"/>
                </a:lnTo>
                <a:lnTo>
                  <a:pt x="85456" y="704501"/>
                </a:lnTo>
                <a:lnTo>
                  <a:pt x="114109" y="739678"/>
                </a:lnTo>
                <a:lnTo>
                  <a:pt x="146158" y="771727"/>
                </a:lnTo>
                <a:lnTo>
                  <a:pt x="181334" y="800380"/>
                </a:lnTo>
                <a:lnTo>
                  <a:pt x="219367" y="825366"/>
                </a:lnTo>
                <a:lnTo>
                  <a:pt x="259985" y="846415"/>
                </a:lnTo>
                <a:lnTo>
                  <a:pt x="302920" y="863256"/>
                </a:lnTo>
                <a:lnTo>
                  <a:pt x="347900" y="875621"/>
                </a:lnTo>
                <a:lnTo>
                  <a:pt x="394656" y="883237"/>
                </a:lnTo>
                <a:lnTo>
                  <a:pt x="442918" y="885836"/>
                </a:lnTo>
                <a:lnTo>
                  <a:pt x="491179" y="883237"/>
                </a:lnTo>
                <a:lnTo>
                  <a:pt x="537935" y="875621"/>
                </a:lnTo>
                <a:lnTo>
                  <a:pt x="582916" y="863256"/>
                </a:lnTo>
                <a:lnTo>
                  <a:pt x="625850" y="846415"/>
                </a:lnTo>
                <a:lnTo>
                  <a:pt x="666469" y="825366"/>
                </a:lnTo>
                <a:lnTo>
                  <a:pt x="704501" y="800380"/>
                </a:lnTo>
                <a:lnTo>
                  <a:pt x="739678" y="771727"/>
                </a:lnTo>
                <a:lnTo>
                  <a:pt x="771727" y="739678"/>
                </a:lnTo>
                <a:lnTo>
                  <a:pt x="800380" y="704501"/>
                </a:lnTo>
                <a:lnTo>
                  <a:pt x="825366" y="666469"/>
                </a:lnTo>
                <a:lnTo>
                  <a:pt x="846415" y="625850"/>
                </a:lnTo>
                <a:lnTo>
                  <a:pt x="863256" y="582916"/>
                </a:lnTo>
                <a:lnTo>
                  <a:pt x="875621" y="537935"/>
                </a:lnTo>
                <a:lnTo>
                  <a:pt x="883237" y="491179"/>
                </a:lnTo>
                <a:lnTo>
                  <a:pt x="885836" y="442918"/>
                </a:lnTo>
                <a:lnTo>
                  <a:pt x="883237" y="394656"/>
                </a:lnTo>
                <a:lnTo>
                  <a:pt x="875621" y="347900"/>
                </a:lnTo>
                <a:lnTo>
                  <a:pt x="863256" y="302920"/>
                </a:lnTo>
                <a:lnTo>
                  <a:pt x="846415" y="259985"/>
                </a:lnTo>
                <a:lnTo>
                  <a:pt x="825366" y="219367"/>
                </a:lnTo>
                <a:lnTo>
                  <a:pt x="800380" y="181334"/>
                </a:lnTo>
                <a:lnTo>
                  <a:pt x="771727" y="146158"/>
                </a:lnTo>
                <a:lnTo>
                  <a:pt x="739678" y="114109"/>
                </a:lnTo>
                <a:lnTo>
                  <a:pt x="704501" y="85456"/>
                </a:lnTo>
                <a:lnTo>
                  <a:pt x="666469" y="60470"/>
                </a:lnTo>
                <a:lnTo>
                  <a:pt x="625850" y="39421"/>
                </a:lnTo>
                <a:lnTo>
                  <a:pt x="582916" y="22579"/>
                </a:lnTo>
                <a:lnTo>
                  <a:pt x="537935" y="10215"/>
                </a:lnTo>
                <a:lnTo>
                  <a:pt x="491179" y="2598"/>
                </a:lnTo>
                <a:lnTo>
                  <a:pt x="442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400808" y="5016544"/>
            <a:ext cx="2094230" cy="489584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>
              <a:lnSpc>
                <a:spcPts val="1780"/>
              </a:lnSpc>
              <a:spcBef>
                <a:spcPts val="234"/>
              </a:spcBef>
            </a:pPr>
            <a:r>
              <a:rPr sz="1550" b="1" spc="5" dirty="0">
                <a:solidFill>
                  <a:srgbClr val="6B6B6B"/>
                </a:solidFill>
                <a:latin typeface="Arial"/>
                <a:cs typeface="Arial"/>
              </a:rPr>
              <a:t>Nadawać</a:t>
            </a:r>
            <a:r>
              <a:rPr sz="1550" b="1" spc="-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uprawnienia  </a:t>
            </a:r>
            <a:r>
              <a:rPr sz="1550" b="1" spc="-5" dirty="0">
                <a:solidFill>
                  <a:srgbClr val="6B6B6B"/>
                </a:solidFill>
                <a:latin typeface="Arial"/>
                <a:cs typeface="Arial"/>
              </a:rPr>
              <a:t>administracyjne</a:t>
            </a:r>
            <a:endParaRPr sz="155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675158" y="4690956"/>
            <a:ext cx="1308860" cy="13193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90126" y="4833675"/>
            <a:ext cx="886460" cy="886460"/>
          </a:xfrm>
          <a:custGeom>
            <a:avLst/>
            <a:gdLst/>
            <a:ahLst/>
            <a:cxnLst/>
            <a:rect l="l" t="t" r="r" b="b"/>
            <a:pathLst>
              <a:path w="886459" h="886460">
                <a:moveTo>
                  <a:pt x="442918" y="0"/>
                </a:moveTo>
                <a:lnTo>
                  <a:pt x="394656" y="2598"/>
                </a:lnTo>
                <a:lnTo>
                  <a:pt x="347900" y="10215"/>
                </a:lnTo>
                <a:lnTo>
                  <a:pt x="302920" y="22579"/>
                </a:lnTo>
                <a:lnTo>
                  <a:pt x="259985" y="39421"/>
                </a:lnTo>
                <a:lnTo>
                  <a:pt x="219367" y="60470"/>
                </a:lnTo>
                <a:lnTo>
                  <a:pt x="181334" y="85456"/>
                </a:lnTo>
                <a:lnTo>
                  <a:pt x="146158" y="114109"/>
                </a:lnTo>
                <a:lnTo>
                  <a:pt x="114109" y="146158"/>
                </a:lnTo>
                <a:lnTo>
                  <a:pt x="85456" y="181334"/>
                </a:lnTo>
                <a:lnTo>
                  <a:pt x="60470" y="219367"/>
                </a:lnTo>
                <a:lnTo>
                  <a:pt x="39421" y="259985"/>
                </a:lnTo>
                <a:lnTo>
                  <a:pt x="22579" y="302920"/>
                </a:lnTo>
                <a:lnTo>
                  <a:pt x="10215" y="347900"/>
                </a:lnTo>
                <a:lnTo>
                  <a:pt x="2598" y="394656"/>
                </a:lnTo>
                <a:lnTo>
                  <a:pt x="0" y="442918"/>
                </a:lnTo>
                <a:lnTo>
                  <a:pt x="2598" y="491179"/>
                </a:lnTo>
                <a:lnTo>
                  <a:pt x="10215" y="537935"/>
                </a:lnTo>
                <a:lnTo>
                  <a:pt x="22579" y="582916"/>
                </a:lnTo>
                <a:lnTo>
                  <a:pt x="39421" y="625850"/>
                </a:lnTo>
                <a:lnTo>
                  <a:pt x="60470" y="666469"/>
                </a:lnTo>
                <a:lnTo>
                  <a:pt x="85456" y="704501"/>
                </a:lnTo>
                <a:lnTo>
                  <a:pt x="114109" y="739678"/>
                </a:lnTo>
                <a:lnTo>
                  <a:pt x="146158" y="771727"/>
                </a:lnTo>
                <a:lnTo>
                  <a:pt x="181334" y="800380"/>
                </a:lnTo>
                <a:lnTo>
                  <a:pt x="219367" y="825366"/>
                </a:lnTo>
                <a:lnTo>
                  <a:pt x="259985" y="846415"/>
                </a:lnTo>
                <a:lnTo>
                  <a:pt x="302920" y="863256"/>
                </a:lnTo>
                <a:lnTo>
                  <a:pt x="347900" y="875621"/>
                </a:lnTo>
                <a:lnTo>
                  <a:pt x="394656" y="883237"/>
                </a:lnTo>
                <a:lnTo>
                  <a:pt x="442918" y="885836"/>
                </a:lnTo>
                <a:lnTo>
                  <a:pt x="491179" y="883237"/>
                </a:lnTo>
                <a:lnTo>
                  <a:pt x="537935" y="875621"/>
                </a:lnTo>
                <a:lnTo>
                  <a:pt x="582916" y="863256"/>
                </a:lnTo>
                <a:lnTo>
                  <a:pt x="625850" y="846415"/>
                </a:lnTo>
                <a:lnTo>
                  <a:pt x="666469" y="825366"/>
                </a:lnTo>
                <a:lnTo>
                  <a:pt x="704501" y="800380"/>
                </a:lnTo>
                <a:lnTo>
                  <a:pt x="739678" y="771727"/>
                </a:lnTo>
                <a:lnTo>
                  <a:pt x="771727" y="739678"/>
                </a:lnTo>
                <a:lnTo>
                  <a:pt x="800380" y="704501"/>
                </a:lnTo>
                <a:lnTo>
                  <a:pt x="825366" y="666469"/>
                </a:lnTo>
                <a:lnTo>
                  <a:pt x="846415" y="625850"/>
                </a:lnTo>
                <a:lnTo>
                  <a:pt x="863256" y="582916"/>
                </a:lnTo>
                <a:lnTo>
                  <a:pt x="875621" y="537935"/>
                </a:lnTo>
                <a:lnTo>
                  <a:pt x="883237" y="491179"/>
                </a:lnTo>
                <a:lnTo>
                  <a:pt x="885836" y="442918"/>
                </a:lnTo>
                <a:lnTo>
                  <a:pt x="883237" y="394656"/>
                </a:lnTo>
                <a:lnTo>
                  <a:pt x="875621" y="347900"/>
                </a:lnTo>
                <a:lnTo>
                  <a:pt x="863256" y="302920"/>
                </a:lnTo>
                <a:lnTo>
                  <a:pt x="846415" y="259985"/>
                </a:lnTo>
                <a:lnTo>
                  <a:pt x="825366" y="219367"/>
                </a:lnTo>
                <a:lnTo>
                  <a:pt x="800380" y="181334"/>
                </a:lnTo>
                <a:lnTo>
                  <a:pt x="771727" y="146158"/>
                </a:lnTo>
                <a:lnTo>
                  <a:pt x="739678" y="114109"/>
                </a:lnTo>
                <a:lnTo>
                  <a:pt x="704501" y="85456"/>
                </a:lnTo>
                <a:lnTo>
                  <a:pt x="666469" y="60470"/>
                </a:lnTo>
                <a:lnTo>
                  <a:pt x="625850" y="39421"/>
                </a:lnTo>
                <a:lnTo>
                  <a:pt x="582916" y="22579"/>
                </a:lnTo>
                <a:lnTo>
                  <a:pt x="537935" y="10215"/>
                </a:lnTo>
                <a:lnTo>
                  <a:pt x="491179" y="2598"/>
                </a:lnTo>
                <a:lnTo>
                  <a:pt x="442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9180737" y="4901365"/>
            <a:ext cx="2061210" cy="71628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>
              <a:lnSpc>
                <a:spcPts val="1780"/>
              </a:lnSpc>
              <a:spcBef>
                <a:spcPts val="234"/>
              </a:spcBef>
            </a:pP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Drukować gotowe  dokumenty</a:t>
            </a:r>
            <a:r>
              <a:rPr sz="1550" b="1" spc="-2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wszelkich  dyspozycji</a:t>
            </a:r>
            <a:r>
              <a:rPr sz="1550" b="1" spc="-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50" b="1" spc="5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sz="155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895230" y="5685690"/>
            <a:ext cx="1308860" cy="13088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110197" y="5823173"/>
            <a:ext cx="886460" cy="886460"/>
          </a:xfrm>
          <a:custGeom>
            <a:avLst/>
            <a:gdLst/>
            <a:ahLst/>
            <a:cxnLst/>
            <a:rect l="l" t="t" r="r" b="b"/>
            <a:pathLst>
              <a:path w="886460" h="886459">
                <a:moveTo>
                  <a:pt x="442918" y="0"/>
                </a:moveTo>
                <a:lnTo>
                  <a:pt x="394656" y="2598"/>
                </a:lnTo>
                <a:lnTo>
                  <a:pt x="347900" y="10215"/>
                </a:lnTo>
                <a:lnTo>
                  <a:pt x="302920" y="22579"/>
                </a:lnTo>
                <a:lnTo>
                  <a:pt x="259985" y="39421"/>
                </a:lnTo>
                <a:lnTo>
                  <a:pt x="219367" y="60470"/>
                </a:lnTo>
                <a:lnTo>
                  <a:pt x="181334" y="85456"/>
                </a:lnTo>
                <a:lnTo>
                  <a:pt x="146158" y="114109"/>
                </a:lnTo>
                <a:lnTo>
                  <a:pt x="114109" y="146158"/>
                </a:lnTo>
                <a:lnTo>
                  <a:pt x="85456" y="181334"/>
                </a:lnTo>
                <a:lnTo>
                  <a:pt x="60470" y="219367"/>
                </a:lnTo>
                <a:lnTo>
                  <a:pt x="39421" y="259985"/>
                </a:lnTo>
                <a:lnTo>
                  <a:pt x="22579" y="302920"/>
                </a:lnTo>
                <a:lnTo>
                  <a:pt x="10215" y="347900"/>
                </a:lnTo>
                <a:lnTo>
                  <a:pt x="2598" y="394656"/>
                </a:lnTo>
                <a:lnTo>
                  <a:pt x="0" y="442918"/>
                </a:lnTo>
                <a:lnTo>
                  <a:pt x="2598" y="491179"/>
                </a:lnTo>
                <a:lnTo>
                  <a:pt x="10215" y="537935"/>
                </a:lnTo>
                <a:lnTo>
                  <a:pt x="22579" y="582916"/>
                </a:lnTo>
                <a:lnTo>
                  <a:pt x="39421" y="625850"/>
                </a:lnTo>
                <a:lnTo>
                  <a:pt x="60470" y="666469"/>
                </a:lnTo>
                <a:lnTo>
                  <a:pt x="85456" y="704501"/>
                </a:lnTo>
                <a:lnTo>
                  <a:pt x="114109" y="739678"/>
                </a:lnTo>
                <a:lnTo>
                  <a:pt x="146158" y="771727"/>
                </a:lnTo>
                <a:lnTo>
                  <a:pt x="181334" y="800380"/>
                </a:lnTo>
                <a:lnTo>
                  <a:pt x="219367" y="825366"/>
                </a:lnTo>
                <a:lnTo>
                  <a:pt x="259985" y="846415"/>
                </a:lnTo>
                <a:lnTo>
                  <a:pt x="302920" y="863256"/>
                </a:lnTo>
                <a:lnTo>
                  <a:pt x="347900" y="875621"/>
                </a:lnTo>
                <a:lnTo>
                  <a:pt x="394656" y="883237"/>
                </a:lnTo>
                <a:lnTo>
                  <a:pt x="442918" y="885836"/>
                </a:lnTo>
                <a:lnTo>
                  <a:pt x="491179" y="883237"/>
                </a:lnTo>
                <a:lnTo>
                  <a:pt x="537935" y="875621"/>
                </a:lnTo>
                <a:lnTo>
                  <a:pt x="582916" y="863256"/>
                </a:lnTo>
                <a:lnTo>
                  <a:pt x="625850" y="846415"/>
                </a:lnTo>
                <a:lnTo>
                  <a:pt x="666469" y="825366"/>
                </a:lnTo>
                <a:lnTo>
                  <a:pt x="704501" y="800380"/>
                </a:lnTo>
                <a:lnTo>
                  <a:pt x="739678" y="771727"/>
                </a:lnTo>
                <a:lnTo>
                  <a:pt x="771727" y="739678"/>
                </a:lnTo>
                <a:lnTo>
                  <a:pt x="800380" y="704501"/>
                </a:lnTo>
                <a:lnTo>
                  <a:pt x="825366" y="666469"/>
                </a:lnTo>
                <a:lnTo>
                  <a:pt x="846415" y="625850"/>
                </a:lnTo>
                <a:lnTo>
                  <a:pt x="863256" y="582916"/>
                </a:lnTo>
                <a:lnTo>
                  <a:pt x="875621" y="537935"/>
                </a:lnTo>
                <a:lnTo>
                  <a:pt x="883237" y="491179"/>
                </a:lnTo>
                <a:lnTo>
                  <a:pt x="885836" y="442918"/>
                </a:lnTo>
                <a:lnTo>
                  <a:pt x="883237" y="394656"/>
                </a:lnTo>
                <a:lnTo>
                  <a:pt x="875621" y="347900"/>
                </a:lnTo>
                <a:lnTo>
                  <a:pt x="863256" y="302920"/>
                </a:lnTo>
                <a:lnTo>
                  <a:pt x="846415" y="259985"/>
                </a:lnTo>
                <a:lnTo>
                  <a:pt x="825366" y="219367"/>
                </a:lnTo>
                <a:lnTo>
                  <a:pt x="800380" y="181334"/>
                </a:lnTo>
                <a:lnTo>
                  <a:pt x="771727" y="146158"/>
                </a:lnTo>
                <a:lnTo>
                  <a:pt x="739678" y="114109"/>
                </a:lnTo>
                <a:lnTo>
                  <a:pt x="704501" y="85456"/>
                </a:lnTo>
                <a:lnTo>
                  <a:pt x="666469" y="60470"/>
                </a:lnTo>
                <a:lnTo>
                  <a:pt x="625850" y="39421"/>
                </a:lnTo>
                <a:lnTo>
                  <a:pt x="582916" y="22579"/>
                </a:lnTo>
                <a:lnTo>
                  <a:pt x="537935" y="10215"/>
                </a:lnTo>
                <a:lnTo>
                  <a:pt x="491179" y="2598"/>
                </a:lnTo>
                <a:lnTo>
                  <a:pt x="442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400808" y="6006043"/>
            <a:ext cx="2092960" cy="489584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>
              <a:lnSpc>
                <a:spcPts val="1780"/>
              </a:lnSpc>
              <a:spcBef>
                <a:spcPts val="234"/>
              </a:spcBef>
            </a:pPr>
            <a:r>
              <a:rPr sz="1550" b="1" spc="5" dirty="0" err="1">
                <a:solidFill>
                  <a:srgbClr val="6B6B6B"/>
                </a:solidFill>
                <a:latin typeface="Arial"/>
                <a:cs typeface="Arial"/>
              </a:rPr>
              <a:t>Dokonywać</a:t>
            </a:r>
            <a:r>
              <a:rPr lang="pl-PL" sz="1550" b="1" spc="5" dirty="0">
                <a:solidFill>
                  <a:srgbClr val="6B6B6B"/>
                </a:solidFill>
                <a:latin typeface="Arial"/>
                <a:cs typeface="Arial"/>
              </a:rPr>
              <a:t> z</a:t>
            </a:r>
            <a:r>
              <a:rPr sz="1550" b="1" dirty="0" err="1">
                <a:solidFill>
                  <a:srgbClr val="6B6B6B"/>
                </a:solidFill>
                <a:latin typeface="Arial"/>
                <a:cs typeface="Arial"/>
              </a:rPr>
              <a:t>mian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 na  </a:t>
            </a:r>
            <a:r>
              <a:rPr sz="1550" b="1" dirty="0" err="1">
                <a:solidFill>
                  <a:srgbClr val="6B6B6B"/>
                </a:solidFill>
                <a:latin typeface="Arial"/>
                <a:cs typeface="Arial"/>
              </a:rPr>
              <a:t>kontach</a:t>
            </a:r>
            <a:r>
              <a:rPr sz="1550" b="1" spc="-4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lang="pl-PL" sz="1550" b="1" dirty="0">
                <a:solidFill>
                  <a:srgbClr val="6B6B6B"/>
                </a:solidFill>
                <a:latin typeface="Arial"/>
                <a:cs typeface="Arial"/>
              </a:rPr>
              <a:t>P</a:t>
            </a:r>
            <a:r>
              <a:rPr sz="1550" b="1" dirty="0" err="1">
                <a:solidFill>
                  <a:srgbClr val="6B6B6B"/>
                </a:solidFill>
                <a:latin typeface="Arial"/>
                <a:cs typeface="Arial"/>
              </a:rPr>
              <a:t>racowników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675158" y="5685690"/>
            <a:ext cx="1308860" cy="13088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90126" y="5823173"/>
            <a:ext cx="886460" cy="886460"/>
          </a:xfrm>
          <a:custGeom>
            <a:avLst/>
            <a:gdLst/>
            <a:ahLst/>
            <a:cxnLst/>
            <a:rect l="l" t="t" r="r" b="b"/>
            <a:pathLst>
              <a:path w="886459" h="886459">
                <a:moveTo>
                  <a:pt x="442918" y="0"/>
                </a:moveTo>
                <a:lnTo>
                  <a:pt x="394656" y="2598"/>
                </a:lnTo>
                <a:lnTo>
                  <a:pt x="347900" y="10215"/>
                </a:lnTo>
                <a:lnTo>
                  <a:pt x="302920" y="22579"/>
                </a:lnTo>
                <a:lnTo>
                  <a:pt x="259985" y="39421"/>
                </a:lnTo>
                <a:lnTo>
                  <a:pt x="219367" y="60470"/>
                </a:lnTo>
                <a:lnTo>
                  <a:pt x="181334" y="85456"/>
                </a:lnTo>
                <a:lnTo>
                  <a:pt x="146158" y="114109"/>
                </a:lnTo>
                <a:lnTo>
                  <a:pt x="114109" y="146158"/>
                </a:lnTo>
                <a:lnTo>
                  <a:pt x="85456" y="181334"/>
                </a:lnTo>
                <a:lnTo>
                  <a:pt x="60470" y="219367"/>
                </a:lnTo>
                <a:lnTo>
                  <a:pt x="39421" y="259985"/>
                </a:lnTo>
                <a:lnTo>
                  <a:pt x="22579" y="302920"/>
                </a:lnTo>
                <a:lnTo>
                  <a:pt x="10215" y="347900"/>
                </a:lnTo>
                <a:lnTo>
                  <a:pt x="2598" y="394656"/>
                </a:lnTo>
                <a:lnTo>
                  <a:pt x="0" y="442918"/>
                </a:lnTo>
                <a:lnTo>
                  <a:pt x="2598" y="491179"/>
                </a:lnTo>
                <a:lnTo>
                  <a:pt x="10215" y="537935"/>
                </a:lnTo>
                <a:lnTo>
                  <a:pt x="22579" y="582916"/>
                </a:lnTo>
                <a:lnTo>
                  <a:pt x="39421" y="625850"/>
                </a:lnTo>
                <a:lnTo>
                  <a:pt x="60470" y="666469"/>
                </a:lnTo>
                <a:lnTo>
                  <a:pt x="85456" y="704501"/>
                </a:lnTo>
                <a:lnTo>
                  <a:pt x="114109" y="739678"/>
                </a:lnTo>
                <a:lnTo>
                  <a:pt x="146158" y="771727"/>
                </a:lnTo>
                <a:lnTo>
                  <a:pt x="181334" y="800380"/>
                </a:lnTo>
                <a:lnTo>
                  <a:pt x="219367" y="825366"/>
                </a:lnTo>
                <a:lnTo>
                  <a:pt x="259985" y="846415"/>
                </a:lnTo>
                <a:lnTo>
                  <a:pt x="302920" y="863256"/>
                </a:lnTo>
                <a:lnTo>
                  <a:pt x="347900" y="875621"/>
                </a:lnTo>
                <a:lnTo>
                  <a:pt x="394656" y="883237"/>
                </a:lnTo>
                <a:lnTo>
                  <a:pt x="442918" y="885836"/>
                </a:lnTo>
                <a:lnTo>
                  <a:pt x="491179" y="883237"/>
                </a:lnTo>
                <a:lnTo>
                  <a:pt x="537935" y="875621"/>
                </a:lnTo>
                <a:lnTo>
                  <a:pt x="582916" y="863256"/>
                </a:lnTo>
                <a:lnTo>
                  <a:pt x="625850" y="846415"/>
                </a:lnTo>
                <a:lnTo>
                  <a:pt x="666469" y="825366"/>
                </a:lnTo>
                <a:lnTo>
                  <a:pt x="704501" y="800380"/>
                </a:lnTo>
                <a:lnTo>
                  <a:pt x="739678" y="771727"/>
                </a:lnTo>
                <a:lnTo>
                  <a:pt x="771727" y="739678"/>
                </a:lnTo>
                <a:lnTo>
                  <a:pt x="800380" y="704501"/>
                </a:lnTo>
                <a:lnTo>
                  <a:pt x="825366" y="666469"/>
                </a:lnTo>
                <a:lnTo>
                  <a:pt x="846415" y="625850"/>
                </a:lnTo>
                <a:lnTo>
                  <a:pt x="863256" y="582916"/>
                </a:lnTo>
                <a:lnTo>
                  <a:pt x="875621" y="537935"/>
                </a:lnTo>
                <a:lnTo>
                  <a:pt x="883237" y="491179"/>
                </a:lnTo>
                <a:lnTo>
                  <a:pt x="885836" y="442918"/>
                </a:lnTo>
                <a:lnTo>
                  <a:pt x="883237" y="394656"/>
                </a:lnTo>
                <a:lnTo>
                  <a:pt x="875621" y="347900"/>
                </a:lnTo>
                <a:lnTo>
                  <a:pt x="863256" y="302920"/>
                </a:lnTo>
                <a:lnTo>
                  <a:pt x="846415" y="259985"/>
                </a:lnTo>
                <a:lnTo>
                  <a:pt x="825366" y="219367"/>
                </a:lnTo>
                <a:lnTo>
                  <a:pt x="800380" y="181334"/>
                </a:lnTo>
                <a:lnTo>
                  <a:pt x="771727" y="146158"/>
                </a:lnTo>
                <a:lnTo>
                  <a:pt x="739678" y="114109"/>
                </a:lnTo>
                <a:lnTo>
                  <a:pt x="704501" y="85456"/>
                </a:lnTo>
                <a:lnTo>
                  <a:pt x="666469" y="60470"/>
                </a:lnTo>
                <a:lnTo>
                  <a:pt x="625850" y="39421"/>
                </a:lnTo>
                <a:lnTo>
                  <a:pt x="582916" y="22579"/>
                </a:lnTo>
                <a:lnTo>
                  <a:pt x="537935" y="10215"/>
                </a:lnTo>
                <a:lnTo>
                  <a:pt x="491179" y="2598"/>
                </a:lnTo>
                <a:lnTo>
                  <a:pt x="442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9180737" y="5890864"/>
            <a:ext cx="1598930" cy="71628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 algn="just">
              <a:lnSpc>
                <a:spcPts val="1780"/>
              </a:lnSpc>
              <a:spcBef>
                <a:spcPts val="234"/>
              </a:spcBef>
            </a:pP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Składać</a:t>
            </a:r>
            <a:r>
              <a:rPr sz="1550" b="1" spc="-4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zlecenia  wypłaty i zwrotu  środków</a:t>
            </a:r>
            <a:endParaRPr sz="155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895230" y="6669954"/>
            <a:ext cx="1308860" cy="13193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110197" y="6812672"/>
            <a:ext cx="886460" cy="886460"/>
          </a:xfrm>
          <a:custGeom>
            <a:avLst/>
            <a:gdLst/>
            <a:ahLst/>
            <a:cxnLst/>
            <a:rect l="l" t="t" r="r" b="b"/>
            <a:pathLst>
              <a:path w="886460" h="886459">
                <a:moveTo>
                  <a:pt x="442918" y="0"/>
                </a:moveTo>
                <a:lnTo>
                  <a:pt x="394656" y="2598"/>
                </a:lnTo>
                <a:lnTo>
                  <a:pt x="347900" y="10215"/>
                </a:lnTo>
                <a:lnTo>
                  <a:pt x="302920" y="22579"/>
                </a:lnTo>
                <a:lnTo>
                  <a:pt x="259985" y="39421"/>
                </a:lnTo>
                <a:lnTo>
                  <a:pt x="219367" y="60470"/>
                </a:lnTo>
                <a:lnTo>
                  <a:pt x="181334" y="85456"/>
                </a:lnTo>
                <a:lnTo>
                  <a:pt x="146158" y="114109"/>
                </a:lnTo>
                <a:lnTo>
                  <a:pt x="114109" y="146158"/>
                </a:lnTo>
                <a:lnTo>
                  <a:pt x="85456" y="181334"/>
                </a:lnTo>
                <a:lnTo>
                  <a:pt x="60470" y="219367"/>
                </a:lnTo>
                <a:lnTo>
                  <a:pt x="39421" y="259985"/>
                </a:lnTo>
                <a:lnTo>
                  <a:pt x="22579" y="302920"/>
                </a:lnTo>
                <a:lnTo>
                  <a:pt x="10215" y="347900"/>
                </a:lnTo>
                <a:lnTo>
                  <a:pt x="2598" y="394656"/>
                </a:lnTo>
                <a:lnTo>
                  <a:pt x="0" y="442918"/>
                </a:lnTo>
                <a:lnTo>
                  <a:pt x="2598" y="491179"/>
                </a:lnTo>
                <a:lnTo>
                  <a:pt x="10215" y="537935"/>
                </a:lnTo>
                <a:lnTo>
                  <a:pt x="22579" y="582916"/>
                </a:lnTo>
                <a:lnTo>
                  <a:pt x="39421" y="625850"/>
                </a:lnTo>
                <a:lnTo>
                  <a:pt x="60470" y="666469"/>
                </a:lnTo>
                <a:lnTo>
                  <a:pt x="85456" y="704501"/>
                </a:lnTo>
                <a:lnTo>
                  <a:pt x="114109" y="739678"/>
                </a:lnTo>
                <a:lnTo>
                  <a:pt x="146158" y="771727"/>
                </a:lnTo>
                <a:lnTo>
                  <a:pt x="181334" y="800380"/>
                </a:lnTo>
                <a:lnTo>
                  <a:pt x="219367" y="825366"/>
                </a:lnTo>
                <a:lnTo>
                  <a:pt x="259985" y="846415"/>
                </a:lnTo>
                <a:lnTo>
                  <a:pt x="302920" y="863256"/>
                </a:lnTo>
                <a:lnTo>
                  <a:pt x="347900" y="875621"/>
                </a:lnTo>
                <a:lnTo>
                  <a:pt x="394656" y="883237"/>
                </a:lnTo>
                <a:lnTo>
                  <a:pt x="442918" y="885836"/>
                </a:lnTo>
                <a:lnTo>
                  <a:pt x="491179" y="883237"/>
                </a:lnTo>
                <a:lnTo>
                  <a:pt x="537935" y="875621"/>
                </a:lnTo>
                <a:lnTo>
                  <a:pt x="582916" y="863256"/>
                </a:lnTo>
                <a:lnTo>
                  <a:pt x="625850" y="846415"/>
                </a:lnTo>
                <a:lnTo>
                  <a:pt x="666469" y="825366"/>
                </a:lnTo>
                <a:lnTo>
                  <a:pt x="704501" y="800380"/>
                </a:lnTo>
                <a:lnTo>
                  <a:pt x="739678" y="771727"/>
                </a:lnTo>
                <a:lnTo>
                  <a:pt x="771727" y="739678"/>
                </a:lnTo>
                <a:lnTo>
                  <a:pt x="800380" y="704501"/>
                </a:lnTo>
                <a:lnTo>
                  <a:pt x="825366" y="666469"/>
                </a:lnTo>
                <a:lnTo>
                  <a:pt x="846415" y="625850"/>
                </a:lnTo>
                <a:lnTo>
                  <a:pt x="863256" y="582916"/>
                </a:lnTo>
                <a:lnTo>
                  <a:pt x="875621" y="537935"/>
                </a:lnTo>
                <a:lnTo>
                  <a:pt x="883237" y="491179"/>
                </a:lnTo>
                <a:lnTo>
                  <a:pt x="885836" y="442918"/>
                </a:lnTo>
                <a:lnTo>
                  <a:pt x="883237" y="394656"/>
                </a:lnTo>
                <a:lnTo>
                  <a:pt x="875621" y="347900"/>
                </a:lnTo>
                <a:lnTo>
                  <a:pt x="863256" y="302920"/>
                </a:lnTo>
                <a:lnTo>
                  <a:pt x="846415" y="259985"/>
                </a:lnTo>
                <a:lnTo>
                  <a:pt x="825366" y="219367"/>
                </a:lnTo>
                <a:lnTo>
                  <a:pt x="800380" y="181334"/>
                </a:lnTo>
                <a:lnTo>
                  <a:pt x="771727" y="146158"/>
                </a:lnTo>
                <a:lnTo>
                  <a:pt x="739678" y="114109"/>
                </a:lnTo>
                <a:lnTo>
                  <a:pt x="704501" y="85456"/>
                </a:lnTo>
                <a:lnTo>
                  <a:pt x="666469" y="60470"/>
                </a:lnTo>
                <a:lnTo>
                  <a:pt x="625850" y="39421"/>
                </a:lnTo>
                <a:lnTo>
                  <a:pt x="582916" y="22579"/>
                </a:lnTo>
                <a:lnTo>
                  <a:pt x="537935" y="10215"/>
                </a:lnTo>
                <a:lnTo>
                  <a:pt x="491179" y="2598"/>
                </a:lnTo>
                <a:lnTo>
                  <a:pt x="442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15636" y="7013399"/>
            <a:ext cx="480695" cy="480695"/>
          </a:xfrm>
          <a:custGeom>
            <a:avLst/>
            <a:gdLst/>
            <a:ahLst/>
            <a:cxnLst/>
            <a:rect l="l" t="t" r="r" b="b"/>
            <a:pathLst>
              <a:path w="480694" h="480695">
                <a:moveTo>
                  <a:pt x="112687" y="228464"/>
                </a:moveTo>
                <a:lnTo>
                  <a:pt x="0" y="354554"/>
                </a:lnTo>
                <a:lnTo>
                  <a:pt x="112687" y="480613"/>
                </a:lnTo>
                <a:lnTo>
                  <a:pt x="148780" y="440237"/>
                </a:lnTo>
                <a:lnTo>
                  <a:pt x="97735" y="383098"/>
                </a:lnTo>
                <a:lnTo>
                  <a:pt x="470038" y="383098"/>
                </a:lnTo>
                <a:lnTo>
                  <a:pt x="470038" y="325990"/>
                </a:lnTo>
                <a:lnTo>
                  <a:pt x="97735" y="325990"/>
                </a:lnTo>
                <a:lnTo>
                  <a:pt x="148780" y="268881"/>
                </a:lnTo>
                <a:lnTo>
                  <a:pt x="112687" y="228464"/>
                </a:lnTo>
                <a:close/>
              </a:path>
              <a:path w="480694" h="480695">
                <a:moveTo>
                  <a:pt x="367925" y="0"/>
                </a:moveTo>
                <a:lnTo>
                  <a:pt x="331843" y="40386"/>
                </a:lnTo>
                <a:lnTo>
                  <a:pt x="382878" y="97515"/>
                </a:lnTo>
                <a:lnTo>
                  <a:pt x="10575" y="97515"/>
                </a:lnTo>
                <a:lnTo>
                  <a:pt x="10575" y="154634"/>
                </a:lnTo>
                <a:lnTo>
                  <a:pt x="382878" y="154634"/>
                </a:lnTo>
                <a:lnTo>
                  <a:pt x="331843" y="211742"/>
                </a:lnTo>
                <a:lnTo>
                  <a:pt x="367925" y="252149"/>
                </a:lnTo>
                <a:lnTo>
                  <a:pt x="480613" y="126058"/>
                </a:lnTo>
                <a:lnTo>
                  <a:pt x="367925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400808" y="6995541"/>
            <a:ext cx="1795780" cy="489584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>
              <a:lnSpc>
                <a:spcPts val="1780"/>
              </a:lnSpc>
              <a:spcBef>
                <a:spcPts val="234"/>
              </a:spcBef>
            </a:pPr>
            <a:r>
              <a:rPr sz="1550" b="1" spc="-5" dirty="0">
                <a:solidFill>
                  <a:srgbClr val="6B6B6B"/>
                </a:solidFill>
                <a:latin typeface="Arial"/>
                <a:cs typeface="Arial"/>
              </a:rPr>
              <a:t>Aktualizować </a:t>
            </a:r>
            <a:r>
              <a:rPr sz="1550" b="1" dirty="0" err="1">
                <a:solidFill>
                  <a:srgbClr val="6B6B6B"/>
                </a:solidFill>
                <a:latin typeface="Arial"/>
                <a:cs typeface="Arial"/>
              </a:rPr>
              <a:t>dane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  </a:t>
            </a:r>
            <a:r>
              <a:rPr lang="pl-PL" sz="1550" b="1" spc="-5" dirty="0">
                <a:solidFill>
                  <a:srgbClr val="6B6B6B"/>
                </a:solidFill>
                <a:latin typeface="Arial"/>
                <a:cs typeface="Arial"/>
              </a:rPr>
              <a:t>P</a:t>
            </a:r>
            <a:r>
              <a:rPr sz="1550" b="1" spc="-5" dirty="0" err="1">
                <a:solidFill>
                  <a:srgbClr val="6B6B6B"/>
                </a:solidFill>
                <a:latin typeface="Arial"/>
                <a:cs typeface="Arial"/>
              </a:rPr>
              <a:t>racowników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675158" y="6669954"/>
            <a:ext cx="1308860" cy="13193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90126" y="6812672"/>
            <a:ext cx="886460" cy="886460"/>
          </a:xfrm>
          <a:custGeom>
            <a:avLst/>
            <a:gdLst/>
            <a:ahLst/>
            <a:cxnLst/>
            <a:rect l="l" t="t" r="r" b="b"/>
            <a:pathLst>
              <a:path w="886459" h="886459">
                <a:moveTo>
                  <a:pt x="442918" y="0"/>
                </a:moveTo>
                <a:lnTo>
                  <a:pt x="394656" y="2598"/>
                </a:lnTo>
                <a:lnTo>
                  <a:pt x="347900" y="10215"/>
                </a:lnTo>
                <a:lnTo>
                  <a:pt x="302920" y="22579"/>
                </a:lnTo>
                <a:lnTo>
                  <a:pt x="259985" y="39421"/>
                </a:lnTo>
                <a:lnTo>
                  <a:pt x="219367" y="60470"/>
                </a:lnTo>
                <a:lnTo>
                  <a:pt x="181334" y="85456"/>
                </a:lnTo>
                <a:lnTo>
                  <a:pt x="146158" y="114109"/>
                </a:lnTo>
                <a:lnTo>
                  <a:pt x="114109" y="146158"/>
                </a:lnTo>
                <a:lnTo>
                  <a:pt x="85456" y="181334"/>
                </a:lnTo>
                <a:lnTo>
                  <a:pt x="60470" y="219367"/>
                </a:lnTo>
                <a:lnTo>
                  <a:pt x="39421" y="259985"/>
                </a:lnTo>
                <a:lnTo>
                  <a:pt x="22579" y="302920"/>
                </a:lnTo>
                <a:lnTo>
                  <a:pt x="10215" y="347900"/>
                </a:lnTo>
                <a:lnTo>
                  <a:pt x="2598" y="394656"/>
                </a:lnTo>
                <a:lnTo>
                  <a:pt x="0" y="442918"/>
                </a:lnTo>
                <a:lnTo>
                  <a:pt x="2598" y="491179"/>
                </a:lnTo>
                <a:lnTo>
                  <a:pt x="10215" y="537935"/>
                </a:lnTo>
                <a:lnTo>
                  <a:pt x="22579" y="582916"/>
                </a:lnTo>
                <a:lnTo>
                  <a:pt x="39421" y="625850"/>
                </a:lnTo>
                <a:lnTo>
                  <a:pt x="60470" y="666469"/>
                </a:lnTo>
                <a:lnTo>
                  <a:pt x="85456" y="704501"/>
                </a:lnTo>
                <a:lnTo>
                  <a:pt x="114109" y="739678"/>
                </a:lnTo>
                <a:lnTo>
                  <a:pt x="146158" y="771727"/>
                </a:lnTo>
                <a:lnTo>
                  <a:pt x="181334" y="800380"/>
                </a:lnTo>
                <a:lnTo>
                  <a:pt x="219367" y="825366"/>
                </a:lnTo>
                <a:lnTo>
                  <a:pt x="259985" y="846415"/>
                </a:lnTo>
                <a:lnTo>
                  <a:pt x="302920" y="863256"/>
                </a:lnTo>
                <a:lnTo>
                  <a:pt x="347900" y="875621"/>
                </a:lnTo>
                <a:lnTo>
                  <a:pt x="394656" y="883237"/>
                </a:lnTo>
                <a:lnTo>
                  <a:pt x="442918" y="885836"/>
                </a:lnTo>
                <a:lnTo>
                  <a:pt x="491179" y="883237"/>
                </a:lnTo>
                <a:lnTo>
                  <a:pt x="537935" y="875621"/>
                </a:lnTo>
                <a:lnTo>
                  <a:pt x="582916" y="863256"/>
                </a:lnTo>
                <a:lnTo>
                  <a:pt x="625850" y="846415"/>
                </a:lnTo>
                <a:lnTo>
                  <a:pt x="666469" y="825366"/>
                </a:lnTo>
                <a:lnTo>
                  <a:pt x="704501" y="800380"/>
                </a:lnTo>
                <a:lnTo>
                  <a:pt x="739678" y="771727"/>
                </a:lnTo>
                <a:lnTo>
                  <a:pt x="771727" y="739678"/>
                </a:lnTo>
                <a:lnTo>
                  <a:pt x="800380" y="704501"/>
                </a:lnTo>
                <a:lnTo>
                  <a:pt x="825366" y="666469"/>
                </a:lnTo>
                <a:lnTo>
                  <a:pt x="846415" y="625850"/>
                </a:lnTo>
                <a:lnTo>
                  <a:pt x="863256" y="582916"/>
                </a:lnTo>
                <a:lnTo>
                  <a:pt x="875621" y="537935"/>
                </a:lnTo>
                <a:lnTo>
                  <a:pt x="883237" y="491179"/>
                </a:lnTo>
                <a:lnTo>
                  <a:pt x="885836" y="442918"/>
                </a:lnTo>
                <a:lnTo>
                  <a:pt x="883237" y="394656"/>
                </a:lnTo>
                <a:lnTo>
                  <a:pt x="875621" y="347900"/>
                </a:lnTo>
                <a:lnTo>
                  <a:pt x="863256" y="302920"/>
                </a:lnTo>
                <a:lnTo>
                  <a:pt x="846415" y="259985"/>
                </a:lnTo>
                <a:lnTo>
                  <a:pt x="825366" y="219367"/>
                </a:lnTo>
                <a:lnTo>
                  <a:pt x="800380" y="181334"/>
                </a:lnTo>
                <a:lnTo>
                  <a:pt x="771727" y="146158"/>
                </a:lnTo>
                <a:lnTo>
                  <a:pt x="739678" y="114109"/>
                </a:lnTo>
                <a:lnTo>
                  <a:pt x="704501" y="85456"/>
                </a:lnTo>
                <a:lnTo>
                  <a:pt x="666469" y="60470"/>
                </a:lnTo>
                <a:lnTo>
                  <a:pt x="625850" y="39421"/>
                </a:lnTo>
                <a:lnTo>
                  <a:pt x="582916" y="22579"/>
                </a:lnTo>
                <a:lnTo>
                  <a:pt x="537935" y="10215"/>
                </a:lnTo>
                <a:lnTo>
                  <a:pt x="491179" y="2598"/>
                </a:lnTo>
                <a:lnTo>
                  <a:pt x="442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9180737" y="6775653"/>
            <a:ext cx="2708910" cy="9423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820"/>
              </a:lnSpc>
              <a:spcBef>
                <a:spcPts val="105"/>
              </a:spcBef>
            </a:pP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Dokonywać</a:t>
            </a:r>
            <a:r>
              <a:rPr sz="1550" b="1" spc="-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bezpłatnych</a:t>
            </a:r>
            <a:endParaRPr sz="1550" dirty="0">
              <a:latin typeface="Arial"/>
              <a:cs typeface="Arial"/>
            </a:endParaRPr>
          </a:p>
          <a:p>
            <a:pPr marL="12700" marR="5080">
              <a:lnSpc>
                <a:spcPts val="1780"/>
              </a:lnSpc>
              <a:spcBef>
                <a:spcPts val="90"/>
              </a:spcBef>
            </a:pP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i nielimitowanych </a:t>
            </a:r>
            <a:r>
              <a:rPr sz="1550" b="1" spc="-5" dirty="0">
                <a:solidFill>
                  <a:srgbClr val="6B6B6B"/>
                </a:solidFill>
                <a:latin typeface="Arial"/>
                <a:cs typeface="Arial"/>
              </a:rPr>
              <a:t>konwersji 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funduszy zdefiniowanej daty  </a:t>
            </a:r>
            <a:r>
              <a:rPr sz="1550" b="1" spc="5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ramach</a:t>
            </a:r>
            <a:r>
              <a:rPr sz="1550" b="1" spc="-1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50" b="1" spc="5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895230" y="7654217"/>
            <a:ext cx="1319331" cy="13193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113024" y="7800285"/>
            <a:ext cx="886460" cy="886460"/>
          </a:xfrm>
          <a:custGeom>
            <a:avLst/>
            <a:gdLst/>
            <a:ahLst/>
            <a:cxnLst/>
            <a:rect l="l" t="t" r="r" b="b"/>
            <a:pathLst>
              <a:path w="886460" h="886459">
                <a:moveTo>
                  <a:pt x="442918" y="0"/>
                </a:moveTo>
                <a:lnTo>
                  <a:pt x="394656" y="2598"/>
                </a:lnTo>
                <a:lnTo>
                  <a:pt x="347900" y="10215"/>
                </a:lnTo>
                <a:lnTo>
                  <a:pt x="302920" y="22579"/>
                </a:lnTo>
                <a:lnTo>
                  <a:pt x="259985" y="39421"/>
                </a:lnTo>
                <a:lnTo>
                  <a:pt x="219367" y="60470"/>
                </a:lnTo>
                <a:lnTo>
                  <a:pt x="181334" y="85456"/>
                </a:lnTo>
                <a:lnTo>
                  <a:pt x="146158" y="114109"/>
                </a:lnTo>
                <a:lnTo>
                  <a:pt x="114109" y="146158"/>
                </a:lnTo>
                <a:lnTo>
                  <a:pt x="85456" y="181334"/>
                </a:lnTo>
                <a:lnTo>
                  <a:pt x="60470" y="219367"/>
                </a:lnTo>
                <a:lnTo>
                  <a:pt x="39421" y="259985"/>
                </a:lnTo>
                <a:lnTo>
                  <a:pt x="22579" y="302920"/>
                </a:lnTo>
                <a:lnTo>
                  <a:pt x="10215" y="347900"/>
                </a:lnTo>
                <a:lnTo>
                  <a:pt x="2598" y="394656"/>
                </a:lnTo>
                <a:lnTo>
                  <a:pt x="0" y="442918"/>
                </a:lnTo>
                <a:lnTo>
                  <a:pt x="2598" y="491179"/>
                </a:lnTo>
                <a:lnTo>
                  <a:pt x="10215" y="537935"/>
                </a:lnTo>
                <a:lnTo>
                  <a:pt x="22579" y="582916"/>
                </a:lnTo>
                <a:lnTo>
                  <a:pt x="39421" y="625850"/>
                </a:lnTo>
                <a:lnTo>
                  <a:pt x="60470" y="666469"/>
                </a:lnTo>
                <a:lnTo>
                  <a:pt x="85456" y="704501"/>
                </a:lnTo>
                <a:lnTo>
                  <a:pt x="114109" y="739678"/>
                </a:lnTo>
                <a:lnTo>
                  <a:pt x="146158" y="771727"/>
                </a:lnTo>
                <a:lnTo>
                  <a:pt x="181334" y="800380"/>
                </a:lnTo>
                <a:lnTo>
                  <a:pt x="219367" y="825366"/>
                </a:lnTo>
                <a:lnTo>
                  <a:pt x="259985" y="846415"/>
                </a:lnTo>
                <a:lnTo>
                  <a:pt x="302920" y="863256"/>
                </a:lnTo>
                <a:lnTo>
                  <a:pt x="347900" y="875621"/>
                </a:lnTo>
                <a:lnTo>
                  <a:pt x="394656" y="883237"/>
                </a:lnTo>
                <a:lnTo>
                  <a:pt x="442918" y="885836"/>
                </a:lnTo>
                <a:lnTo>
                  <a:pt x="491179" y="883237"/>
                </a:lnTo>
                <a:lnTo>
                  <a:pt x="537935" y="875621"/>
                </a:lnTo>
                <a:lnTo>
                  <a:pt x="582916" y="863256"/>
                </a:lnTo>
                <a:lnTo>
                  <a:pt x="625850" y="846415"/>
                </a:lnTo>
                <a:lnTo>
                  <a:pt x="666469" y="825366"/>
                </a:lnTo>
                <a:lnTo>
                  <a:pt x="704501" y="800380"/>
                </a:lnTo>
                <a:lnTo>
                  <a:pt x="739678" y="771727"/>
                </a:lnTo>
                <a:lnTo>
                  <a:pt x="771727" y="739678"/>
                </a:lnTo>
                <a:lnTo>
                  <a:pt x="800380" y="704501"/>
                </a:lnTo>
                <a:lnTo>
                  <a:pt x="825366" y="666469"/>
                </a:lnTo>
                <a:lnTo>
                  <a:pt x="846415" y="625850"/>
                </a:lnTo>
                <a:lnTo>
                  <a:pt x="863256" y="582916"/>
                </a:lnTo>
                <a:lnTo>
                  <a:pt x="875621" y="537935"/>
                </a:lnTo>
                <a:lnTo>
                  <a:pt x="883237" y="491179"/>
                </a:lnTo>
                <a:lnTo>
                  <a:pt x="885836" y="442918"/>
                </a:lnTo>
                <a:lnTo>
                  <a:pt x="883237" y="394656"/>
                </a:lnTo>
                <a:lnTo>
                  <a:pt x="875621" y="347900"/>
                </a:lnTo>
                <a:lnTo>
                  <a:pt x="863256" y="302920"/>
                </a:lnTo>
                <a:lnTo>
                  <a:pt x="846415" y="259985"/>
                </a:lnTo>
                <a:lnTo>
                  <a:pt x="825366" y="219367"/>
                </a:lnTo>
                <a:lnTo>
                  <a:pt x="800380" y="181334"/>
                </a:lnTo>
                <a:lnTo>
                  <a:pt x="771727" y="146158"/>
                </a:lnTo>
                <a:lnTo>
                  <a:pt x="739678" y="114109"/>
                </a:lnTo>
                <a:lnTo>
                  <a:pt x="704501" y="85456"/>
                </a:lnTo>
                <a:lnTo>
                  <a:pt x="666469" y="60470"/>
                </a:lnTo>
                <a:lnTo>
                  <a:pt x="625850" y="39421"/>
                </a:lnTo>
                <a:lnTo>
                  <a:pt x="582916" y="22579"/>
                </a:lnTo>
                <a:lnTo>
                  <a:pt x="537935" y="10215"/>
                </a:lnTo>
                <a:lnTo>
                  <a:pt x="491179" y="2598"/>
                </a:lnTo>
                <a:lnTo>
                  <a:pt x="442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642306" y="8219085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144" y="4"/>
                </a:lnTo>
                <a:lnTo>
                  <a:pt x="0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566728" y="8111122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0" y="0"/>
                </a:moveTo>
                <a:lnTo>
                  <a:pt x="21611" y="2"/>
                </a:lnTo>
                <a:lnTo>
                  <a:pt x="0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3400808" y="7765152"/>
            <a:ext cx="2279650" cy="94234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>
              <a:lnSpc>
                <a:spcPts val="1780"/>
              </a:lnSpc>
              <a:spcBef>
                <a:spcPts val="234"/>
              </a:spcBef>
            </a:pP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Dysponować bazą  </a:t>
            </a:r>
            <a:r>
              <a:rPr sz="1550" b="1" spc="5" dirty="0">
                <a:solidFill>
                  <a:srgbClr val="6B6B6B"/>
                </a:solidFill>
                <a:latin typeface="Arial"/>
                <a:cs typeface="Arial"/>
              </a:rPr>
              <a:t>dokumentów 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niezbędnych </a:t>
            </a:r>
            <a:r>
              <a:rPr sz="1550" b="1" spc="5" dirty="0">
                <a:solidFill>
                  <a:srgbClr val="6B6B6B"/>
                </a:solidFill>
                <a:latin typeface="Arial"/>
                <a:cs typeface="Arial"/>
              </a:rPr>
              <a:t>do</a:t>
            </a:r>
            <a:r>
              <a:rPr sz="1550" b="1" spc="-4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obsługi  </a:t>
            </a:r>
            <a:r>
              <a:rPr sz="1550" b="1" spc="5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7675158" y="7654217"/>
            <a:ext cx="1319331" cy="13193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92953" y="7800285"/>
            <a:ext cx="886460" cy="886460"/>
          </a:xfrm>
          <a:custGeom>
            <a:avLst/>
            <a:gdLst/>
            <a:ahLst/>
            <a:cxnLst/>
            <a:rect l="l" t="t" r="r" b="b"/>
            <a:pathLst>
              <a:path w="886459" h="886459">
                <a:moveTo>
                  <a:pt x="442918" y="0"/>
                </a:moveTo>
                <a:lnTo>
                  <a:pt x="394656" y="2598"/>
                </a:lnTo>
                <a:lnTo>
                  <a:pt x="347900" y="10215"/>
                </a:lnTo>
                <a:lnTo>
                  <a:pt x="302920" y="22579"/>
                </a:lnTo>
                <a:lnTo>
                  <a:pt x="259985" y="39421"/>
                </a:lnTo>
                <a:lnTo>
                  <a:pt x="219367" y="60470"/>
                </a:lnTo>
                <a:lnTo>
                  <a:pt x="181334" y="85456"/>
                </a:lnTo>
                <a:lnTo>
                  <a:pt x="146158" y="114109"/>
                </a:lnTo>
                <a:lnTo>
                  <a:pt x="114109" y="146158"/>
                </a:lnTo>
                <a:lnTo>
                  <a:pt x="85456" y="181334"/>
                </a:lnTo>
                <a:lnTo>
                  <a:pt x="60470" y="219367"/>
                </a:lnTo>
                <a:lnTo>
                  <a:pt x="39421" y="259985"/>
                </a:lnTo>
                <a:lnTo>
                  <a:pt x="22579" y="302920"/>
                </a:lnTo>
                <a:lnTo>
                  <a:pt x="10215" y="347900"/>
                </a:lnTo>
                <a:lnTo>
                  <a:pt x="2598" y="394656"/>
                </a:lnTo>
                <a:lnTo>
                  <a:pt x="0" y="442918"/>
                </a:lnTo>
                <a:lnTo>
                  <a:pt x="2598" y="491179"/>
                </a:lnTo>
                <a:lnTo>
                  <a:pt x="10215" y="537935"/>
                </a:lnTo>
                <a:lnTo>
                  <a:pt x="22579" y="582916"/>
                </a:lnTo>
                <a:lnTo>
                  <a:pt x="39421" y="625850"/>
                </a:lnTo>
                <a:lnTo>
                  <a:pt x="60470" y="666469"/>
                </a:lnTo>
                <a:lnTo>
                  <a:pt x="85456" y="704501"/>
                </a:lnTo>
                <a:lnTo>
                  <a:pt x="114109" y="739678"/>
                </a:lnTo>
                <a:lnTo>
                  <a:pt x="146158" y="771727"/>
                </a:lnTo>
                <a:lnTo>
                  <a:pt x="181334" y="800380"/>
                </a:lnTo>
                <a:lnTo>
                  <a:pt x="219367" y="825366"/>
                </a:lnTo>
                <a:lnTo>
                  <a:pt x="259985" y="846415"/>
                </a:lnTo>
                <a:lnTo>
                  <a:pt x="302920" y="863256"/>
                </a:lnTo>
                <a:lnTo>
                  <a:pt x="347900" y="875621"/>
                </a:lnTo>
                <a:lnTo>
                  <a:pt x="394656" y="883237"/>
                </a:lnTo>
                <a:lnTo>
                  <a:pt x="442918" y="885836"/>
                </a:lnTo>
                <a:lnTo>
                  <a:pt x="491179" y="883237"/>
                </a:lnTo>
                <a:lnTo>
                  <a:pt x="537935" y="875621"/>
                </a:lnTo>
                <a:lnTo>
                  <a:pt x="582916" y="863256"/>
                </a:lnTo>
                <a:lnTo>
                  <a:pt x="625850" y="846415"/>
                </a:lnTo>
                <a:lnTo>
                  <a:pt x="666469" y="825366"/>
                </a:lnTo>
                <a:lnTo>
                  <a:pt x="704501" y="800380"/>
                </a:lnTo>
                <a:lnTo>
                  <a:pt x="739678" y="771727"/>
                </a:lnTo>
                <a:lnTo>
                  <a:pt x="771727" y="739678"/>
                </a:lnTo>
                <a:lnTo>
                  <a:pt x="800380" y="704501"/>
                </a:lnTo>
                <a:lnTo>
                  <a:pt x="825366" y="666469"/>
                </a:lnTo>
                <a:lnTo>
                  <a:pt x="846415" y="625850"/>
                </a:lnTo>
                <a:lnTo>
                  <a:pt x="863256" y="582916"/>
                </a:lnTo>
                <a:lnTo>
                  <a:pt x="875621" y="537935"/>
                </a:lnTo>
                <a:lnTo>
                  <a:pt x="883237" y="491179"/>
                </a:lnTo>
                <a:lnTo>
                  <a:pt x="885836" y="442918"/>
                </a:lnTo>
                <a:lnTo>
                  <a:pt x="883237" y="394656"/>
                </a:lnTo>
                <a:lnTo>
                  <a:pt x="875621" y="347900"/>
                </a:lnTo>
                <a:lnTo>
                  <a:pt x="863256" y="302920"/>
                </a:lnTo>
                <a:lnTo>
                  <a:pt x="846415" y="259985"/>
                </a:lnTo>
                <a:lnTo>
                  <a:pt x="825366" y="219367"/>
                </a:lnTo>
                <a:lnTo>
                  <a:pt x="800380" y="181334"/>
                </a:lnTo>
                <a:lnTo>
                  <a:pt x="771727" y="146158"/>
                </a:lnTo>
                <a:lnTo>
                  <a:pt x="739678" y="114109"/>
                </a:lnTo>
                <a:lnTo>
                  <a:pt x="704501" y="85456"/>
                </a:lnTo>
                <a:lnTo>
                  <a:pt x="666469" y="60470"/>
                </a:lnTo>
                <a:lnTo>
                  <a:pt x="625850" y="39421"/>
                </a:lnTo>
                <a:lnTo>
                  <a:pt x="582916" y="22579"/>
                </a:lnTo>
                <a:lnTo>
                  <a:pt x="537935" y="10215"/>
                </a:lnTo>
                <a:lnTo>
                  <a:pt x="491179" y="2598"/>
                </a:lnTo>
                <a:lnTo>
                  <a:pt x="442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100727" y="8281558"/>
            <a:ext cx="470534" cy="231775"/>
          </a:xfrm>
          <a:custGeom>
            <a:avLst/>
            <a:gdLst/>
            <a:ahLst/>
            <a:cxnLst/>
            <a:rect l="l" t="t" r="r" b="b"/>
            <a:pathLst>
              <a:path w="470534" h="231775">
                <a:moveTo>
                  <a:pt x="230422" y="0"/>
                </a:moveTo>
                <a:lnTo>
                  <a:pt x="187447" y="2757"/>
                </a:lnTo>
                <a:lnTo>
                  <a:pt x="146529" y="9718"/>
                </a:lnTo>
                <a:lnTo>
                  <a:pt x="87960" y="27548"/>
                </a:lnTo>
                <a:lnTo>
                  <a:pt x="36679" y="54041"/>
                </a:lnTo>
                <a:lnTo>
                  <a:pt x="12600" y="92580"/>
                </a:lnTo>
                <a:lnTo>
                  <a:pt x="73" y="136908"/>
                </a:lnTo>
                <a:lnTo>
                  <a:pt x="38524" y="168941"/>
                </a:lnTo>
                <a:lnTo>
                  <a:pt x="81947" y="195141"/>
                </a:lnTo>
                <a:lnTo>
                  <a:pt x="129622" y="214768"/>
                </a:lnTo>
                <a:lnTo>
                  <a:pt x="180903" y="227085"/>
                </a:lnTo>
                <a:lnTo>
                  <a:pt x="235144" y="231355"/>
                </a:lnTo>
                <a:lnTo>
                  <a:pt x="288467" y="227083"/>
                </a:lnTo>
                <a:lnTo>
                  <a:pt x="339290" y="214762"/>
                </a:lnTo>
                <a:lnTo>
                  <a:pt x="386966" y="195131"/>
                </a:lnTo>
                <a:lnTo>
                  <a:pt x="430848" y="168933"/>
                </a:lnTo>
                <a:lnTo>
                  <a:pt x="470289" y="136908"/>
                </a:lnTo>
                <a:lnTo>
                  <a:pt x="465087" y="116369"/>
                </a:lnTo>
                <a:lnTo>
                  <a:pt x="446719" y="70239"/>
                </a:lnTo>
                <a:lnTo>
                  <a:pt x="408360" y="39519"/>
                </a:lnTo>
                <a:lnTo>
                  <a:pt x="353656" y="17720"/>
                </a:lnTo>
                <a:lnTo>
                  <a:pt x="275776" y="2101"/>
                </a:lnTo>
                <a:lnTo>
                  <a:pt x="230422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208343" y="7948221"/>
            <a:ext cx="254635" cy="334010"/>
          </a:xfrm>
          <a:custGeom>
            <a:avLst/>
            <a:gdLst/>
            <a:ahLst/>
            <a:cxnLst/>
            <a:rect l="l" t="t" r="r" b="b"/>
            <a:pathLst>
              <a:path w="254634" h="334009">
                <a:moveTo>
                  <a:pt x="142743" y="0"/>
                </a:moveTo>
                <a:lnTo>
                  <a:pt x="99407" y="1705"/>
                </a:lnTo>
                <a:lnTo>
                  <a:pt x="59246" y="14254"/>
                </a:lnTo>
                <a:lnTo>
                  <a:pt x="27374" y="35943"/>
                </a:lnTo>
                <a:lnTo>
                  <a:pt x="13002" y="83319"/>
                </a:lnTo>
                <a:lnTo>
                  <a:pt x="12792" y="118791"/>
                </a:lnTo>
                <a:lnTo>
                  <a:pt x="15804" y="158002"/>
                </a:lnTo>
                <a:lnTo>
                  <a:pt x="0" y="169299"/>
                </a:lnTo>
                <a:lnTo>
                  <a:pt x="633" y="197765"/>
                </a:lnTo>
                <a:lnTo>
                  <a:pt x="11744" y="226592"/>
                </a:lnTo>
                <a:lnTo>
                  <a:pt x="27374" y="238973"/>
                </a:lnTo>
                <a:lnTo>
                  <a:pt x="40057" y="276496"/>
                </a:lnTo>
                <a:lnTo>
                  <a:pt x="62316" y="306429"/>
                </a:lnTo>
                <a:lnTo>
                  <a:pt x="92160" y="326243"/>
                </a:lnTo>
                <a:lnTo>
                  <a:pt x="127601" y="333410"/>
                </a:lnTo>
                <a:lnTo>
                  <a:pt x="161938" y="326239"/>
                </a:lnTo>
                <a:lnTo>
                  <a:pt x="191209" y="306417"/>
                </a:lnTo>
                <a:lnTo>
                  <a:pt x="213252" y="276483"/>
                </a:lnTo>
                <a:lnTo>
                  <a:pt x="225902" y="238973"/>
                </a:lnTo>
                <a:lnTo>
                  <a:pt x="242616" y="226323"/>
                </a:lnTo>
                <a:lnTo>
                  <a:pt x="254088" y="197046"/>
                </a:lnTo>
                <a:lnTo>
                  <a:pt x="254361" y="168490"/>
                </a:lnTo>
                <a:lnTo>
                  <a:pt x="237472" y="158002"/>
                </a:lnTo>
                <a:lnTo>
                  <a:pt x="237042" y="126152"/>
                </a:lnTo>
                <a:lnTo>
                  <a:pt x="234741" y="90697"/>
                </a:lnTo>
                <a:lnTo>
                  <a:pt x="229057" y="58380"/>
                </a:lnTo>
                <a:lnTo>
                  <a:pt x="218478" y="35943"/>
                </a:lnTo>
                <a:lnTo>
                  <a:pt x="184139" y="10844"/>
                </a:lnTo>
                <a:lnTo>
                  <a:pt x="142743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476181" y="8158337"/>
            <a:ext cx="162623" cy="13376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039545" y="8161026"/>
            <a:ext cx="162623" cy="1337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9180737" y="8100220"/>
            <a:ext cx="216979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Zmienić</a:t>
            </a:r>
            <a:r>
              <a:rPr sz="1550" b="1" spc="-3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50" b="1" spc="-5" dirty="0">
                <a:solidFill>
                  <a:srgbClr val="6B6B6B"/>
                </a:solidFill>
                <a:latin typeface="Arial"/>
                <a:cs typeface="Arial"/>
              </a:rPr>
              <a:t>uprawnionych</a:t>
            </a:r>
            <a:endParaRPr sz="1550">
              <a:latin typeface="Arial"/>
              <a:cs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884759" y="9633214"/>
            <a:ext cx="1308860" cy="13193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094177" y="9779283"/>
            <a:ext cx="886460" cy="886460"/>
          </a:xfrm>
          <a:custGeom>
            <a:avLst/>
            <a:gdLst/>
            <a:ahLst/>
            <a:cxnLst/>
            <a:rect l="l" t="t" r="r" b="b"/>
            <a:pathLst>
              <a:path w="886460" h="886459">
                <a:moveTo>
                  <a:pt x="442918" y="0"/>
                </a:moveTo>
                <a:lnTo>
                  <a:pt x="394656" y="2598"/>
                </a:lnTo>
                <a:lnTo>
                  <a:pt x="347900" y="10215"/>
                </a:lnTo>
                <a:lnTo>
                  <a:pt x="302920" y="22579"/>
                </a:lnTo>
                <a:lnTo>
                  <a:pt x="259985" y="39421"/>
                </a:lnTo>
                <a:lnTo>
                  <a:pt x="219367" y="60470"/>
                </a:lnTo>
                <a:lnTo>
                  <a:pt x="181334" y="85456"/>
                </a:lnTo>
                <a:lnTo>
                  <a:pt x="146158" y="114109"/>
                </a:lnTo>
                <a:lnTo>
                  <a:pt x="114109" y="146158"/>
                </a:lnTo>
                <a:lnTo>
                  <a:pt x="85456" y="181334"/>
                </a:lnTo>
                <a:lnTo>
                  <a:pt x="60470" y="219367"/>
                </a:lnTo>
                <a:lnTo>
                  <a:pt x="39421" y="259985"/>
                </a:lnTo>
                <a:lnTo>
                  <a:pt x="22579" y="302920"/>
                </a:lnTo>
                <a:lnTo>
                  <a:pt x="10215" y="347900"/>
                </a:lnTo>
                <a:lnTo>
                  <a:pt x="2598" y="394656"/>
                </a:lnTo>
                <a:lnTo>
                  <a:pt x="0" y="442918"/>
                </a:lnTo>
                <a:lnTo>
                  <a:pt x="2598" y="491179"/>
                </a:lnTo>
                <a:lnTo>
                  <a:pt x="10215" y="537935"/>
                </a:lnTo>
                <a:lnTo>
                  <a:pt x="22579" y="582916"/>
                </a:lnTo>
                <a:lnTo>
                  <a:pt x="39421" y="625850"/>
                </a:lnTo>
                <a:lnTo>
                  <a:pt x="60470" y="666469"/>
                </a:lnTo>
                <a:lnTo>
                  <a:pt x="85456" y="704501"/>
                </a:lnTo>
                <a:lnTo>
                  <a:pt x="114109" y="739678"/>
                </a:lnTo>
                <a:lnTo>
                  <a:pt x="146158" y="771727"/>
                </a:lnTo>
                <a:lnTo>
                  <a:pt x="181334" y="800380"/>
                </a:lnTo>
                <a:lnTo>
                  <a:pt x="219367" y="825366"/>
                </a:lnTo>
                <a:lnTo>
                  <a:pt x="259985" y="846415"/>
                </a:lnTo>
                <a:lnTo>
                  <a:pt x="302920" y="863256"/>
                </a:lnTo>
                <a:lnTo>
                  <a:pt x="347900" y="875621"/>
                </a:lnTo>
                <a:lnTo>
                  <a:pt x="394656" y="883237"/>
                </a:lnTo>
                <a:lnTo>
                  <a:pt x="442918" y="885836"/>
                </a:lnTo>
                <a:lnTo>
                  <a:pt x="491179" y="883237"/>
                </a:lnTo>
                <a:lnTo>
                  <a:pt x="537935" y="875621"/>
                </a:lnTo>
                <a:lnTo>
                  <a:pt x="582916" y="863256"/>
                </a:lnTo>
                <a:lnTo>
                  <a:pt x="625850" y="846415"/>
                </a:lnTo>
                <a:lnTo>
                  <a:pt x="666469" y="825366"/>
                </a:lnTo>
                <a:lnTo>
                  <a:pt x="704501" y="800380"/>
                </a:lnTo>
                <a:lnTo>
                  <a:pt x="739678" y="771727"/>
                </a:lnTo>
                <a:lnTo>
                  <a:pt x="771727" y="739678"/>
                </a:lnTo>
                <a:lnTo>
                  <a:pt x="800380" y="704501"/>
                </a:lnTo>
                <a:lnTo>
                  <a:pt x="825366" y="666469"/>
                </a:lnTo>
                <a:lnTo>
                  <a:pt x="846415" y="625850"/>
                </a:lnTo>
                <a:lnTo>
                  <a:pt x="863256" y="582916"/>
                </a:lnTo>
                <a:lnTo>
                  <a:pt x="875621" y="537935"/>
                </a:lnTo>
                <a:lnTo>
                  <a:pt x="883237" y="491179"/>
                </a:lnTo>
                <a:lnTo>
                  <a:pt x="885836" y="442918"/>
                </a:lnTo>
                <a:lnTo>
                  <a:pt x="883237" y="394656"/>
                </a:lnTo>
                <a:lnTo>
                  <a:pt x="875621" y="347900"/>
                </a:lnTo>
                <a:lnTo>
                  <a:pt x="863256" y="302920"/>
                </a:lnTo>
                <a:lnTo>
                  <a:pt x="846415" y="259985"/>
                </a:lnTo>
                <a:lnTo>
                  <a:pt x="825366" y="219367"/>
                </a:lnTo>
                <a:lnTo>
                  <a:pt x="800380" y="181334"/>
                </a:lnTo>
                <a:lnTo>
                  <a:pt x="771727" y="146158"/>
                </a:lnTo>
                <a:lnTo>
                  <a:pt x="739678" y="114109"/>
                </a:lnTo>
                <a:lnTo>
                  <a:pt x="704501" y="85456"/>
                </a:lnTo>
                <a:lnTo>
                  <a:pt x="666469" y="60470"/>
                </a:lnTo>
                <a:lnTo>
                  <a:pt x="625850" y="39421"/>
                </a:lnTo>
                <a:lnTo>
                  <a:pt x="582916" y="22579"/>
                </a:lnTo>
                <a:lnTo>
                  <a:pt x="537935" y="10215"/>
                </a:lnTo>
                <a:lnTo>
                  <a:pt x="491179" y="2598"/>
                </a:lnTo>
                <a:lnTo>
                  <a:pt x="442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3381961" y="10079218"/>
            <a:ext cx="233489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Dokonywać korekt</a:t>
            </a:r>
            <a:r>
              <a:rPr sz="1550" b="1" spc="-4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wpłat</a:t>
            </a:r>
            <a:endParaRPr sz="1550">
              <a:latin typeface="Arial"/>
              <a:cs typeface="Arial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664687" y="8648951"/>
            <a:ext cx="1308860" cy="13193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874105" y="8789785"/>
            <a:ext cx="886460" cy="886460"/>
          </a:xfrm>
          <a:custGeom>
            <a:avLst/>
            <a:gdLst/>
            <a:ahLst/>
            <a:cxnLst/>
            <a:rect l="l" t="t" r="r" b="b"/>
            <a:pathLst>
              <a:path w="886459" h="886459">
                <a:moveTo>
                  <a:pt x="442918" y="0"/>
                </a:moveTo>
                <a:lnTo>
                  <a:pt x="394656" y="2598"/>
                </a:lnTo>
                <a:lnTo>
                  <a:pt x="347900" y="10215"/>
                </a:lnTo>
                <a:lnTo>
                  <a:pt x="302920" y="22579"/>
                </a:lnTo>
                <a:lnTo>
                  <a:pt x="259985" y="39421"/>
                </a:lnTo>
                <a:lnTo>
                  <a:pt x="219367" y="60470"/>
                </a:lnTo>
                <a:lnTo>
                  <a:pt x="181334" y="85456"/>
                </a:lnTo>
                <a:lnTo>
                  <a:pt x="146158" y="114109"/>
                </a:lnTo>
                <a:lnTo>
                  <a:pt x="114109" y="146158"/>
                </a:lnTo>
                <a:lnTo>
                  <a:pt x="85456" y="181334"/>
                </a:lnTo>
                <a:lnTo>
                  <a:pt x="60470" y="219367"/>
                </a:lnTo>
                <a:lnTo>
                  <a:pt x="39421" y="259985"/>
                </a:lnTo>
                <a:lnTo>
                  <a:pt x="22579" y="302920"/>
                </a:lnTo>
                <a:lnTo>
                  <a:pt x="10215" y="347900"/>
                </a:lnTo>
                <a:lnTo>
                  <a:pt x="2598" y="394656"/>
                </a:lnTo>
                <a:lnTo>
                  <a:pt x="0" y="442918"/>
                </a:lnTo>
                <a:lnTo>
                  <a:pt x="2598" y="491179"/>
                </a:lnTo>
                <a:lnTo>
                  <a:pt x="10215" y="537935"/>
                </a:lnTo>
                <a:lnTo>
                  <a:pt x="22579" y="582916"/>
                </a:lnTo>
                <a:lnTo>
                  <a:pt x="39421" y="625850"/>
                </a:lnTo>
                <a:lnTo>
                  <a:pt x="60470" y="666469"/>
                </a:lnTo>
                <a:lnTo>
                  <a:pt x="85456" y="704501"/>
                </a:lnTo>
                <a:lnTo>
                  <a:pt x="114109" y="739678"/>
                </a:lnTo>
                <a:lnTo>
                  <a:pt x="146158" y="771727"/>
                </a:lnTo>
                <a:lnTo>
                  <a:pt x="181334" y="800380"/>
                </a:lnTo>
                <a:lnTo>
                  <a:pt x="219367" y="825366"/>
                </a:lnTo>
                <a:lnTo>
                  <a:pt x="259985" y="846415"/>
                </a:lnTo>
                <a:lnTo>
                  <a:pt x="302920" y="863256"/>
                </a:lnTo>
                <a:lnTo>
                  <a:pt x="347900" y="875621"/>
                </a:lnTo>
                <a:lnTo>
                  <a:pt x="394656" y="883237"/>
                </a:lnTo>
                <a:lnTo>
                  <a:pt x="442918" y="885836"/>
                </a:lnTo>
                <a:lnTo>
                  <a:pt x="491179" y="883237"/>
                </a:lnTo>
                <a:lnTo>
                  <a:pt x="537935" y="875621"/>
                </a:lnTo>
                <a:lnTo>
                  <a:pt x="582916" y="863256"/>
                </a:lnTo>
                <a:lnTo>
                  <a:pt x="625850" y="846415"/>
                </a:lnTo>
                <a:lnTo>
                  <a:pt x="666469" y="825366"/>
                </a:lnTo>
                <a:lnTo>
                  <a:pt x="704501" y="800380"/>
                </a:lnTo>
                <a:lnTo>
                  <a:pt x="739678" y="771727"/>
                </a:lnTo>
                <a:lnTo>
                  <a:pt x="771727" y="739678"/>
                </a:lnTo>
                <a:lnTo>
                  <a:pt x="800380" y="704501"/>
                </a:lnTo>
                <a:lnTo>
                  <a:pt x="825366" y="666469"/>
                </a:lnTo>
                <a:lnTo>
                  <a:pt x="846415" y="625850"/>
                </a:lnTo>
                <a:lnTo>
                  <a:pt x="863256" y="582916"/>
                </a:lnTo>
                <a:lnTo>
                  <a:pt x="875621" y="537935"/>
                </a:lnTo>
                <a:lnTo>
                  <a:pt x="883237" y="491179"/>
                </a:lnTo>
                <a:lnTo>
                  <a:pt x="885836" y="442918"/>
                </a:lnTo>
                <a:lnTo>
                  <a:pt x="883237" y="394656"/>
                </a:lnTo>
                <a:lnTo>
                  <a:pt x="875621" y="347900"/>
                </a:lnTo>
                <a:lnTo>
                  <a:pt x="863256" y="302920"/>
                </a:lnTo>
                <a:lnTo>
                  <a:pt x="846415" y="259985"/>
                </a:lnTo>
                <a:lnTo>
                  <a:pt x="825366" y="219367"/>
                </a:lnTo>
                <a:lnTo>
                  <a:pt x="800380" y="181334"/>
                </a:lnTo>
                <a:lnTo>
                  <a:pt x="771727" y="146158"/>
                </a:lnTo>
                <a:lnTo>
                  <a:pt x="739678" y="114109"/>
                </a:lnTo>
                <a:lnTo>
                  <a:pt x="704501" y="85456"/>
                </a:lnTo>
                <a:lnTo>
                  <a:pt x="666469" y="60470"/>
                </a:lnTo>
                <a:lnTo>
                  <a:pt x="625850" y="39421"/>
                </a:lnTo>
                <a:lnTo>
                  <a:pt x="582916" y="22579"/>
                </a:lnTo>
                <a:lnTo>
                  <a:pt x="537935" y="10215"/>
                </a:lnTo>
                <a:lnTo>
                  <a:pt x="491179" y="2598"/>
                </a:lnTo>
                <a:lnTo>
                  <a:pt x="442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9161889" y="8859360"/>
            <a:ext cx="2710180" cy="71628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>
              <a:lnSpc>
                <a:spcPts val="1780"/>
              </a:lnSpc>
              <a:spcBef>
                <a:spcPts val="234"/>
              </a:spcBef>
            </a:pP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Zgłosić wypłatę świadczenia  z tytułu ochrony  ubezpieczeniowej</a:t>
            </a:r>
            <a:endParaRPr sz="1550">
              <a:latin typeface="Arial"/>
              <a:cs typeface="Arial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7664687" y="9612272"/>
            <a:ext cx="1308860" cy="13193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874105" y="9758341"/>
            <a:ext cx="886460" cy="886460"/>
          </a:xfrm>
          <a:custGeom>
            <a:avLst/>
            <a:gdLst/>
            <a:ahLst/>
            <a:cxnLst/>
            <a:rect l="l" t="t" r="r" b="b"/>
            <a:pathLst>
              <a:path w="886459" h="886459">
                <a:moveTo>
                  <a:pt x="442918" y="0"/>
                </a:moveTo>
                <a:lnTo>
                  <a:pt x="394656" y="2598"/>
                </a:lnTo>
                <a:lnTo>
                  <a:pt x="347900" y="10215"/>
                </a:lnTo>
                <a:lnTo>
                  <a:pt x="302920" y="22579"/>
                </a:lnTo>
                <a:lnTo>
                  <a:pt x="259985" y="39421"/>
                </a:lnTo>
                <a:lnTo>
                  <a:pt x="219367" y="60470"/>
                </a:lnTo>
                <a:lnTo>
                  <a:pt x="181334" y="85456"/>
                </a:lnTo>
                <a:lnTo>
                  <a:pt x="146158" y="114109"/>
                </a:lnTo>
                <a:lnTo>
                  <a:pt x="114109" y="146158"/>
                </a:lnTo>
                <a:lnTo>
                  <a:pt x="85456" y="181334"/>
                </a:lnTo>
                <a:lnTo>
                  <a:pt x="60470" y="219367"/>
                </a:lnTo>
                <a:lnTo>
                  <a:pt x="39421" y="259985"/>
                </a:lnTo>
                <a:lnTo>
                  <a:pt x="22579" y="302920"/>
                </a:lnTo>
                <a:lnTo>
                  <a:pt x="10215" y="347900"/>
                </a:lnTo>
                <a:lnTo>
                  <a:pt x="2598" y="394656"/>
                </a:lnTo>
                <a:lnTo>
                  <a:pt x="0" y="442918"/>
                </a:lnTo>
                <a:lnTo>
                  <a:pt x="2598" y="491179"/>
                </a:lnTo>
                <a:lnTo>
                  <a:pt x="10215" y="537935"/>
                </a:lnTo>
                <a:lnTo>
                  <a:pt x="22579" y="582916"/>
                </a:lnTo>
                <a:lnTo>
                  <a:pt x="39421" y="625850"/>
                </a:lnTo>
                <a:lnTo>
                  <a:pt x="60470" y="666469"/>
                </a:lnTo>
                <a:lnTo>
                  <a:pt x="85456" y="704501"/>
                </a:lnTo>
                <a:lnTo>
                  <a:pt x="114109" y="739678"/>
                </a:lnTo>
                <a:lnTo>
                  <a:pt x="146158" y="771727"/>
                </a:lnTo>
                <a:lnTo>
                  <a:pt x="181334" y="800380"/>
                </a:lnTo>
                <a:lnTo>
                  <a:pt x="219367" y="825366"/>
                </a:lnTo>
                <a:lnTo>
                  <a:pt x="259985" y="846415"/>
                </a:lnTo>
                <a:lnTo>
                  <a:pt x="302920" y="863256"/>
                </a:lnTo>
                <a:lnTo>
                  <a:pt x="347900" y="875621"/>
                </a:lnTo>
                <a:lnTo>
                  <a:pt x="394656" y="883237"/>
                </a:lnTo>
                <a:lnTo>
                  <a:pt x="442918" y="885836"/>
                </a:lnTo>
                <a:lnTo>
                  <a:pt x="491179" y="883237"/>
                </a:lnTo>
                <a:lnTo>
                  <a:pt x="537935" y="875621"/>
                </a:lnTo>
                <a:lnTo>
                  <a:pt x="582916" y="863256"/>
                </a:lnTo>
                <a:lnTo>
                  <a:pt x="625850" y="846415"/>
                </a:lnTo>
                <a:lnTo>
                  <a:pt x="666469" y="825366"/>
                </a:lnTo>
                <a:lnTo>
                  <a:pt x="704501" y="800380"/>
                </a:lnTo>
                <a:lnTo>
                  <a:pt x="739678" y="771727"/>
                </a:lnTo>
                <a:lnTo>
                  <a:pt x="771727" y="739678"/>
                </a:lnTo>
                <a:lnTo>
                  <a:pt x="800380" y="704501"/>
                </a:lnTo>
                <a:lnTo>
                  <a:pt x="825366" y="666469"/>
                </a:lnTo>
                <a:lnTo>
                  <a:pt x="846415" y="625850"/>
                </a:lnTo>
                <a:lnTo>
                  <a:pt x="863256" y="582916"/>
                </a:lnTo>
                <a:lnTo>
                  <a:pt x="875621" y="537935"/>
                </a:lnTo>
                <a:lnTo>
                  <a:pt x="883237" y="491179"/>
                </a:lnTo>
                <a:lnTo>
                  <a:pt x="885836" y="442918"/>
                </a:lnTo>
                <a:lnTo>
                  <a:pt x="883237" y="394656"/>
                </a:lnTo>
                <a:lnTo>
                  <a:pt x="875621" y="347900"/>
                </a:lnTo>
                <a:lnTo>
                  <a:pt x="863256" y="302920"/>
                </a:lnTo>
                <a:lnTo>
                  <a:pt x="846415" y="259985"/>
                </a:lnTo>
                <a:lnTo>
                  <a:pt x="825366" y="219367"/>
                </a:lnTo>
                <a:lnTo>
                  <a:pt x="800380" y="181334"/>
                </a:lnTo>
                <a:lnTo>
                  <a:pt x="771727" y="146158"/>
                </a:lnTo>
                <a:lnTo>
                  <a:pt x="739678" y="114109"/>
                </a:lnTo>
                <a:lnTo>
                  <a:pt x="704501" y="85456"/>
                </a:lnTo>
                <a:lnTo>
                  <a:pt x="666469" y="60470"/>
                </a:lnTo>
                <a:lnTo>
                  <a:pt x="625850" y="39421"/>
                </a:lnTo>
                <a:lnTo>
                  <a:pt x="582916" y="22579"/>
                </a:lnTo>
                <a:lnTo>
                  <a:pt x="537935" y="10215"/>
                </a:lnTo>
                <a:lnTo>
                  <a:pt x="491179" y="2598"/>
                </a:lnTo>
                <a:lnTo>
                  <a:pt x="442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9161889" y="9723208"/>
            <a:ext cx="2653665" cy="94234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>
              <a:lnSpc>
                <a:spcPts val="1780"/>
              </a:lnSpc>
              <a:spcBef>
                <a:spcPts val="234"/>
              </a:spcBef>
            </a:pP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Skontaktować się ze swoim  </a:t>
            </a:r>
            <a:r>
              <a:rPr sz="1550" b="1" spc="-5" dirty="0">
                <a:solidFill>
                  <a:srgbClr val="6B6B6B"/>
                </a:solidFill>
                <a:latin typeface="Arial"/>
                <a:cs typeface="Arial"/>
              </a:rPr>
              <a:t>Ubezpieczycielem 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Compensa </a:t>
            </a:r>
            <a:r>
              <a:rPr sz="1550" b="1" spc="5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1550" b="1" spc="-5" dirty="0">
                <a:solidFill>
                  <a:srgbClr val="6B6B6B"/>
                </a:solidFill>
                <a:latin typeface="Arial"/>
                <a:cs typeface="Arial"/>
              </a:rPr>
              <a:t>kwestii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innych  potrzeb</a:t>
            </a:r>
            <a:r>
              <a:rPr sz="1550" b="1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ubezpieczeniowych</a:t>
            </a:r>
            <a:endParaRPr sz="1550">
              <a:latin typeface="Arial"/>
              <a:cs typeface="Arial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1895230" y="8648951"/>
            <a:ext cx="1319331" cy="13193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113024" y="8789785"/>
            <a:ext cx="886460" cy="886460"/>
          </a:xfrm>
          <a:custGeom>
            <a:avLst/>
            <a:gdLst/>
            <a:ahLst/>
            <a:cxnLst/>
            <a:rect l="l" t="t" r="r" b="b"/>
            <a:pathLst>
              <a:path w="886460" h="886459">
                <a:moveTo>
                  <a:pt x="442918" y="0"/>
                </a:moveTo>
                <a:lnTo>
                  <a:pt x="394656" y="2598"/>
                </a:lnTo>
                <a:lnTo>
                  <a:pt x="347900" y="10215"/>
                </a:lnTo>
                <a:lnTo>
                  <a:pt x="302920" y="22579"/>
                </a:lnTo>
                <a:lnTo>
                  <a:pt x="259985" y="39421"/>
                </a:lnTo>
                <a:lnTo>
                  <a:pt x="219367" y="60470"/>
                </a:lnTo>
                <a:lnTo>
                  <a:pt x="181334" y="85456"/>
                </a:lnTo>
                <a:lnTo>
                  <a:pt x="146158" y="114109"/>
                </a:lnTo>
                <a:lnTo>
                  <a:pt x="114109" y="146158"/>
                </a:lnTo>
                <a:lnTo>
                  <a:pt x="85456" y="181334"/>
                </a:lnTo>
                <a:lnTo>
                  <a:pt x="60470" y="219367"/>
                </a:lnTo>
                <a:lnTo>
                  <a:pt x="39421" y="259985"/>
                </a:lnTo>
                <a:lnTo>
                  <a:pt x="22579" y="302920"/>
                </a:lnTo>
                <a:lnTo>
                  <a:pt x="10215" y="347900"/>
                </a:lnTo>
                <a:lnTo>
                  <a:pt x="2598" y="394656"/>
                </a:lnTo>
                <a:lnTo>
                  <a:pt x="0" y="442918"/>
                </a:lnTo>
                <a:lnTo>
                  <a:pt x="2598" y="491179"/>
                </a:lnTo>
                <a:lnTo>
                  <a:pt x="10215" y="537935"/>
                </a:lnTo>
                <a:lnTo>
                  <a:pt x="22579" y="582916"/>
                </a:lnTo>
                <a:lnTo>
                  <a:pt x="39421" y="625850"/>
                </a:lnTo>
                <a:lnTo>
                  <a:pt x="60470" y="666469"/>
                </a:lnTo>
                <a:lnTo>
                  <a:pt x="85456" y="704501"/>
                </a:lnTo>
                <a:lnTo>
                  <a:pt x="114109" y="739678"/>
                </a:lnTo>
                <a:lnTo>
                  <a:pt x="146158" y="771727"/>
                </a:lnTo>
                <a:lnTo>
                  <a:pt x="181334" y="800380"/>
                </a:lnTo>
                <a:lnTo>
                  <a:pt x="219367" y="825366"/>
                </a:lnTo>
                <a:lnTo>
                  <a:pt x="259985" y="846415"/>
                </a:lnTo>
                <a:lnTo>
                  <a:pt x="302920" y="863256"/>
                </a:lnTo>
                <a:lnTo>
                  <a:pt x="347900" y="875621"/>
                </a:lnTo>
                <a:lnTo>
                  <a:pt x="394656" y="883237"/>
                </a:lnTo>
                <a:lnTo>
                  <a:pt x="442918" y="885836"/>
                </a:lnTo>
                <a:lnTo>
                  <a:pt x="491179" y="883237"/>
                </a:lnTo>
                <a:lnTo>
                  <a:pt x="537935" y="875621"/>
                </a:lnTo>
                <a:lnTo>
                  <a:pt x="582916" y="863256"/>
                </a:lnTo>
                <a:lnTo>
                  <a:pt x="625850" y="846415"/>
                </a:lnTo>
                <a:lnTo>
                  <a:pt x="666469" y="825366"/>
                </a:lnTo>
                <a:lnTo>
                  <a:pt x="704501" y="800380"/>
                </a:lnTo>
                <a:lnTo>
                  <a:pt x="739678" y="771727"/>
                </a:lnTo>
                <a:lnTo>
                  <a:pt x="771727" y="739678"/>
                </a:lnTo>
                <a:lnTo>
                  <a:pt x="800380" y="704501"/>
                </a:lnTo>
                <a:lnTo>
                  <a:pt x="825366" y="666469"/>
                </a:lnTo>
                <a:lnTo>
                  <a:pt x="846415" y="625850"/>
                </a:lnTo>
                <a:lnTo>
                  <a:pt x="863256" y="582916"/>
                </a:lnTo>
                <a:lnTo>
                  <a:pt x="875621" y="537935"/>
                </a:lnTo>
                <a:lnTo>
                  <a:pt x="883237" y="491179"/>
                </a:lnTo>
                <a:lnTo>
                  <a:pt x="885836" y="442918"/>
                </a:lnTo>
                <a:lnTo>
                  <a:pt x="883237" y="394656"/>
                </a:lnTo>
                <a:lnTo>
                  <a:pt x="875621" y="347900"/>
                </a:lnTo>
                <a:lnTo>
                  <a:pt x="863256" y="302920"/>
                </a:lnTo>
                <a:lnTo>
                  <a:pt x="846415" y="259985"/>
                </a:lnTo>
                <a:lnTo>
                  <a:pt x="825366" y="219367"/>
                </a:lnTo>
                <a:lnTo>
                  <a:pt x="800380" y="181334"/>
                </a:lnTo>
                <a:lnTo>
                  <a:pt x="771727" y="146158"/>
                </a:lnTo>
                <a:lnTo>
                  <a:pt x="739678" y="114109"/>
                </a:lnTo>
                <a:lnTo>
                  <a:pt x="704501" y="85456"/>
                </a:lnTo>
                <a:lnTo>
                  <a:pt x="666469" y="60470"/>
                </a:lnTo>
                <a:lnTo>
                  <a:pt x="625850" y="39421"/>
                </a:lnTo>
                <a:lnTo>
                  <a:pt x="582916" y="22579"/>
                </a:lnTo>
                <a:lnTo>
                  <a:pt x="537935" y="10215"/>
                </a:lnTo>
                <a:lnTo>
                  <a:pt x="491179" y="2598"/>
                </a:lnTo>
                <a:lnTo>
                  <a:pt x="442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>
            <a:off x="3400808" y="8974539"/>
            <a:ext cx="1873250" cy="489584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>
              <a:lnSpc>
                <a:spcPts val="1780"/>
              </a:lnSpc>
              <a:spcBef>
                <a:spcPts val="234"/>
              </a:spcBef>
            </a:pP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Generować </a:t>
            </a:r>
            <a:r>
              <a:rPr sz="1550" b="1" spc="-5" dirty="0">
                <a:solidFill>
                  <a:srgbClr val="6B6B6B"/>
                </a:solidFill>
                <a:latin typeface="Arial"/>
                <a:cs typeface="Arial"/>
              </a:rPr>
              <a:t>raporty 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wpłat i</a:t>
            </a:r>
            <a:r>
              <a:rPr sz="1550" b="1" spc="-3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6B6B6B"/>
                </a:solidFill>
                <a:latin typeface="Arial"/>
                <a:cs typeface="Arial"/>
              </a:rPr>
              <a:t>uczestników</a:t>
            </a:r>
            <a:endParaRPr sz="1550">
              <a:latin typeface="Arial"/>
              <a:cs typeface="Arial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1102863" y="2900598"/>
            <a:ext cx="795787" cy="7783277"/>
          </a:xfrm>
          <a:custGeom>
            <a:avLst/>
            <a:gdLst/>
            <a:ahLst/>
            <a:cxnLst/>
            <a:rect l="l" t="t" r="r" b="b"/>
            <a:pathLst>
              <a:path w="701675" h="5382259">
                <a:moveTo>
                  <a:pt x="418835" y="0"/>
                </a:moveTo>
                <a:lnTo>
                  <a:pt x="282713" y="0"/>
                </a:lnTo>
                <a:lnTo>
                  <a:pt x="236855" y="3700"/>
                </a:lnTo>
                <a:lnTo>
                  <a:pt x="193353" y="14412"/>
                </a:lnTo>
                <a:lnTo>
                  <a:pt x="152789" y="31555"/>
                </a:lnTo>
                <a:lnTo>
                  <a:pt x="115745" y="54546"/>
                </a:lnTo>
                <a:lnTo>
                  <a:pt x="82803" y="82803"/>
                </a:lnTo>
                <a:lnTo>
                  <a:pt x="54546" y="115745"/>
                </a:lnTo>
                <a:lnTo>
                  <a:pt x="31555" y="152789"/>
                </a:lnTo>
                <a:lnTo>
                  <a:pt x="14412" y="193353"/>
                </a:lnTo>
                <a:lnTo>
                  <a:pt x="3700" y="236855"/>
                </a:lnTo>
                <a:lnTo>
                  <a:pt x="0" y="282713"/>
                </a:lnTo>
                <a:lnTo>
                  <a:pt x="0" y="5099321"/>
                </a:lnTo>
                <a:lnTo>
                  <a:pt x="3700" y="5145179"/>
                </a:lnTo>
                <a:lnTo>
                  <a:pt x="14412" y="5188681"/>
                </a:lnTo>
                <a:lnTo>
                  <a:pt x="31555" y="5229245"/>
                </a:lnTo>
                <a:lnTo>
                  <a:pt x="54546" y="5266289"/>
                </a:lnTo>
                <a:lnTo>
                  <a:pt x="82803" y="5299231"/>
                </a:lnTo>
                <a:lnTo>
                  <a:pt x="115745" y="5327488"/>
                </a:lnTo>
                <a:lnTo>
                  <a:pt x="152789" y="5350479"/>
                </a:lnTo>
                <a:lnTo>
                  <a:pt x="193353" y="5367622"/>
                </a:lnTo>
                <a:lnTo>
                  <a:pt x="236855" y="5378334"/>
                </a:lnTo>
                <a:lnTo>
                  <a:pt x="282713" y="5382035"/>
                </a:lnTo>
                <a:lnTo>
                  <a:pt x="418835" y="5382035"/>
                </a:lnTo>
                <a:lnTo>
                  <a:pt x="464693" y="5378334"/>
                </a:lnTo>
                <a:lnTo>
                  <a:pt x="508196" y="5367622"/>
                </a:lnTo>
                <a:lnTo>
                  <a:pt x="548760" y="5350479"/>
                </a:lnTo>
                <a:lnTo>
                  <a:pt x="585803" y="5327488"/>
                </a:lnTo>
                <a:lnTo>
                  <a:pt x="618745" y="5299231"/>
                </a:lnTo>
                <a:lnTo>
                  <a:pt x="647002" y="5266289"/>
                </a:lnTo>
                <a:lnTo>
                  <a:pt x="669993" y="5229245"/>
                </a:lnTo>
                <a:lnTo>
                  <a:pt x="687136" y="5188681"/>
                </a:lnTo>
                <a:lnTo>
                  <a:pt x="697849" y="5145179"/>
                </a:lnTo>
                <a:lnTo>
                  <a:pt x="701549" y="5099321"/>
                </a:lnTo>
                <a:lnTo>
                  <a:pt x="701549" y="282713"/>
                </a:lnTo>
                <a:lnTo>
                  <a:pt x="697849" y="236855"/>
                </a:lnTo>
                <a:lnTo>
                  <a:pt x="687136" y="193353"/>
                </a:lnTo>
                <a:lnTo>
                  <a:pt x="669993" y="152789"/>
                </a:lnTo>
                <a:lnTo>
                  <a:pt x="647002" y="115745"/>
                </a:lnTo>
                <a:lnTo>
                  <a:pt x="618745" y="82803"/>
                </a:lnTo>
                <a:lnTo>
                  <a:pt x="585803" y="54546"/>
                </a:lnTo>
                <a:lnTo>
                  <a:pt x="548760" y="31555"/>
                </a:lnTo>
                <a:lnTo>
                  <a:pt x="508196" y="14412"/>
                </a:lnTo>
                <a:lnTo>
                  <a:pt x="464693" y="3700"/>
                </a:lnTo>
                <a:lnTo>
                  <a:pt x="418835" y="0"/>
                </a:lnTo>
                <a:close/>
              </a:path>
            </a:pathLst>
          </a:custGeom>
          <a:solidFill>
            <a:srgbClr val="4366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3329437" y="9036374"/>
            <a:ext cx="6774815" cy="2272665"/>
          </a:xfrm>
          <a:custGeom>
            <a:avLst/>
            <a:gdLst/>
            <a:ahLst/>
            <a:cxnLst/>
            <a:rect l="l" t="t" r="r" b="b"/>
            <a:pathLst>
              <a:path w="6774815" h="2272665">
                <a:moveTo>
                  <a:pt x="6774662" y="0"/>
                </a:moveTo>
                <a:lnTo>
                  <a:pt x="293184" y="0"/>
                </a:lnTo>
                <a:lnTo>
                  <a:pt x="245628" y="3837"/>
                </a:lnTo>
                <a:lnTo>
                  <a:pt x="200515" y="14946"/>
                </a:lnTo>
                <a:lnTo>
                  <a:pt x="158449" y="32724"/>
                </a:lnTo>
                <a:lnTo>
                  <a:pt x="120033" y="56567"/>
                </a:lnTo>
                <a:lnTo>
                  <a:pt x="85871" y="85871"/>
                </a:lnTo>
                <a:lnTo>
                  <a:pt x="56567" y="120033"/>
                </a:lnTo>
                <a:lnTo>
                  <a:pt x="32724" y="158449"/>
                </a:lnTo>
                <a:lnTo>
                  <a:pt x="14946" y="200515"/>
                </a:lnTo>
                <a:lnTo>
                  <a:pt x="3837" y="245628"/>
                </a:lnTo>
                <a:lnTo>
                  <a:pt x="0" y="293184"/>
                </a:lnTo>
                <a:lnTo>
                  <a:pt x="0" y="2272182"/>
                </a:lnTo>
                <a:lnTo>
                  <a:pt x="6774662" y="2272182"/>
                </a:lnTo>
                <a:lnTo>
                  <a:pt x="6774662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 txBox="1"/>
          <p:nvPr/>
        </p:nvSpPr>
        <p:spPr>
          <a:xfrm>
            <a:off x="14583714" y="9372813"/>
            <a:ext cx="3289935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b="1" dirty="0">
                <a:solidFill>
                  <a:srgbClr val="6B6B6B"/>
                </a:solidFill>
                <a:latin typeface="Arial"/>
                <a:cs typeface="Arial"/>
              </a:rPr>
              <a:t>Aplikacja </a:t>
            </a: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dodatkowo</a:t>
            </a:r>
            <a:r>
              <a:rPr sz="1800" b="1" spc="-3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zawiera: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4583714" y="9896420"/>
            <a:ext cx="5298136" cy="110414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98450" indent="-285750">
              <a:lnSpc>
                <a:spcPts val="2110"/>
              </a:lnSpc>
              <a:spcBef>
                <a:spcPts val="110"/>
              </a:spcBef>
              <a:buFont typeface="Arial" pitchFamily="34" charset="0"/>
              <a:buChar char="•"/>
            </a:pP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Bazę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wiedzy 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ts val="2060"/>
              </a:lnSpc>
              <a:buFont typeface="Arial" pitchFamily="34" charset="0"/>
              <a:buChar char="•"/>
            </a:pP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Filmy video z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instrukcjami obsługi</a:t>
            </a:r>
            <a:r>
              <a:rPr sz="1800" spc="-2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iPPK</a:t>
            </a:r>
            <a:endParaRPr sz="1800" dirty="0">
              <a:latin typeface="Arial"/>
              <a:cs typeface="Arial"/>
            </a:endParaRPr>
          </a:p>
          <a:p>
            <a:pPr marL="298450" marR="5080" indent="-285750">
              <a:lnSpc>
                <a:spcPts val="2060"/>
              </a:lnSpc>
              <a:spcBef>
                <a:spcPts val="105"/>
              </a:spcBef>
              <a:buFont typeface="Arial" pitchFamily="34" charset="0"/>
              <a:buChar char="•"/>
            </a:pP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Centrum 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komunikacji z </a:t>
            </a:r>
            <a:r>
              <a:rPr lang="pl-PL" dirty="0">
                <a:solidFill>
                  <a:srgbClr val="6B6B6B"/>
                </a:solidFill>
                <a:latin typeface="Arial"/>
                <a:cs typeface="Arial"/>
              </a:rPr>
              <a:t>P</a:t>
            </a:r>
            <a:r>
              <a:rPr sz="1800" dirty="0" err="1">
                <a:solidFill>
                  <a:srgbClr val="6B6B6B"/>
                </a:solidFill>
                <a:latin typeface="Arial"/>
                <a:cs typeface="Arial"/>
              </a:rPr>
              <a:t>racownikiem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 Compensa  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TU na Życie S.A. Vienna Insurance</a:t>
            </a:r>
            <a:r>
              <a:rPr sz="1800" spc="-4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Group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365250" y="4283075"/>
            <a:ext cx="271145" cy="49015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Pracodawco – 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logując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się 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iPPK będziesz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mógł:</a:t>
            </a:r>
            <a:endParaRPr sz="1700" dirty="0">
              <a:latin typeface="Arial"/>
              <a:cs typeface="Arial"/>
            </a:endParaRPr>
          </a:p>
        </p:txBody>
      </p:sp>
      <p:pic>
        <p:nvPicPr>
          <p:cNvPr id="120" name="Picture 2" descr="C:\Users\Hotchili\Desktop\compensa_icons_v2\Icon_38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618" y="9301387"/>
            <a:ext cx="590647" cy="60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3" descr="C:\Users\Hotchili\Desktop\compensa_icons_v2\Icon_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636" y="3081648"/>
            <a:ext cx="421646" cy="42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4" descr="C:\Users\Hotchili\Desktop\compensa_icons_v2\Icon_13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94" y="4977728"/>
            <a:ext cx="288426" cy="5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5" descr="C:\Users\Hotchili\Desktop\compensa_icons_v2\Icon_14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897" y="5996076"/>
            <a:ext cx="658353" cy="54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 descr="C:\Users\Hotchili\Desktop\compensa_icons_v2\Icon_9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7977906"/>
            <a:ext cx="392792" cy="5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7" descr="C:\Users\Hotchili\Desktop\compensa_icons_v2\Icon_5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732" y="8994563"/>
            <a:ext cx="460318" cy="4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8" descr="C:\Users\Hotchili\Desktop\compensa_icons_v2\Icon_6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81" y="9974775"/>
            <a:ext cx="507592" cy="45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9" descr="C:\Users\Hotchili\Desktop\compensa_icons_v2\Icon_1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525" y="9065589"/>
            <a:ext cx="563622" cy="36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0" descr="C:\Users\Hotchili\Desktop\compensa_icons_v2\Icon_10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40903" y="7188062"/>
            <a:ext cx="582268" cy="1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1" descr="C:\Users\Hotchili\Desktop\compensa_icons_v2\Icon_12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554" y="4034133"/>
            <a:ext cx="628703" cy="51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2" descr="C:\Users\Hotchili\Desktop\compensa_icons_v2\Icon_4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109" y="3036074"/>
            <a:ext cx="537062" cy="52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3" descr="C:\Users\Hotchili\Desktop\compensa_icons_v2\Icon_7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523" y="9921874"/>
            <a:ext cx="382473" cy="50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" descr="C:\Users\Hotchili\Desktop\compensa_icons_v2\Icon_3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433" y="5047251"/>
            <a:ext cx="482779" cy="4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5" descr="C:\Users\Hotchili\Desktop\compensa_icons_v2\Icon_2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983" y="6106672"/>
            <a:ext cx="534433" cy="34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object 104"/>
          <p:cNvSpPr/>
          <p:nvPr/>
        </p:nvSpPr>
        <p:spPr>
          <a:xfrm>
            <a:off x="6765353" y="2900598"/>
            <a:ext cx="795787" cy="7783277"/>
          </a:xfrm>
          <a:custGeom>
            <a:avLst/>
            <a:gdLst/>
            <a:ahLst/>
            <a:cxnLst/>
            <a:rect l="l" t="t" r="r" b="b"/>
            <a:pathLst>
              <a:path w="701675" h="5382259">
                <a:moveTo>
                  <a:pt x="418835" y="0"/>
                </a:moveTo>
                <a:lnTo>
                  <a:pt x="282713" y="0"/>
                </a:lnTo>
                <a:lnTo>
                  <a:pt x="236855" y="3700"/>
                </a:lnTo>
                <a:lnTo>
                  <a:pt x="193353" y="14412"/>
                </a:lnTo>
                <a:lnTo>
                  <a:pt x="152789" y="31555"/>
                </a:lnTo>
                <a:lnTo>
                  <a:pt x="115745" y="54546"/>
                </a:lnTo>
                <a:lnTo>
                  <a:pt x="82803" y="82803"/>
                </a:lnTo>
                <a:lnTo>
                  <a:pt x="54546" y="115745"/>
                </a:lnTo>
                <a:lnTo>
                  <a:pt x="31555" y="152789"/>
                </a:lnTo>
                <a:lnTo>
                  <a:pt x="14412" y="193353"/>
                </a:lnTo>
                <a:lnTo>
                  <a:pt x="3700" y="236855"/>
                </a:lnTo>
                <a:lnTo>
                  <a:pt x="0" y="282713"/>
                </a:lnTo>
                <a:lnTo>
                  <a:pt x="0" y="5099321"/>
                </a:lnTo>
                <a:lnTo>
                  <a:pt x="3700" y="5145179"/>
                </a:lnTo>
                <a:lnTo>
                  <a:pt x="14412" y="5188681"/>
                </a:lnTo>
                <a:lnTo>
                  <a:pt x="31555" y="5229245"/>
                </a:lnTo>
                <a:lnTo>
                  <a:pt x="54546" y="5266289"/>
                </a:lnTo>
                <a:lnTo>
                  <a:pt x="82803" y="5299231"/>
                </a:lnTo>
                <a:lnTo>
                  <a:pt x="115745" y="5327488"/>
                </a:lnTo>
                <a:lnTo>
                  <a:pt x="152789" y="5350479"/>
                </a:lnTo>
                <a:lnTo>
                  <a:pt x="193353" y="5367622"/>
                </a:lnTo>
                <a:lnTo>
                  <a:pt x="236855" y="5378334"/>
                </a:lnTo>
                <a:lnTo>
                  <a:pt x="282713" y="5382035"/>
                </a:lnTo>
                <a:lnTo>
                  <a:pt x="418835" y="5382035"/>
                </a:lnTo>
                <a:lnTo>
                  <a:pt x="464693" y="5378334"/>
                </a:lnTo>
                <a:lnTo>
                  <a:pt x="508196" y="5367622"/>
                </a:lnTo>
                <a:lnTo>
                  <a:pt x="548760" y="5350479"/>
                </a:lnTo>
                <a:lnTo>
                  <a:pt x="585803" y="5327488"/>
                </a:lnTo>
                <a:lnTo>
                  <a:pt x="618745" y="5299231"/>
                </a:lnTo>
                <a:lnTo>
                  <a:pt x="647002" y="5266289"/>
                </a:lnTo>
                <a:lnTo>
                  <a:pt x="669993" y="5229245"/>
                </a:lnTo>
                <a:lnTo>
                  <a:pt x="687136" y="5188681"/>
                </a:lnTo>
                <a:lnTo>
                  <a:pt x="697849" y="5145179"/>
                </a:lnTo>
                <a:lnTo>
                  <a:pt x="701549" y="5099321"/>
                </a:lnTo>
                <a:lnTo>
                  <a:pt x="701549" y="282713"/>
                </a:lnTo>
                <a:lnTo>
                  <a:pt x="697849" y="236855"/>
                </a:lnTo>
                <a:lnTo>
                  <a:pt x="687136" y="193353"/>
                </a:lnTo>
                <a:lnTo>
                  <a:pt x="669993" y="152789"/>
                </a:lnTo>
                <a:lnTo>
                  <a:pt x="647002" y="115745"/>
                </a:lnTo>
                <a:lnTo>
                  <a:pt x="618745" y="82803"/>
                </a:lnTo>
                <a:lnTo>
                  <a:pt x="585803" y="54546"/>
                </a:lnTo>
                <a:lnTo>
                  <a:pt x="548760" y="31555"/>
                </a:lnTo>
                <a:lnTo>
                  <a:pt x="508196" y="14412"/>
                </a:lnTo>
                <a:lnTo>
                  <a:pt x="464693" y="3700"/>
                </a:lnTo>
                <a:lnTo>
                  <a:pt x="418835" y="0"/>
                </a:lnTo>
                <a:close/>
              </a:path>
            </a:pathLst>
          </a:custGeom>
          <a:solidFill>
            <a:srgbClr val="4366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18"/>
          <p:cNvSpPr txBox="1"/>
          <p:nvPr/>
        </p:nvSpPr>
        <p:spPr>
          <a:xfrm>
            <a:off x="7027740" y="4283075"/>
            <a:ext cx="256480" cy="49015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1700" spc="15" dirty="0" err="1">
                <a:solidFill>
                  <a:srgbClr val="FFFFFF"/>
                </a:solidFill>
                <a:latin typeface="Arial"/>
                <a:cs typeface="Arial"/>
              </a:rPr>
              <a:t>Praco</a:t>
            </a:r>
            <a:r>
              <a:rPr lang="pl-PL" sz="1700" spc="15" dirty="0" err="1">
                <a:solidFill>
                  <a:srgbClr val="FFFFFF"/>
                </a:solidFill>
                <a:latin typeface="Arial"/>
                <a:cs typeface="Arial"/>
              </a:rPr>
              <a:t>wniku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 – 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logując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się 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iPPK będziesz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mógł:</a:t>
            </a:r>
            <a:endParaRPr sz="17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3446" y="982034"/>
            <a:ext cx="295910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5" dirty="0">
                <a:solidFill>
                  <a:srgbClr val="FFFFFF"/>
                </a:solidFill>
              </a:rPr>
              <a:t>List</a:t>
            </a:r>
            <a:r>
              <a:rPr sz="3450" spc="-70" dirty="0">
                <a:solidFill>
                  <a:srgbClr val="FFFFFF"/>
                </a:solidFill>
              </a:rPr>
              <a:t> </a:t>
            </a:r>
            <a:r>
              <a:rPr sz="3450" spc="5" dirty="0">
                <a:solidFill>
                  <a:srgbClr val="FFFFFF"/>
                </a:solidFill>
              </a:rPr>
              <a:t>powitalny</a:t>
            </a:r>
            <a:endParaRPr sz="3450" dirty="0"/>
          </a:p>
        </p:txBody>
      </p:sp>
      <p:sp>
        <p:nvSpPr>
          <p:cNvPr id="3" name="object 3"/>
          <p:cNvSpPr/>
          <p:nvPr/>
        </p:nvSpPr>
        <p:spPr>
          <a:xfrm>
            <a:off x="14732536" y="0"/>
            <a:ext cx="4806136" cy="2062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4941953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5580676" y="408364"/>
            <a:ext cx="3214561" cy="8743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15832" y="9586508"/>
            <a:ext cx="2762657" cy="1620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0" y="9482788"/>
            <a:ext cx="2939337" cy="18257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3630911" y="9083675"/>
            <a:ext cx="1755139" cy="51244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95"/>
              </a:spcBef>
            </a:pPr>
            <a:r>
              <a:rPr sz="1600" spc="90" dirty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Artur </a:t>
            </a:r>
            <a:r>
              <a:rPr sz="1600" spc="105" dirty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Borowiński  </a:t>
            </a:r>
            <a:r>
              <a:rPr sz="1600" spc="90" dirty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Prezes</a:t>
            </a:r>
            <a:r>
              <a:rPr sz="1600" spc="180" dirty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10" dirty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Zarządu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052165" y="9104630"/>
            <a:ext cx="1772285" cy="5124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14"/>
              </a:spcBef>
            </a:pPr>
            <a:r>
              <a:rPr sz="1600" spc="95" dirty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Konrad</a:t>
            </a:r>
            <a:r>
              <a:rPr sz="1600" spc="190" dirty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10" dirty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Kluska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1910"/>
              </a:lnSpc>
            </a:pPr>
            <a:r>
              <a:rPr sz="1600" spc="95" dirty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Członek</a:t>
            </a:r>
            <a:r>
              <a:rPr sz="1600" spc="160" dirty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10" dirty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Zarządu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456729" y="9725077"/>
            <a:ext cx="2000986" cy="11873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xfrm>
            <a:off x="1988926" y="3039434"/>
            <a:ext cx="16064123" cy="53622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r>
              <a:rPr lang="pl-PL" sz="1900" i="1" dirty="0">
                <a:latin typeface="Arial" panose="020B0604020202020204" pitchFamily="34" charset="0"/>
                <a:cs typeface="Arial" panose="020B0604020202020204" pitchFamily="34" charset="0"/>
              </a:rPr>
              <a:t>Szanowni Państwo,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pl-PL" sz="1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715" algn="l">
              <a:lnSpc>
                <a:spcPct val="118300"/>
              </a:lnSpc>
              <a:tabLst>
                <a:tab pos="297815" algn="l"/>
                <a:tab pos="1016635" algn="l"/>
                <a:tab pos="2934970" algn="l"/>
                <a:tab pos="4606290" algn="l"/>
                <a:tab pos="6517005" algn="l"/>
                <a:tab pos="7364095" algn="l"/>
                <a:tab pos="9279890" algn="l"/>
                <a:tab pos="10288905" algn="l"/>
                <a:tab pos="12014835" algn="l"/>
                <a:tab pos="12364720" algn="l"/>
                <a:tab pos="13832840" algn="l"/>
              </a:tabLst>
            </a:pPr>
            <a:r>
              <a:rPr lang="pl-PL" i="1" dirty="0"/>
              <a:t>z  prawdziwą satysfakcją prezentujemy ofertę  Pracowniczych  Planów Kapitałowych w Compensa Towarzystwo Ubezpieczeń na Życie S.A. Vienna Insurance Group.</a:t>
            </a:r>
            <a:endParaRPr lang="pl-PL" dirty="0"/>
          </a:p>
          <a:p>
            <a:pPr marL="12700" marR="5715" algn="l">
              <a:lnSpc>
                <a:spcPct val="118300"/>
              </a:lnSpc>
              <a:tabLst>
                <a:tab pos="297815" algn="l"/>
                <a:tab pos="1016635" algn="l"/>
                <a:tab pos="2934970" algn="l"/>
                <a:tab pos="4606290" algn="l"/>
                <a:tab pos="6517005" algn="l"/>
                <a:tab pos="7364095" algn="l"/>
                <a:tab pos="9279890" algn="l"/>
                <a:tab pos="10288905" algn="l"/>
                <a:tab pos="12014835" algn="l"/>
                <a:tab pos="12364720" algn="l"/>
                <a:tab pos="13832840" algn="l"/>
              </a:tabLst>
            </a:pPr>
            <a:endParaRPr lang="pl-PL" sz="1900" i="1" spc="8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2700" marR="6350" algn="l">
              <a:lnSpc>
                <a:spcPct val="118300"/>
              </a:lnSpc>
            </a:pPr>
            <a:r>
              <a:rPr lang="pl-PL" sz="19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Unikalność oferty Compensy polega na połączeniu produktu PPK z częścią ochronną,</a:t>
            </a:r>
            <a:r>
              <a:rPr lang="pl-PL" sz="19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zapewniającą wsparcie finansowe na wypadek niespodziewanych zdarzeń, takich jak śmierć czy trwałe inwalidztwo w wyniku nieszczęśliwego wypadku z sumą ubezpieczenia do 100 000 zł. </a:t>
            </a:r>
          </a:p>
          <a:p>
            <a:pPr marL="12700" marR="6350" algn="l">
              <a:lnSpc>
                <a:spcPct val="118300"/>
              </a:lnSpc>
            </a:pPr>
            <a:r>
              <a:rPr lang="pl-PL" sz="19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12700" marR="6350" algn="l">
              <a:lnSpc>
                <a:spcPct val="118300"/>
              </a:lnSpc>
            </a:pPr>
            <a:r>
              <a:rPr lang="pl-PL" sz="19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Wyjątkową ofertę </a:t>
            </a:r>
            <a:r>
              <a:rPr lang="pl-PL" sz="19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Compensa PPK </a:t>
            </a:r>
            <a:r>
              <a:rPr lang="pl-PL" sz="19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uzupełnia przejrzysta i intuicyjna aplikacja </a:t>
            </a:r>
            <a:r>
              <a:rPr lang="pl-PL" sz="19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iPPK</a:t>
            </a:r>
            <a:r>
              <a:rPr lang="pl-PL" sz="19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19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umożliwiająca sprawne administrowanie programem w firmie </a:t>
            </a:r>
          </a:p>
          <a:p>
            <a:pPr marL="12700" marR="6350" algn="l">
              <a:lnSpc>
                <a:spcPct val="118300"/>
              </a:lnSpc>
            </a:pPr>
            <a:r>
              <a:rPr lang="pl-PL" sz="19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oraz dostęp do indywidualnego konta uczestnika PPK dla każdego Pracownika. </a:t>
            </a:r>
          </a:p>
          <a:p>
            <a:pPr marL="12700" marR="6350" algn="l">
              <a:lnSpc>
                <a:spcPct val="118300"/>
              </a:lnSpc>
            </a:pPr>
            <a:endParaRPr lang="pl-PL" sz="19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2700" marR="6350" algn="l">
              <a:lnSpc>
                <a:spcPct val="118300"/>
              </a:lnSpc>
            </a:pPr>
            <a:r>
              <a:rPr lang="pl-PL" sz="19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Doświadczenie Compensy </a:t>
            </a:r>
            <a:r>
              <a:rPr lang="pl-PL" sz="19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efektywnej obsłudze programów ubezpieczeniowych w firmach </a:t>
            </a:r>
            <a:r>
              <a:rPr lang="pl-PL" sz="19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pozwala na zapewnienie maksymalnego wsparcia</a:t>
            </a:r>
            <a:r>
              <a:rPr lang="pl-PL" sz="19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Pracodawcy na każdym etapie programu PPK. Eksperci Compensy pomogą we wdrożeniu PPK w Państwa firmie, gwarantując wsparcie szkoleniowe, techniczne i marketingowe. </a:t>
            </a:r>
          </a:p>
          <a:p>
            <a:pPr marL="12700" marR="6350" algn="l">
              <a:lnSpc>
                <a:spcPct val="118300"/>
              </a:lnSpc>
            </a:pPr>
            <a:endParaRPr lang="pl-PL" sz="19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2700" marR="6350" algn="l">
              <a:lnSpc>
                <a:spcPct val="118300"/>
              </a:lnSpc>
            </a:pPr>
            <a:r>
              <a:rPr lang="pl-PL" sz="19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Zapraszamy do zapoznania się z ofertą Compensa PPK.</a:t>
            </a:r>
          </a:p>
        </p:txBody>
      </p:sp>
      <p:sp>
        <p:nvSpPr>
          <p:cNvPr id="12" name="object 12"/>
          <p:cNvSpPr/>
          <p:nvPr/>
        </p:nvSpPr>
        <p:spPr>
          <a:xfrm>
            <a:off x="15913514" y="9757774"/>
            <a:ext cx="1910936" cy="10785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E7B4F549-1E9A-584C-932F-6D2432018354}"/>
              </a:ext>
            </a:extLst>
          </p:cNvPr>
          <p:cNvSpPr txBox="1">
            <a:spLocks/>
          </p:cNvSpPr>
          <p:nvPr/>
        </p:nvSpPr>
        <p:spPr>
          <a:xfrm>
            <a:off x="2389611" y="8563970"/>
            <a:ext cx="15346044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marL="0">
              <a:defRPr sz="1800" b="0" i="0">
                <a:solidFill>
                  <a:srgbClr val="6F6F6F"/>
                </a:solidFill>
                <a:latin typeface="Helvetica Neue"/>
                <a:ea typeface="+mn-ea"/>
                <a:cs typeface="Helvetica Neue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700" algn="r">
              <a:spcBef>
                <a:spcPts val="110"/>
              </a:spcBef>
            </a:pPr>
            <a:r>
              <a:rPr lang="pl-PL" spc="5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pl-PL" spc="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pc="120" dirty="0">
                <a:latin typeface="Arial" panose="020B0604020202020204" pitchFamily="34" charset="0"/>
                <a:cs typeface="Arial" panose="020B0604020202020204" pitchFamily="34" charset="0"/>
              </a:rPr>
              <a:t>poważaniem,</a:t>
            </a:r>
            <a:endParaRPr lang="pl-PL" kern="0" spc="1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701122" y="0"/>
            <a:ext cx="4816607" cy="2062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14728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53453" y="408364"/>
            <a:ext cx="3214561" cy="874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5832" y="9586508"/>
            <a:ext cx="2762657" cy="1620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9482788"/>
            <a:ext cx="2939337" cy="1825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12086" y="10205511"/>
            <a:ext cx="12366625" cy="1103630"/>
          </a:xfrm>
          <a:custGeom>
            <a:avLst/>
            <a:gdLst/>
            <a:ahLst/>
            <a:cxnLst/>
            <a:rect l="l" t="t" r="r" b="b"/>
            <a:pathLst>
              <a:path w="12366625" h="1103629">
                <a:moveTo>
                  <a:pt x="12072930" y="0"/>
                </a:moveTo>
                <a:lnTo>
                  <a:pt x="293184" y="0"/>
                </a:lnTo>
                <a:lnTo>
                  <a:pt x="245628" y="3837"/>
                </a:lnTo>
                <a:lnTo>
                  <a:pt x="200515" y="14946"/>
                </a:lnTo>
                <a:lnTo>
                  <a:pt x="158449" y="32724"/>
                </a:lnTo>
                <a:lnTo>
                  <a:pt x="120033" y="56567"/>
                </a:lnTo>
                <a:lnTo>
                  <a:pt x="85871" y="85871"/>
                </a:lnTo>
                <a:lnTo>
                  <a:pt x="56567" y="120033"/>
                </a:lnTo>
                <a:lnTo>
                  <a:pt x="32724" y="158449"/>
                </a:lnTo>
                <a:lnTo>
                  <a:pt x="14946" y="200515"/>
                </a:lnTo>
                <a:lnTo>
                  <a:pt x="3837" y="245628"/>
                </a:lnTo>
                <a:lnTo>
                  <a:pt x="0" y="293184"/>
                </a:lnTo>
                <a:lnTo>
                  <a:pt x="0" y="1103044"/>
                </a:lnTo>
                <a:lnTo>
                  <a:pt x="12366115" y="1103044"/>
                </a:lnTo>
                <a:lnTo>
                  <a:pt x="12366115" y="293184"/>
                </a:lnTo>
                <a:lnTo>
                  <a:pt x="12362278" y="245628"/>
                </a:lnTo>
                <a:lnTo>
                  <a:pt x="12351168" y="200515"/>
                </a:lnTo>
                <a:lnTo>
                  <a:pt x="12333390" y="158449"/>
                </a:lnTo>
                <a:lnTo>
                  <a:pt x="12309548" y="120033"/>
                </a:lnTo>
                <a:lnTo>
                  <a:pt x="12280243" y="85871"/>
                </a:lnTo>
                <a:lnTo>
                  <a:pt x="12246082" y="56567"/>
                </a:lnTo>
                <a:lnTo>
                  <a:pt x="12207666" y="32724"/>
                </a:lnTo>
                <a:lnTo>
                  <a:pt x="12165600" y="14946"/>
                </a:lnTo>
                <a:lnTo>
                  <a:pt x="12120486" y="3837"/>
                </a:lnTo>
                <a:lnTo>
                  <a:pt x="12072930" y="0"/>
                </a:lnTo>
                <a:close/>
              </a:path>
            </a:pathLst>
          </a:custGeom>
          <a:solidFill>
            <a:srgbClr val="D8D8D8">
              <a:alpha val="285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51850" y="10582898"/>
            <a:ext cx="8097526" cy="3295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pl-PL" sz="2050" dirty="0">
                <a:solidFill>
                  <a:srgbClr val="6B6B6B"/>
                </a:solidFill>
                <a:latin typeface="Arial"/>
                <a:cs typeface="Arial"/>
              </a:rPr>
              <a:t>Zachęcamy do kalkulacji </a:t>
            </a:r>
            <a:r>
              <a:rPr sz="2050" dirty="0" err="1">
                <a:solidFill>
                  <a:srgbClr val="6B6B6B"/>
                </a:solidFill>
                <a:latin typeface="Arial"/>
                <a:cs typeface="Arial"/>
              </a:rPr>
              <a:t>na</a:t>
            </a:r>
            <a:r>
              <a:rPr sz="2050" spc="-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6B6B6B"/>
                </a:solidFill>
                <a:latin typeface="Arial"/>
                <a:cs typeface="Arial"/>
                <a:hlinkClick r:id="rId6"/>
              </a:rPr>
              <a:t>www.compensa.pl/ppk/kalkulator-ppk/</a:t>
            </a:r>
            <a:endParaRPr lang="pl-PL" sz="2050" dirty="0">
              <a:solidFill>
                <a:srgbClr val="6B6B6B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00931" y="3434450"/>
            <a:ext cx="4020819" cy="67118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012233" y="3576435"/>
            <a:ext cx="3596640" cy="6277610"/>
          </a:xfrm>
          <a:custGeom>
            <a:avLst/>
            <a:gdLst/>
            <a:ahLst/>
            <a:cxnLst/>
            <a:rect l="l" t="t" r="r" b="b"/>
            <a:pathLst>
              <a:path w="3596640" h="6277609">
                <a:moveTo>
                  <a:pt x="3401477" y="0"/>
                </a:moveTo>
                <a:lnTo>
                  <a:pt x="194653" y="0"/>
                </a:lnTo>
                <a:lnTo>
                  <a:pt x="150021" y="5140"/>
                </a:lnTo>
                <a:lnTo>
                  <a:pt x="109049" y="19784"/>
                </a:lnTo>
                <a:lnTo>
                  <a:pt x="72907" y="42762"/>
                </a:lnTo>
                <a:lnTo>
                  <a:pt x="42763" y="72905"/>
                </a:lnTo>
                <a:lnTo>
                  <a:pt x="19784" y="109046"/>
                </a:lnTo>
                <a:lnTo>
                  <a:pt x="5140" y="150014"/>
                </a:lnTo>
                <a:lnTo>
                  <a:pt x="0" y="194643"/>
                </a:lnTo>
                <a:lnTo>
                  <a:pt x="0" y="6082746"/>
                </a:lnTo>
                <a:lnTo>
                  <a:pt x="5140" y="6127379"/>
                </a:lnTo>
                <a:lnTo>
                  <a:pt x="19784" y="6168350"/>
                </a:lnTo>
                <a:lnTo>
                  <a:pt x="42763" y="6204492"/>
                </a:lnTo>
                <a:lnTo>
                  <a:pt x="72907" y="6234637"/>
                </a:lnTo>
                <a:lnTo>
                  <a:pt x="109049" y="6257615"/>
                </a:lnTo>
                <a:lnTo>
                  <a:pt x="150021" y="6272259"/>
                </a:lnTo>
                <a:lnTo>
                  <a:pt x="194653" y="6277400"/>
                </a:lnTo>
                <a:lnTo>
                  <a:pt x="3401477" y="6277400"/>
                </a:lnTo>
                <a:lnTo>
                  <a:pt x="3446106" y="6272259"/>
                </a:lnTo>
                <a:lnTo>
                  <a:pt x="3487074" y="6257615"/>
                </a:lnTo>
                <a:lnTo>
                  <a:pt x="3523215" y="6234637"/>
                </a:lnTo>
                <a:lnTo>
                  <a:pt x="3553358" y="6204492"/>
                </a:lnTo>
                <a:lnTo>
                  <a:pt x="3576336" y="6168350"/>
                </a:lnTo>
                <a:lnTo>
                  <a:pt x="3590979" y="6127379"/>
                </a:lnTo>
                <a:lnTo>
                  <a:pt x="3596120" y="6082746"/>
                </a:lnTo>
                <a:lnTo>
                  <a:pt x="3596120" y="194643"/>
                </a:lnTo>
                <a:lnTo>
                  <a:pt x="3590979" y="150014"/>
                </a:lnTo>
                <a:lnTo>
                  <a:pt x="3576336" y="109046"/>
                </a:lnTo>
                <a:lnTo>
                  <a:pt x="3553358" y="72905"/>
                </a:lnTo>
                <a:lnTo>
                  <a:pt x="3523215" y="42762"/>
                </a:lnTo>
                <a:lnTo>
                  <a:pt x="3487074" y="19784"/>
                </a:lnTo>
                <a:lnTo>
                  <a:pt x="3446106" y="5140"/>
                </a:lnTo>
                <a:lnTo>
                  <a:pt x="34014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12233" y="6493258"/>
            <a:ext cx="3596640" cy="3393631"/>
          </a:xfrm>
          <a:custGeom>
            <a:avLst/>
            <a:gdLst/>
            <a:ahLst/>
            <a:cxnLst/>
            <a:rect l="l" t="t" r="r" b="b"/>
            <a:pathLst>
              <a:path w="3596640" h="3528695">
                <a:moveTo>
                  <a:pt x="3401477" y="0"/>
                </a:moveTo>
                <a:lnTo>
                  <a:pt x="194653" y="0"/>
                </a:lnTo>
                <a:lnTo>
                  <a:pt x="150021" y="5140"/>
                </a:lnTo>
                <a:lnTo>
                  <a:pt x="109049" y="19784"/>
                </a:lnTo>
                <a:lnTo>
                  <a:pt x="72907" y="42762"/>
                </a:lnTo>
                <a:lnTo>
                  <a:pt x="42763" y="72905"/>
                </a:lnTo>
                <a:lnTo>
                  <a:pt x="19784" y="109046"/>
                </a:lnTo>
                <a:lnTo>
                  <a:pt x="5140" y="150014"/>
                </a:lnTo>
                <a:lnTo>
                  <a:pt x="0" y="194643"/>
                </a:lnTo>
                <a:lnTo>
                  <a:pt x="0" y="3333511"/>
                </a:lnTo>
                <a:lnTo>
                  <a:pt x="5140" y="3378143"/>
                </a:lnTo>
                <a:lnTo>
                  <a:pt x="19784" y="3419114"/>
                </a:lnTo>
                <a:lnTo>
                  <a:pt x="42763" y="3455257"/>
                </a:lnTo>
                <a:lnTo>
                  <a:pt x="72907" y="3485401"/>
                </a:lnTo>
                <a:lnTo>
                  <a:pt x="109049" y="3508380"/>
                </a:lnTo>
                <a:lnTo>
                  <a:pt x="150021" y="3523023"/>
                </a:lnTo>
                <a:lnTo>
                  <a:pt x="194653" y="3528164"/>
                </a:lnTo>
                <a:lnTo>
                  <a:pt x="3401477" y="3528164"/>
                </a:lnTo>
                <a:lnTo>
                  <a:pt x="3446106" y="3523023"/>
                </a:lnTo>
                <a:lnTo>
                  <a:pt x="3487074" y="3508380"/>
                </a:lnTo>
                <a:lnTo>
                  <a:pt x="3523215" y="3485401"/>
                </a:lnTo>
                <a:lnTo>
                  <a:pt x="3553358" y="3455257"/>
                </a:lnTo>
                <a:lnTo>
                  <a:pt x="3576336" y="3419114"/>
                </a:lnTo>
                <a:lnTo>
                  <a:pt x="3590979" y="3378143"/>
                </a:lnTo>
                <a:lnTo>
                  <a:pt x="3596120" y="3333511"/>
                </a:lnTo>
                <a:lnTo>
                  <a:pt x="3596120" y="194643"/>
                </a:lnTo>
                <a:lnTo>
                  <a:pt x="3590979" y="150014"/>
                </a:lnTo>
                <a:lnTo>
                  <a:pt x="3576336" y="109046"/>
                </a:lnTo>
                <a:lnTo>
                  <a:pt x="3553358" y="72905"/>
                </a:lnTo>
                <a:lnTo>
                  <a:pt x="3523215" y="42762"/>
                </a:lnTo>
                <a:lnTo>
                  <a:pt x="3487074" y="19784"/>
                </a:lnTo>
                <a:lnTo>
                  <a:pt x="3446106" y="5140"/>
                </a:lnTo>
                <a:lnTo>
                  <a:pt x="3401477" y="0"/>
                </a:lnTo>
                <a:close/>
              </a:path>
            </a:pathLst>
          </a:custGeom>
          <a:solidFill>
            <a:srgbClr val="D8D8D8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406172" y="9046986"/>
            <a:ext cx="1925955" cy="67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8200"/>
              </a:lnSpc>
              <a:spcBef>
                <a:spcPts val="100"/>
              </a:spcBef>
            </a:pPr>
            <a:r>
              <a:rPr sz="900" spc="15" dirty="0">
                <a:solidFill>
                  <a:srgbClr val="6B6B6B"/>
                </a:solidFill>
                <a:latin typeface="Arial"/>
                <a:cs typeface="Arial"/>
              </a:rPr>
              <a:t>Środki </a:t>
            </a:r>
            <a:r>
              <a:rPr sz="900" spc="10" dirty="0">
                <a:solidFill>
                  <a:srgbClr val="6B6B6B"/>
                </a:solidFill>
                <a:latin typeface="Arial"/>
                <a:cs typeface="Arial"/>
              </a:rPr>
              <a:t>wpłacone przez pracownika:  </a:t>
            </a:r>
            <a:r>
              <a:rPr sz="900" spc="15" dirty="0">
                <a:solidFill>
                  <a:srgbClr val="6B6B6B"/>
                </a:solidFill>
                <a:latin typeface="Arial"/>
                <a:cs typeface="Arial"/>
              </a:rPr>
              <a:t>Środki </a:t>
            </a:r>
            <a:r>
              <a:rPr sz="900" spc="10" dirty="0">
                <a:solidFill>
                  <a:srgbClr val="6B6B6B"/>
                </a:solidFill>
                <a:latin typeface="Arial"/>
                <a:cs typeface="Arial"/>
              </a:rPr>
              <a:t>wpłacone przez pracodawce:  </a:t>
            </a:r>
            <a:r>
              <a:rPr sz="900" spc="15" dirty="0">
                <a:solidFill>
                  <a:srgbClr val="6B6B6B"/>
                </a:solidFill>
                <a:latin typeface="Arial"/>
                <a:cs typeface="Arial"/>
              </a:rPr>
              <a:t>Środki </a:t>
            </a:r>
            <a:r>
              <a:rPr sz="900" spc="10" dirty="0">
                <a:solidFill>
                  <a:srgbClr val="6B6B6B"/>
                </a:solidFill>
                <a:latin typeface="Arial"/>
                <a:cs typeface="Arial"/>
              </a:rPr>
              <a:t>wpłacone przez</a:t>
            </a:r>
            <a:r>
              <a:rPr sz="900" spc="-2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6B6B6B"/>
                </a:solidFill>
                <a:latin typeface="Arial"/>
                <a:cs typeface="Arial"/>
              </a:rPr>
              <a:t>państwo: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05089" y="9040636"/>
            <a:ext cx="793750" cy="6838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20"/>
              </a:spcBef>
            </a:pP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27 922</a:t>
            </a:r>
            <a:r>
              <a:rPr sz="1450" b="1" spc="-8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zł</a:t>
            </a:r>
            <a:endParaRPr sz="1450" dirty="0">
              <a:latin typeface="Arial"/>
              <a:cs typeface="Arial"/>
            </a:endParaRPr>
          </a:p>
          <a:p>
            <a:pPr marL="12700">
              <a:lnSpc>
                <a:spcPts val="1710"/>
              </a:lnSpc>
            </a:pP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20 942</a:t>
            </a:r>
            <a:r>
              <a:rPr sz="1450" b="1" spc="-8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zł</a:t>
            </a:r>
            <a:endParaRPr sz="1450" dirty="0">
              <a:latin typeface="Arial"/>
              <a:cs typeface="Arial"/>
            </a:endParaRPr>
          </a:p>
          <a:p>
            <a:pPr marL="39370">
              <a:lnSpc>
                <a:spcPts val="1720"/>
              </a:lnSpc>
            </a:pPr>
            <a:r>
              <a:rPr sz="1450" b="1" spc="10" dirty="0">
                <a:solidFill>
                  <a:srgbClr val="6B6B6B"/>
                </a:solidFill>
                <a:latin typeface="Arial"/>
                <a:cs typeface="Arial"/>
              </a:rPr>
              <a:t>8 </a:t>
            </a: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650</a:t>
            </a:r>
            <a:r>
              <a:rPr sz="1450" b="1" spc="-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zł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11127" y="9148308"/>
            <a:ext cx="102614" cy="1026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06887" y="9369240"/>
            <a:ext cx="111096" cy="1111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38352" y="9581278"/>
            <a:ext cx="102614" cy="1026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52232" y="2565366"/>
            <a:ext cx="3518217" cy="13298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65231" y="2704273"/>
            <a:ext cx="3087370" cy="904875"/>
          </a:xfrm>
          <a:custGeom>
            <a:avLst/>
            <a:gdLst/>
            <a:ahLst/>
            <a:cxnLst/>
            <a:rect l="l" t="t" r="r" b="b"/>
            <a:pathLst>
              <a:path w="3087370" h="904875">
                <a:moveTo>
                  <a:pt x="2950988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768437"/>
                </a:lnTo>
                <a:lnTo>
                  <a:pt x="6946" y="811500"/>
                </a:lnTo>
                <a:lnTo>
                  <a:pt x="26289" y="848901"/>
                </a:lnTo>
                <a:lnTo>
                  <a:pt x="55785" y="878395"/>
                </a:lnTo>
                <a:lnTo>
                  <a:pt x="93189" y="897738"/>
                </a:lnTo>
                <a:lnTo>
                  <a:pt x="136257" y="904684"/>
                </a:lnTo>
                <a:lnTo>
                  <a:pt x="2950988" y="904684"/>
                </a:lnTo>
                <a:lnTo>
                  <a:pt x="2994051" y="897738"/>
                </a:lnTo>
                <a:lnTo>
                  <a:pt x="3031452" y="878395"/>
                </a:lnTo>
                <a:lnTo>
                  <a:pt x="3060947" y="848901"/>
                </a:lnTo>
                <a:lnTo>
                  <a:pt x="3080289" y="811500"/>
                </a:lnTo>
                <a:lnTo>
                  <a:pt x="3087235" y="768437"/>
                </a:lnTo>
                <a:lnTo>
                  <a:pt x="3087235" y="136257"/>
                </a:lnTo>
                <a:lnTo>
                  <a:pt x="3080289" y="93189"/>
                </a:lnTo>
                <a:lnTo>
                  <a:pt x="3060947" y="55785"/>
                </a:lnTo>
                <a:lnTo>
                  <a:pt x="3031452" y="26289"/>
                </a:lnTo>
                <a:lnTo>
                  <a:pt x="2994051" y="6946"/>
                </a:lnTo>
                <a:lnTo>
                  <a:pt x="29509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65231" y="3355919"/>
            <a:ext cx="3087370" cy="506095"/>
          </a:xfrm>
          <a:custGeom>
            <a:avLst/>
            <a:gdLst/>
            <a:ahLst/>
            <a:cxnLst/>
            <a:rect l="l" t="t" r="r" b="b"/>
            <a:pathLst>
              <a:path w="3087370" h="506095">
                <a:moveTo>
                  <a:pt x="2950988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369831"/>
                </a:lnTo>
                <a:lnTo>
                  <a:pt x="6946" y="412900"/>
                </a:lnTo>
                <a:lnTo>
                  <a:pt x="26289" y="450304"/>
                </a:lnTo>
                <a:lnTo>
                  <a:pt x="55785" y="479799"/>
                </a:lnTo>
                <a:lnTo>
                  <a:pt x="93189" y="499142"/>
                </a:lnTo>
                <a:lnTo>
                  <a:pt x="136257" y="506089"/>
                </a:lnTo>
                <a:lnTo>
                  <a:pt x="2950988" y="506089"/>
                </a:lnTo>
                <a:lnTo>
                  <a:pt x="2994051" y="499142"/>
                </a:lnTo>
                <a:lnTo>
                  <a:pt x="3031452" y="479799"/>
                </a:lnTo>
                <a:lnTo>
                  <a:pt x="3060947" y="450304"/>
                </a:lnTo>
                <a:lnTo>
                  <a:pt x="3080289" y="412900"/>
                </a:lnTo>
                <a:lnTo>
                  <a:pt x="3087235" y="369831"/>
                </a:lnTo>
                <a:lnTo>
                  <a:pt x="3087235" y="136257"/>
                </a:lnTo>
                <a:lnTo>
                  <a:pt x="3080289" y="93189"/>
                </a:lnTo>
                <a:lnTo>
                  <a:pt x="3060947" y="55785"/>
                </a:lnTo>
                <a:lnTo>
                  <a:pt x="3031452" y="26289"/>
                </a:lnTo>
                <a:lnTo>
                  <a:pt x="2994051" y="6946"/>
                </a:lnTo>
                <a:lnTo>
                  <a:pt x="2950988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922566" y="3465119"/>
            <a:ext cx="2199275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Twoje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oszczędności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13250" y="2806646"/>
            <a:ext cx="3012317" cy="464871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860425" marR="5080" indent="-848360">
              <a:lnSpc>
                <a:spcPts val="1700"/>
              </a:lnSpc>
              <a:spcBef>
                <a:spcPts val="225"/>
              </a:spcBef>
            </a:pPr>
            <a:r>
              <a:rPr sz="1600" b="1" spc="20" dirty="0">
                <a:solidFill>
                  <a:srgbClr val="436682"/>
                </a:solidFill>
                <a:latin typeface="Arial"/>
                <a:cs typeface="Arial"/>
              </a:rPr>
              <a:t>WYNAGRODZENIE</a:t>
            </a:r>
            <a:r>
              <a:rPr sz="1600" b="1" spc="-30" dirty="0">
                <a:solidFill>
                  <a:srgbClr val="436682"/>
                </a:solidFill>
                <a:latin typeface="Arial"/>
                <a:cs typeface="Arial"/>
              </a:rPr>
              <a:t> </a:t>
            </a:r>
            <a:r>
              <a:rPr sz="1600" b="1" spc="15" dirty="0">
                <a:solidFill>
                  <a:srgbClr val="436682"/>
                </a:solidFill>
                <a:latin typeface="Arial"/>
                <a:cs typeface="Arial"/>
              </a:rPr>
              <a:t>BRUTTO:  2 000</a:t>
            </a:r>
            <a:r>
              <a:rPr sz="1600" b="1" spc="-15" dirty="0">
                <a:solidFill>
                  <a:srgbClr val="436682"/>
                </a:solidFill>
                <a:latin typeface="Arial"/>
                <a:cs typeface="Arial"/>
              </a:rPr>
              <a:t> </a:t>
            </a:r>
            <a:r>
              <a:rPr sz="1600" b="1" spc="20" dirty="0">
                <a:solidFill>
                  <a:srgbClr val="436682"/>
                </a:solidFill>
                <a:latin typeface="Arial"/>
                <a:cs typeface="Arial"/>
              </a:rPr>
              <a:t>PLN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52233" y="5738218"/>
            <a:ext cx="3493828" cy="65851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  <a:tabLst>
                <a:tab pos="1515745" algn="l"/>
              </a:tabLst>
            </a:pPr>
            <a:r>
              <a:rPr sz="1100" spc="15" dirty="0">
                <a:solidFill>
                  <a:srgbClr val="6B6B6B"/>
                </a:solidFill>
                <a:latin typeface="Arial"/>
                <a:cs typeface="Arial"/>
              </a:rPr>
              <a:t>Wypłatę</a:t>
            </a:r>
            <a:r>
              <a:rPr sz="1100" spc="2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6B6B6B"/>
                </a:solidFill>
                <a:latin typeface="Arial"/>
                <a:cs typeface="Arial"/>
              </a:rPr>
              <a:t>jednorazową</a:t>
            </a:r>
            <a:r>
              <a:rPr sz="900" spc="10" dirty="0">
                <a:solidFill>
                  <a:srgbClr val="6B6B6B"/>
                </a:solidFill>
                <a:latin typeface="Arial"/>
                <a:cs typeface="Arial"/>
              </a:rPr>
              <a:t>	</a:t>
            </a:r>
            <a:r>
              <a:rPr lang="pl-PL" sz="900" spc="10" dirty="0">
                <a:solidFill>
                  <a:srgbClr val="6B6B6B"/>
                </a:solidFill>
                <a:latin typeface="Arial"/>
                <a:cs typeface="Arial"/>
              </a:rPr>
              <a:t>        </a:t>
            </a:r>
            <a:r>
              <a:rPr sz="1100" spc="15" dirty="0" err="1">
                <a:solidFill>
                  <a:srgbClr val="6B6B6B"/>
                </a:solidFill>
                <a:latin typeface="Arial"/>
                <a:cs typeface="Arial"/>
              </a:rPr>
              <a:t>Miesi</a:t>
            </a:r>
            <a:r>
              <a:rPr lang="pl-PL" sz="1100" spc="15" dirty="0">
                <a:solidFill>
                  <a:srgbClr val="6B6B6B"/>
                </a:solidFill>
                <a:latin typeface="Arial"/>
                <a:cs typeface="Arial"/>
              </a:rPr>
              <a:t>ę</a:t>
            </a:r>
            <a:r>
              <a:rPr sz="1100" spc="15" dirty="0" err="1">
                <a:solidFill>
                  <a:srgbClr val="6B6B6B"/>
                </a:solidFill>
                <a:latin typeface="Arial"/>
                <a:cs typeface="Arial"/>
              </a:rPr>
              <a:t>czne</a:t>
            </a:r>
            <a:r>
              <a:rPr sz="1100" spc="1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6B6B6B"/>
                </a:solidFill>
                <a:latin typeface="Arial"/>
                <a:cs typeface="Arial"/>
              </a:rPr>
              <a:t>wypłaty </a:t>
            </a:r>
            <a:r>
              <a:rPr sz="1100" spc="15" dirty="0">
                <a:solidFill>
                  <a:srgbClr val="6B6B6B"/>
                </a:solidFill>
                <a:latin typeface="Arial"/>
                <a:cs typeface="Arial"/>
              </a:rPr>
              <a:t>z</a:t>
            </a:r>
            <a:r>
              <a:rPr sz="1100" spc="-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100" spc="20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lang="pl-PL" sz="1100" dirty="0">
              <a:latin typeface="Arial"/>
              <a:cs typeface="Arial"/>
            </a:endParaRPr>
          </a:p>
          <a:p>
            <a:pPr marL="56515">
              <a:lnSpc>
                <a:spcPct val="100000"/>
              </a:lnSpc>
              <a:spcBef>
                <a:spcPts val="785"/>
              </a:spcBef>
              <a:tabLst>
                <a:tab pos="1929764" algn="l"/>
              </a:tabLst>
            </a:pPr>
            <a:r>
              <a:rPr lang="pl-PL" sz="2100" b="1" spc="-5" dirty="0">
                <a:solidFill>
                  <a:srgbClr val="77C145"/>
                </a:solidFill>
                <a:latin typeface="Arial"/>
                <a:cs typeface="Arial"/>
              </a:rPr>
              <a:t>  26</a:t>
            </a:r>
            <a:r>
              <a:rPr lang="pl-PL" sz="2100" b="1" spc="5" dirty="0">
                <a:solidFill>
                  <a:srgbClr val="77C145"/>
                </a:solidFill>
                <a:latin typeface="Arial"/>
                <a:cs typeface="Arial"/>
              </a:rPr>
              <a:t> </a:t>
            </a:r>
            <a:r>
              <a:rPr lang="pl-PL" sz="2100" b="1" spc="-5" dirty="0">
                <a:solidFill>
                  <a:srgbClr val="77C145"/>
                </a:solidFill>
                <a:latin typeface="Arial"/>
                <a:cs typeface="Arial"/>
              </a:rPr>
              <a:t>029</a:t>
            </a:r>
            <a:r>
              <a:rPr lang="pl-PL" sz="2100" b="1" spc="5" dirty="0">
                <a:solidFill>
                  <a:srgbClr val="77C145"/>
                </a:solidFill>
                <a:latin typeface="Arial"/>
                <a:cs typeface="Arial"/>
              </a:rPr>
              <a:t> </a:t>
            </a:r>
            <a:r>
              <a:rPr lang="pl-PL" sz="2100" b="1" dirty="0">
                <a:solidFill>
                  <a:srgbClr val="77C145"/>
                </a:solidFill>
                <a:latin typeface="Arial"/>
                <a:cs typeface="Arial"/>
              </a:rPr>
              <a:t>zł</a:t>
            </a:r>
            <a:r>
              <a:rPr lang="pl-PL" sz="2000" b="1" dirty="0">
                <a:solidFill>
                  <a:srgbClr val="77C145"/>
                </a:solidFill>
                <a:latin typeface="Arial"/>
                <a:cs typeface="Arial"/>
              </a:rPr>
              <a:t>	    </a:t>
            </a:r>
            <a:r>
              <a:rPr lang="pl-PL" sz="2100" b="1" spc="-5" dirty="0">
                <a:solidFill>
                  <a:srgbClr val="77C145"/>
                </a:solidFill>
                <a:latin typeface="Arial"/>
                <a:cs typeface="Arial"/>
              </a:rPr>
              <a:t>745</a:t>
            </a:r>
            <a:r>
              <a:rPr lang="pl-PL" sz="2100" b="1" spc="-15" dirty="0">
                <a:solidFill>
                  <a:srgbClr val="77C145"/>
                </a:solidFill>
                <a:latin typeface="Arial"/>
                <a:cs typeface="Arial"/>
              </a:rPr>
              <a:t> </a:t>
            </a:r>
            <a:r>
              <a:rPr lang="pl-PL" sz="2100" b="1" spc="-5" dirty="0">
                <a:solidFill>
                  <a:srgbClr val="77C145"/>
                </a:solidFill>
                <a:latin typeface="Arial"/>
                <a:cs typeface="Arial"/>
              </a:rPr>
              <a:t>zł</a:t>
            </a:r>
            <a:endParaRPr lang="pl-PL" sz="2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64079" y="6169274"/>
            <a:ext cx="449371" cy="17120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b="1" spc="15" dirty="0">
                <a:solidFill>
                  <a:srgbClr val="6B6B6B"/>
                </a:solidFill>
                <a:latin typeface="Arial"/>
                <a:cs typeface="Arial"/>
              </a:rPr>
              <a:t>oraz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37049" y="3982970"/>
            <a:ext cx="3015551" cy="1636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00"/>
              </a:lnSpc>
              <a:spcBef>
                <a:spcPts val="100"/>
              </a:spcBef>
            </a:pPr>
            <a:r>
              <a:rPr sz="1400" dirty="0">
                <a:solidFill>
                  <a:srgbClr val="6B6B6B"/>
                </a:solidFill>
                <a:latin typeface="Arial"/>
                <a:cs typeface="Arial"/>
              </a:rPr>
              <a:t>Suma zgromadzonych </a:t>
            </a:r>
            <a:r>
              <a:rPr sz="1400" spc="-5" dirty="0">
                <a:solidFill>
                  <a:srgbClr val="6B6B6B"/>
                </a:solidFill>
                <a:latin typeface="Arial"/>
                <a:cs typeface="Arial"/>
              </a:rPr>
              <a:t>przez</a:t>
            </a:r>
            <a:r>
              <a:rPr sz="1400" spc="-6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B6B6B"/>
                </a:solidFill>
                <a:latin typeface="Arial"/>
                <a:cs typeface="Arial"/>
              </a:rPr>
              <a:t>Ciebie</a:t>
            </a:r>
            <a:endParaRPr sz="1400" dirty="0">
              <a:latin typeface="Arial"/>
              <a:cs typeface="Arial"/>
            </a:endParaRPr>
          </a:p>
          <a:p>
            <a:pPr marL="682625">
              <a:lnSpc>
                <a:spcPts val="1400"/>
              </a:lnSpc>
            </a:pPr>
            <a:r>
              <a:rPr sz="1400" dirty="0">
                <a:solidFill>
                  <a:srgbClr val="6B6B6B"/>
                </a:solidFill>
                <a:latin typeface="Arial"/>
                <a:cs typeface="Arial"/>
              </a:rPr>
              <a:t>środków w</a:t>
            </a:r>
            <a:r>
              <a:rPr sz="1400" spc="-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sz="1400" dirty="0">
              <a:latin typeface="Arial"/>
              <a:cs typeface="Arial"/>
            </a:endParaRPr>
          </a:p>
          <a:p>
            <a:pPr marL="173355" algn="ctr">
              <a:lnSpc>
                <a:spcPct val="100000"/>
              </a:lnSpc>
              <a:spcBef>
                <a:spcPts val="150"/>
              </a:spcBef>
            </a:pPr>
            <a:r>
              <a:rPr sz="3650" b="1" spc="5" dirty="0">
                <a:solidFill>
                  <a:srgbClr val="77C145"/>
                </a:solidFill>
                <a:latin typeface="Arial"/>
                <a:cs typeface="Arial"/>
              </a:rPr>
              <a:t>104 116</a:t>
            </a:r>
            <a:r>
              <a:rPr sz="3650" b="1" spc="-45" dirty="0">
                <a:solidFill>
                  <a:srgbClr val="77C145"/>
                </a:solidFill>
                <a:latin typeface="Arial"/>
                <a:cs typeface="Arial"/>
              </a:rPr>
              <a:t> </a:t>
            </a:r>
            <a:r>
              <a:rPr sz="3650" b="1" spc="5" dirty="0">
                <a:solidFill>
                  <a:srgbClr val="77C145"/>
                </a:solidFill>
                <a:latin typeface="Arial"/>
                <a:cs typeface="Arial"/>
              </a:rPr>
              <a:t>zł</a:t>
            </a:r>
            <a:endParaRPr sz="3650" dirty="0">
              <a:latin typeface="Arial"/>
              <a:cs typeface="Arial"/>
            </a:endParaRPr>
          </a:p>
          <a:p>
            <a:pPr marL="106045" marR="97790" algn="ctr">
              <a:lnSpc>
                <a:spcPts val="1360"/>
              </a:lnSpc>
              <a:spcBef>
                <a:spcPts val="540"/>
              </a:spcBef>
            </a:pPr>
            <a:r>
              <a:rPr sz="1400" spc="-5" dirty="0">
                <a:solidFill>
                  <a:srgbClr val="6B6B6B"/>
                </a:solidFill>
                <a:latin typeface="Arial"/>
                <a:cs typeface="Arial"/>
              </a:rPr>
              <a:t>Wypłacając </a:t>
            </a:r>
            <a:r>
              <a:rPr sz="1400" dirty="0">
                <a:solidFill>
                  <a:srgbClr val="6B6B6B"/>
                </a:solidFill>
                <a:latin typeface="Arial"/>
                <a:cs typeface="Arial"/>
              </a:rPr>
              <a:t>środki z PPK</a:t>
            </a:r>
            <a:r>
              <a:rPr sz="1400" spc="-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B6B6B"/>
                </a:solidFill>
                <a:latin typeface="Arial"/>
                <a:cs typeface="Arial"/>
              </a:rPr>
              <a:t>według  </a:t>
            </a:r>
            <a:r>
              <a:rPr sz="1400" dirty="0">
                <a:solidFill>
                  <a:srgbClr val="6B6B6B"/>
                </a:solidFill>
                <a:latin typeface="Arial"/>
                <a:cs typeface="Arial"/>
              </a:rPr>
              <a:t>zadeklarowanego</a:t>
            </a:r>
            <a:r>
              <a:rPr sz="1400" spc="-1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B6B6B"/>
                </a:solidFill>
                <a:latin typeface="Arial"/>
                <a:cs typeface="Arial"/>
              </a:rPr>
              <a:t>podziału</a:t>
            </a:r>
            <a:endParaRPr sz="140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260"/>
              </a:spcBef>
            </a:pPr>
            <a:r>
              <a:rPr sz="1400" b="1" dirty="0">
                <a:solidFill>
                  <a:srgbClr val="77C145"/>
                </a:solidFill>
                <a:latin typeface="Arial"/>
                <a:cs typeface="Arial"/>
              </a:rPr>
              <a:t>otrzymasz</a:t>
            </a:r>
            <a:r>
              <a:rPr sz="1400" b="1" spc="-10" dirty="0">
                <a:solidFill>
                  <a:srgbClr val="77C145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77C145"/>
                </a:solidFill>
                <a:latin typeface="Arial"/>
                <a:cs typeface="Arial"/>
              </a:rPr>
              <a:t>łącznie: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031169" y="3434450"/>
            <a:ext cx="4020820" cy="671183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245623" y="3576435"/>
            <a:ext cx="3596640" cy="6277610"/>
          </a:xfrm>
          <a:custGeom>
            <a:avLst/>
            <a:gdLst/>
            <a:ahLst/>
            <a:cxnLst/>
            <a:rect l="l" t="t" r="r" b="b"/>
            <a:pathLst>
              <a:path w="3596640" h="6277609">
                <a:moveTo>
                  <a:pt x="3401477" y="0"/>
                </a:moveTo>
                <a:lnTo>
                  <a:pt x="194643" y="0"/>
                </a:lnTo>
                <a:lnTo>
                  <a:pt x="150014" y="5140"/>
                </a:lnTo>
                <a:lnTo>
                  <a:pt x="109046" y="19784"/>
                </a:lnTo>
                <a:lnTo>
                  <a:pt x="72905" y="42762"/>
                </a:lnTo>
                <a:lnTo>
                  <a:pt x="42762" y="72905"/>
                </a:lnTo>
                <a:lnTo>
                  <a:pt x="19784" y="109046"/>
                </a:lnTo>
                <a:lnTo>
                  <a:pt x="5140" y="150014"/>
                </a:lnTo>
                <a:lnTo>
                  <a:pt x="0" y="194643"/>
                </a:lnTo>
                <a:lnTo>
                  <a:pt x="0" y="6082746"/>
                </a:lnTo>
                <a:lnTo>
                  <a:pt x="5140" y="6127379"/>
                </a:lnTo>
                <a:lnTo>
                  <a:pt x="19784" y="6168350"/>
                </a:lnTo>
                <a:lnTo>
                  <a:pt x="42762" y="6204492"/>
                </a:lnTo>
                <a:lnTo>
                  <a:pt x="72905" y="6234637"/>
                </a:lnTo>
                <a:lnTo>
                  <a:pt x="109046" y="6257615"/>
                </a:lnTo>
                <a:lnTo>
                  <a:pt x="150014" y="6272259"/>
                </a:lnTo>
                <a:lnTo>
                  <a:pt x="194643" y="6277400"/>
                </a:lnTo>
                <a:lnTo>
                  <a:pt x="3401477" y="6277400"/>
                </a:lnTo>
                <a:lnTo>
                  <a:pt x="3446106" y="6272259"/>
                </a:lnTo>
                <a:lnTo>
                  <a:pt x="3487074" y="6257615"/>
                </a:lnTo>
                <a:lnTo>
                  <a:pt x="3523215" y="6234637"/>
                </a:lnTo>
                <a:lnTo>
                  <a:pt x="3553358" y="6204492"/>
                </a:lnTo>
                <a:lnTo>
                  <a:pt x="3576336" y="6168350"/>
                </a:lnTo>
                <a:lnTo>
                  <a:pt x="3590979" y="6127379"/>
                </a:lnTo>
                <a:lnTo>
                  <a:pt x="3596120" y="6082746"/>
                </a:lnTo>
                <a:lnTo>
                  <a:pt x="3596120" y="194643"/>
                </a:lnTo>
                <a:lnTo>
                  <a:pt x="3590979" y="150014"/>
                </a:lnTo>
                <a:lnTo>
                  <a:pt x="3576336" y="109046"/>
                </a:lnTo>
                <a:lnTo>
                  <a:pt x="3553358" y="72905"/>
                </a:lnTo>
                <a:lnTo>
                  <a:pt x="3523215" y="42762"/>
                </a:lnTo>
                <a:lnTo>
                  <a:pt x="3487074" y="19784"/>
                </a:lnTo>
                <a:lnTo>
                  <a:pt x="3446106" y="5140"/>
                </a:lnTo>
                <a:lnTo>
                  <a:pt x="34014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282470" y="2565366"/>
            <a:ext cx="3507746" cy="132980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490316" y="2704273"/>
            <a:ext cx="3087370" cy="904875"/>
          </a:xfrm>
          <a:custGeom>
            <a:avLst/>
            <a:gdLst/>
            <a:ahLst/>
            <a:cxnLst/>
            <a:rect l="l" t="t" r="r" b="b"/>
            <a:pathLst>
              <a:path w="3087370" h="904875">
                <a:moveTo>
                  <a:pt x="2950978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768437"/>
                </a:lnTo>
                <a:lnTo>
                  <a:pt x="6946" y="811500"/>
                </a:lnTo>
                <a:lnTo>
                  <a:pt x="26289" y="848901"/>
                </a:lnTo>
                <a:lnTo>
                  <a:pt x="55785" y="878395"/>
                </a:lnTo>
                <a:lnTo>
                  <a:pt x="93189" y="897738"/>
                </a:lnTo>
                <a:lnTo>
                  <a:pt x="136257" y="904684"/>
                </a:lnTo>
                <a:lnTo>
                  <a:pt x="2950978" y="904684"/>
                </a:lnTo>
                <a:lnTo>
                  <a:pt x="2994046" y="897738"/>
                </a:lnTo>
                <a:lnTo>
                  <a:pt x="3031450" y="878395"/>
                </a:lnTo>
                <a:lnTo>
                  <a:pt x="3060946" y="848901"/>
                </a:lnTo>
                <a:lnTo>
                  <a:pt x="3080289" y="811500"/>
                </a:lnTo>
                <a:lnTo>
                  <a:pt x="3087235" y="768437"/>
                </a:lnTo>
                <a:lnTo>
                  <a:pt x="3087235" y="136257"/>
                </a:lnTo>
                <a:lnTo>
                  <a:pt x="3080289" y="93189"/>
                </a:lnTo>
                <a:lnTo>
                  <a:pt x="3060946" y="55785"/>
                </a:lnTo>
                <a:lnTo>
                  <a:pt x="3031450" y="26289"/>
                </a:lnTo>
                <a:lnTo>
                  <a:pt x="2994046" y="6946"/>
                </a:lnTo>
                <a:lnTo>
                  <a:pt x="29509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604250" y="2806646"/>
            <a:ext cx="2861616" cy="464871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860425" marR="5080" indent="-848360">
              <a:lnSpc>
                <a:spcPts val="1700"/>
              </a:lnSpc>
              <a:spcBef>
                <a:spcPts val="225"/>
              </a:spcBef>
            </a:pPr>
            <a:r>
              <a:rPr sz="1600" b="1" spc="20" dirty="0">
                <a:solidFill>
                  <a:srgbClr val="436682"/>
                </a:solidFill>
                <a:latin typeface="Arial"/>
                <a:cs typeface="Arial"/>
              </a:rPr>
              <a:t>WYNAGRODZENIE</a:t>
            </a:r>
            <a:r>
              <a:rPr sz="1600" b="1" spc="-30" dirty="0">
                <a:solidFill>
                  <a:srgbClr val="436682"/>
                </a:solidFill>
                <a:latin typeface="Arial"/>
                <a:cs typeface="Arial"/>
              </a:rPr>
              <a:t> </a:t>
            </a:r>
            <a:r>
              <a:rPr sz="1600" b="1" spc="15" dirty="0">
                <a:solidFill>
                  <a:srgbClr val="436682"/>
                </a:solidFill>
                <a:latin typeface="Arial"/>
                <a:cs typeface="Arial"/>
              </a:rPr>
              <a:t>BRUTTO:  6 000</a:t>
            </a:r>
            <a:r>
              <a:rPr sz="1600" b="1" spc="-15" dirty="0">
                <a:solidFill>
                  <a:srgbClr val="436682"/>
                </a:solidFill>
                <a:latin typeface="Arial"/>
                <a:cs typeface="Arial"/>
              </a:rPr>
              <a:t> </a:t>
            </a:r>
            <a:r>
              <a:rPr sz="1600" b="1" spc="20" dirty="0">
                <a:solidFill>
                  <a:srgbClr val="436682"/>
                </a:solidFill>
                <a:latin typeface="Arial"/>
                <a:cs typeface="Arial"/>
              </a:rPr>
              <a:t>PLN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245623" y="6493258"/>
            <a:ext cx="3596640" cy="3393631"/>
          </a:xfrm>
          <a:custGeom>
            <a:avLst/>
            <a:gdLst/>
            <a:ahLst/>
            <a:cxnLst/>
            <a:rect l="l" t="t" r="r" b="b"/>
            <a:pathLst>
              <a:path w="3596640" h="3528695">
                <a:moveTo>
                  <a:pt x="3401477" y="0"/>
                </a:moveTo>
                <a:lnTo>
                  <a:pt x="194643" y="0"/>
                </a:lnTo>
                <a:lnTo>
                  <a:pt x="150014" y="5140"/>
                </a:lnTo>
                <a:lnTo>
                  <a:pt x="109046" y="19784"/>
                </a:lnTo>
                <a:lnTo>
                  <a:pt x="72905" y="42762"/>
                </a:lnTo>
                <a:lnTo>
                  <a:pt x="42762" y="72905"/>
                </a:lnTo>
                <a:lnTo>
                  <a:pt x="19784" y="109046"/>
                </a:lnTo>
                <a:lnTo>
                  <a:pt x="5140" y="150014"/>
                </a:lnTo>
                <a:lnTo>
                  <a:pt x="0" y="194643"/>
                </a:lnTo>
                <a:lnTo>
                  <a:pt x="0" y="3333511"/>
                </a:lnTo>
                <a:lnTo>
                  <a:pt x="5140" y="3378143"/>
                </a:lnTo>
                <a:lnTo>
                  <a:pt x="19784" y="3419114"/>
                </a:lnTo>
                <a:lnTo>
                  <a:pt x="42762" y="3455257"/>
                </a:lnTo>
                <a:lnTo>
                  <a:pt x="72905" y="3485401"/>
                </a:lnTo>
                <a:lnTo>
                  <a:pt x="109046" y="3508380"/>
                </a:lnTo>
                <a:lnTo>
                  <a:pt x="150014" y="3523023"/>
                </a:lnTo>
                <a:lnTo>
                  <a:pt x="194643" y="3528164"/>
                </a:lnTo>
                <a:lnTo>
                  <a:pt x="3401477" y="3528164"/>
                </a:lnTo>
                <a:lnTo>
                  <a:pt x="3446106" y="3523023"/>
                </a:lnTo>
                <a:lnTo>
                  <a:pt x="3487074" y="3508380"/>
                </a:lnTo>
                <a:lnTo>
                  <a:pt x="3523215" y="3485401"/>
                </a:lnTo>
                <a:lnTo>
                  <a:pt x="3553358" y="3455257"/>
                </a:lnTo>
                <a:lnTo>
                  <a:pt x="3576336" y="3419114"/>
                </a:lnTo>
                <a:lnTo>
                  <a:pt x="3590979" y="3378143"/>
                </a:lnTo>
                <a:lnTo>
                  <a:pt x="3596120" y="3333511"/>
                </a:lnTo>
                <a:lnTo>
                  <a:pt x="3596120" y="194643"/>
                </a:lnTo>
                <a:lnTo>
                  <a:pt x="3590979" y="150014"/>
                </a:lnTo>
                <a:lnTo>
                  <a:pt x="3576336" y="109046"/>
                </a:lnTo>
                <a:lnTo>
                  <a:pt x="3553358" y="72905"/>
                </a:lnTo>
                <a:lnTo>
                  <a:pt x="3523215" y="42762"/>
                </a:lnTo>
                <a:lnTo>
                  <a:pt x="3487074" y="19784"/>
                </a:lnTo>
                <a:lnTo>
                  <a:pt x="3446106" y="5140"/>
                </a:lnTo>
                <a:lnTo>
                  <a:pt x="3401477" y="0"/>
                </a:lnTo>
                <a:close/>
              </a:path>
            </a:pathLst>
          </a:custGeom>
          <a:solidFill>
            <a:srgbClr val="D8D8D8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498620" y="3355919"/>
            <a:ext cx="3087370" cy="506095"/>
          </a:xfrm>
          <a:custGeom>
            <a:avLst/>
            <a:gdLst/>
            <a:ahLst/>
            <a:cxnLst/>
            <a:rect l="l" t="t" r="r" b="b"/>
            <a:pathLst>
              <a:path w="3087370" h="506095">
                <a:moveTo>
                  <a:pt x="2950988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369831"/>
                </a:lnTo>
                <a:lnTo>
                  <a:pt x="6946" y="412900"/>
                </a:lnTo>
                <a:lnTo>
                  <a:pt x="26289" y="450304"/>
                </a:lnTo>
                <a:lnTo>
                  <a:pt x="55785" y="479799"/>
                </a:lnTo>
                <a:lnTo>
                  <a:pt x="93189" y="499142"/>
                </a:lnTo>
                <a:lnTo>
                  <a:pt x="136257" y="506089"/>
                </a:lnTo>
                <a:lnTo>
                  <a:pt x="2950988" y="506089"/>
                </a:lnTo>
                <a:lnTo>
                  <a:pt x="2994051" y="499142"/>
                </a:lnTo>
                <a:lnTo>
                  <a:pt x="3031452" y="479799"/>
                </a:lnTo>
                <a:lnTo>
                  <a:pt x="3060947" y="450304"/>
                </a:lnTo>
                <a:lnTo>
                  <a:pt x="3080289" y="412900"/>
                </a:lnTo>
                <a:lnTo>
                  <a:pt x="3087235" y="369831"/>
                </a:lnTo>
                <a:lnTo>
                  <a:pt x="3087235" y="136257"/>
                </a:lnTo>
                <a:lnTo>
                  <a:pt x="3080289" y="93189"/>
                </a:lnTo>
                <a:lnTo>
                  <a:pt x="3060947" y="55785"/>
                </a:lnTo>
                <a:lnTo>
                  <a:pt x="3031452" y="26289"/>
                </a:lnTo>
                <a:lnTo>
                  <a:pt x="2994051" y="6946"/>
                </a:lnTo>
                <a:lnTo>
                  <a:pt x="2950988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9155955" y="3465119"/>
            <a:ext cx="2191495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Twoje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oszczędności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459103" y="9148308"/>
            <a:ext cx="102614" cy="1026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454862" y="9369240"/>
            <a:ext cx="111096" cy="11110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459103" y="9581278"/>
            <a:ext cx="102614" cy="1026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8663330" y="9050861"/>
            <a:ext cx="1925955" cy="678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8200"/>
              </a:lnSpc>
              <a:spcBef>
                <a:spcPts val="100"/>
              </a:spcBef>
            </a:pPr>
            <a:r>
              <a:rPr sz="900" spc="15" dirty="0">
                <a:solidFill>
                  <a:srgbClr val="6B6B6B"/>
                </a:solidFill>
                <a:latin typeface="Arial"/>
                <a:cs typeface="Arial"/>
              </a:rPr>
              <a:t>Środki </a:t>
            </a:r>
            <a:r>
              <a:rPr sz="900" spc="10" dirty="0">
                <a:solidFill>
                  <a:srgbClr val="6B6B6B"/>
                </a:solidFill>
                <a:latin typeface="Arial"/>
                <a:cs typeface="Arial"/>
              </a:rPr>
              <a:t>wpłacone przez pracownika:  </a:t>
            </a:r>
            <a:r>
              <a:rPr sz="900" spc="15" dirty="0">
                <a:solidFill>
                  <a:srgbClr val="6B6B6B"/>
                </a:solidFill>
                <a:latin typeface="Arial"/>
                <a:cs typeface="Arial"/>
              </a:rPr>
              <a:t>Środki </a:t>
            </a:r>
            <a:r>
              <a:rPr sz="900" spc="10" dirty="0">
                <a:solidFill>
                  <a:srgbClr val="6B6B6B"/>
                </a:solidFill>
                <a:latin typeface="Arial"/>
                <a:cs typeface="Arial"/>
              </a:rPr>
              <a:t>wpłacone przez pracodawce:  </a:t>
            </a:r>
            <a:r>
              <a:rPr sz="900" spc="15" dirty="0">
                <a:solidFill>
                  <a:srgbClr val="6B6B6B"/>
                </a:solidFill>
                <a:latin typeface="Arial"/>
                <a:cs typeface="Arial"/>
              </a:rPr>
              <a:t>Środki </a:t>
            </a:r>
            <a:r>
              <a:rPr sz="900" spc="10" dirty="0">
                <a:solidFill>
                  <a:srgbClr val="6B6B6B"/>
                </a:solidFill>
                <a:latin typeface="Arial"/>
                <a:cs typeface="Arial"/>
              </a:rPr>
              <a:t>wpłacone przez</a:t>
            </a:r>
            <a:r>
              <a:rPr sz="900" spc="-2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6B6B6B"/>
                </a:solidFill>
                <a:latin typeface="Arial"/>
                <a:cs typeface="Arial"/>
              </a:rPr>
              <a:t>państwo: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838477" y="9040636"/>
            <a:ext cx="793750" cy="6838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20"/>
              </a:spcBef>
            </a:pP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83 767</a:t>
            </a:r>
            <a:r>
              <a:rPr sz="1450" b="1" spc="-8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zł</a:t>
            </a:r>
            <a:endParaRPr sz="1450" dirty="0">
              <a:latin typeface="Arial"/>
              <a:cs typeface="Arial"/>
            </a:endParaRPr>
          </a:p>
          <a:p>
            <a:pPr marL="12700">
              <a:lnSpc>
                <a:spcPts val="1710"/>
              </a:lnSpc>
            </a:pP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62 825</a:t>
            </a:r>
            <a:r>
              <a:rPr sz="1450" b="1" spc="-8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zł</a:t>
            </a:r>
            <a:endParaRPr sz="1450" dirty="0">
              <a:latin typeface="Arial"/>
              <a:cs typeface="Arial"/>
            </a:endParaRPr>
          </a:p>
          <a:p>
            <a:pPr marL="12700">
              <a:lnSpc>
                <a:spcPts val="1720"/>
              </a:lnSpc>
            </a:pPr>
            <a:r>
              <a:rPr sz="1450" b="1" spc="10" dirty="0">
                <a:solidFill>
                  <a:srgbClr val="6B6B6B"/>
                </a:solidFill>
                <a:latin typeface="Arial"/>
                <a:cs typeface="Arial"/>
              </a:rPr>
              <a:t>8 </a:t>
            </a: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650</a:t>
            </a:r>
            <a:r>
              <a:rPr sz="1450" b="1" spc="-4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zł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561717" y="3982972"/>
            <a:ext cx="2997049" cy="1636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00"/>
              </a:lnSpc>
              <a:spcBef>
                <a:spcPts val="100"/>
              </a:spcBef>
            </a:pPr>
            <a:r>
              <a:rPr sz="1400" dirty="0">
                <a:solidFill>
                  <a:srgbClr val="6B6B6B"/>
                </a:solidFill>
                <a:latin typeface="Arial"/>
                <a:cs typeface="Arial"/>
              </a:rPr>
              <a:t>Suma zgromadzonych </a:t>
            </a:r>
            <a:r>
              <a:rPr sz="1400" spc="-5" dirty="0">
                <a:solidFill>
                  <a:srgbClr val="6B6B6B"/>
                </a:solidFill>
                <a:latin typeface="Arial"/>
                <a:cs typeface="Arial"/>
              </a:rPr>
              <a:t>przez</a:t>
            </a:r>
            <a:r>
              <a:rPr sz="1400" spc="-6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B6B6B"/>
                </a:solidFill>
                <a:latin typeface="Arial"/>
                <a:cs typeface="Arial"/>
              </a:rPr>
              <a:t>Ciebie</a:t>
            </a:r>
            <a:endParaRPr sz="1400" dirty="0">
              <a:latin typeface="Arial"/>
              <a:cs typeface="Arial"/>
            </a:endParaRPr>
          </a:p>
          <a:p>
            <a:pPr marL="682625">
              <a:lnSpc>
                <a:spcPts val="1400"/>
              </a:lnSpc>
            </a:pPr>
            <a:r>
              <a:rPr sz="1400" dirty="0">
                <a:solidFill>
                  <a:srgbClr val="6B6B6B"/>
                </a:solidFill>
                <a:latin typeface="Arial"/>
                <a:cs typeface="Arial"/>
              </a:rPr>
              <a:t>środków w</a:t>
            </a:r>
            <a:r>
              <a:rPr sz="1400" spc="-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sz="1400" dirty="0">
              <a:latin typeface="Arial"/>
              <a:cs typeface="Arial"/>
            </a:endParaRPr>
          </a:p>
          <a:p>
            <a:pPr marL="173355" algn="ctr">
              <a:lnSpc>
                <a:spcPct val="100000"/>
              </a:lnSpc>
              <a:spcBef>
                <a:spcPts val="150"/>
              </a:spcBef>
            </a:pPr>
            <a:r>
              <a:rPr sz="3650" b="1" spc="5" dirty="0">
                <a:solidFill>
                  <a:srgbClr val="77C145"/>
                </a:solidFill>
                <a:latin typeface="Arial"/>
                <a:cs typeface="Arial"/>
              </a:rPr>
              <a:t>278 186</a:t>
            </a:r>
            <a:r>
              <a:rPr sz="3650" b="1" spc="-45" dirty="0">
                <a:solidFill>
                  <a:srgbClr val="77C145"/>
                </a:solidFill>
                <a:latin typeface="Arial"/>
                <a:cs typeface="Arial"/>
              </a:rPr>
              <a:t> </a:t>
            </a:r>
            <a:r>
              <a:rPr sz="3650" b="1" spc="5" dirty="0">
                <a:solidFill>
                  <a:srgbClr val="77C145"/>
                </a:solidFill>
                <a:latin typeface="Arial"/>
                <a:cs typeface="Arial"/>
              </a:rPr>
              <a:t>zł</a:t>
            </a:r>
            <a:endParaRPr sz="3650" dirty="0">
              <a:latin typeface="Arial"/>
              <a:cs typeface="Arial"/>
            </a:endParaRPr>
          </a:p>
          <a:p>
            <a:pPr marL="106045" marR="97790" algn="ctr">
              <a:lnSpc>
                <a:spcPts val="1360"/>
              </a:lnSpc>
              <a:spcBef>
                <a:spcPts val="540"/>
              </a:spcBef>
            </a:pPr>
            <a:r>
              <a:rPr sz="1400" spc="-5" dirty="0">
                <a:solidFill>
                  <a:srgbClr val="6B6B6B"/>
                </a:solidFill>
                <a:latin typeface="Arial"/>
                <a:cs typeface="Arial"/>
              </a:rPr>
              <a:t>Wypłacając </a:t>
            </a:r>
            <a:r>
              <a:rPr sz="1400" dirty="0">
                <a:solidFill>
                  <a:srgbClr val="6B6B6B"/>
                </a:solidFill>
                <a:latin typeface="Arial"/>
                <a:cs typeface="Arial"/>
              </a:rPr>
              <a:t>środki z PPK</a:t>
            </a:r>
            <a:r>
              <a:rPr sz="1400" spc="-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B6B6B"/>
                </a:solidFill>
                <a:latin typeface="Arial"/>
                <a:cs typeface="Arial"/>
              </a:rPr>
              <a:t>według  </a:t>
            </a:r>
            <a:r>
              <a:rPr sz="1400" dirty="0">
                <a:solidFill>
                  <a:srgbClr val="6B6B6B"/>
                </a:solidFill>
                <a:latin typeface="Arial"/>
                <a:cs typeface="Arial"/>
              </a:rPr>
              <a:t>zadeklarowanego</a:t>
            </a:r>
            <a:r>
              <a:rPr sz="1400" spc="-1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B6B6B"/>
                </a:solidFill>
                <a:latin typeface="Arial"/>
                <a:cs typeface="Arial"/>
              </a:rPr>
              <a:t>podziału</a:t>
            </a:r>
            <a:endParaRPr sz="140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260"/>
              </a:spcBef>
            </a:pPr>
            <a:r>
              <a:rPr sz="1400" b="1" dirty="0">
                <a:solidFill>
                  <a:srgbClr val="77C145"/>
                </a:solidFill>
                <a:latin typeface="Arial"/>
                <a:cs typeface="Arial"/>
              </a:rPr>
              <a:t>otrzymasz</a:t>
            </a:r>
            <a:r>
              <a:rPr sz="1400" b="1" spc="-10" dirty="0">
                <a:solidFill>
                  <a:srgbClr val="77C145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77C145"/>
                </a:solidFill>
                <a:latin typeface="Arial"/>
                <a:cs typeface="Arial"/>
              </a:rPr>
              <a:t>łącznie: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2292819" y="3434450"/>
            <a:ext cx="4020820" cy="671183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526094" y="3576435"/>
            <a:ext cx="3596640" cy="6277610"/>
          </a:xfrm>
          <a:custGeom>
            <a:avLst/>
            <a:gdLst/>
            <a:ahLst/>
            <a:cxnLst/>
            <a:rect l="l" t="t" r="r" b="b"/>
            <a:pathLst>
              <a:path w="3596640" h="6277609">
                <a:moveTo>
                  <a:pt x="3401477" y="0"/>
                </a:moveTo>
                <a:lnTo>
                  <a:pt x="194653" y="0"/>
                </a:lnTo>
                <a:lnTo>
                  <a:pt x="150021" y="5140"/>
                </a:lnTo>
                <a:lnTo>
                  <a:pt x="109049" y="19784"/>
                </a:lnTo>
                <a:lnTo>
                  <a:pt x="72907" y="42762"/>
                </a:lnTo>
                <a:lnTo>
                  <a:pt x="42763" y="72905"/>
                </a:lnTo>
                <a:lnTo>
                  <a:pt x="19784" y="109046"/>
                </a:lnTo>
                <a:lnTo>
                  <a:pt x="5140" y="150014"/>
                </a:lnTo>
                <a:lnTo>
                  <a:pt x="0" y="194643"/>
                </a:lnTo>
                <a:lnTo>
                  <a:pt x="0" y="6082746"/>
                </a:lnTo>
                <a:lnTo>
                  <a:pt x="5140" y="6127379"/>
                </a:lnTo>
                <a:lnTo>
                  <a:pt x="19784" y="6168350"/>
                </a:lnTo>
                <a:lnTo>
                  <a:pt x="42763" y="6204492"/>
                </a:lnTo>
                <a:lnTo>
                  <a:pt x="72907" y="6234637"/>
                </a:lnTo>
                <a:lnTo>
                  <a:pt x="109049" y="6257615"/>
                </a:lnTo>
                <a:lnTo>
                  <a:pt x="150021" y="6272259"/>
                </a:lnTo>
                <a:lnTo>
                  <a:pt x="194653" y="6277400"/>
                </a:lnTo>
                <a:lnTo>
                  <a:pt x="3401477" y="6277400"/>
                </a:lnTo>
                <a:lnTo>
                  <a:pt x="3446106" y="6272259"/>
                </a:lnTo>
                <a:lnTo>
                  <a:pt x="3487074" y="6257615"/>
                </a:lnTo>
                <a:lnTo>
                  <a:pt x="3523215" y="6234637"/>
                </a:lnTo>
                <a:lnTo>
                  <a:pt x="3553358" y="6204492"/>
                </a:lnTo>
                <a:lnTo>
                  <a:pt x="3576336" y="6168350"/>
                </a:lnTo>
                <a:lnTo>
                  <a:pt x="3590979" y="6127379"/>
                </a:lnTo>
                <a:lnTo>
                  <a:pt x="3596120" y="6082746"/>
                </a:lnTo>
                <a:lnTo>
                  <a:pt x="3596120" y="194643"/>
                </a:lnTo>
                <a:lnTo>
                  <a:pt x="3590979" y="150014"/>
                </a:lnTo>
                <a:lnTo>
                  <a:pt x="3576336" y="109046"/>
                </a:lnTo>
                <a:lnTo>
                  <a:pt x="3553358" y="72905"/>
                </a:lnTo>
                <a:lnTo>
                  <a:pt x="3523215" y="42762"/>
                </a:lnTo>
                <a:lnTo>
                  <a:pt x="3487074" y="19784"/>
                </a:lnTo>
                <a:lnTo>
                  <a:pt x="3446106" y="5140"/>
                </a:lnTo>
                <a:lnTo>
                  <a:pt x="34014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544120" y="2565366"/>
            <a:ext cx="3518217" cy="132980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759297" y="2704273"/>
            <a:ext cx="3087370" cy="904875"/>
          </a:xfrm>
          <a:custGeom>
            <a:avLst/>
            <a:gdLst/>
            <a:ahLst/>
            <a:cxnLst/>
            <a:rect l="l" t="t" r="r" b="b"/>
            <a:pathLst>
              <a:path w="3087369" h="904875">
                <a:moveTo>
                  <a:pt x="2950978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768437"/>
                </a:lnTo>
                <a:lnTo>
                  <a:pt x="6946" y="811500"/>
                </a:lnTo>
                <a:lnTo>
                  <a:pt x="26289" y="848901"/>
                </a:lnTo>
                <a:lnTo>
                  <a:pt x="55785" y="878395"/>
                </a:lnTo>
                <a:lnTo>
                  <a:pt x="93189" y="897738"/>
                </a:lnTo>
                <a:lnTo>
                  <a:pt x="136257" y="904684"/>
                </a:lnTo>
                <a:lnTo>
                  <a:pt x="2950978" y="904684"/>
                </a:lnTo>
                <a:lnTo>
                  <a:pt x="2994046" y="897738"/>
                </a:lnTo>
                <a:lnTo>
                  <a:pt x="3031450" y="878395"/>
                </a:lnTo>
                <a:lnTo>
                  <a:pt x="3060946" y="848901"/>
                </a:lnTo>
                <a:lnTo>
                  <a:pt x="3080289" y="811500"/>
                </a:lnTo>
                <a:lnTo>
                  <a:pt x="3087235" y="768437"/>
                </a:lnTo>
                <a:lnTo>
                  <a:pt x="3087235" y="136257"/>
                </a:lnTo>
                <a:lnTo>
                  <a:pt x="3080289" y="93189"/>
                </a:lnTo>
                <a:lnTo>
                  <a:pt x="3060946" y="55785"/>
                </a:lnTo>
                <a:lnTo>
                  <a:pt x="3031450" y="26289"/>
                </a:lnTo>
                <a:lnTo>
                  <a:pt x="2994046" y="6946"/>
                </a:lnTo>
                <a:lnTo>
                  <a:pt x="29509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2906183" y="2806646"/>
            <a:ext cx="3013267" cy="464871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807720" marR="5080" indent="-795655">
              <a:lnSpc>
                <a:spcPts val="1700"/>
              </a:lnSpc>
              <a:spcBef>
                <a:spcPts val="225"/>
              </a:spcBef>
            </a:pPr>
            <a:r>
              <a:rPr sz="1600" b="1" spc="20" dirty="0">
                <a:solidFill>
                  <a:srgbClr val="436682"/>
                </a:solidFill>
                <a:latin typeface="Arial"/>
                <a:cs typeface="Arial"/>
              </a:rPr>
              <a:t>WYNAGRODZENIE</a:t>
            </a:r>
            <a:r>
              <a:rPr sz="1600" b="1" spc="-30" dirty="0">
                <a:solidFill>
                  <a:srgbClr val="436682"/>
                </a:solidFill>
                <a:latin typeface="Arial"/>
                <a:cs typeface="Arial"/>
              </a:rPr>
              <a:t> </a:t>
            </a:r>
            <a:r>
              <a:rPr sz="1600" b="1" spc="15" dirty="0">
                <a:solidFill>
                  <a:srgbClr val="436682"/>
                </a:solidFill>
                <a:latin typeface="Arial"/>
                <a:cs typeface="Arial"/>
              </a:rPr>
              <a:t>BRUTTO:  10 000</a:t>
            </a:r>
            <a:r>
              <a:rPr sz="1600" b="1" spc="-15" dirty="0">
                <a:solidFill>
                  <a:srgbClr val="436682"/>
                </a:solidFill>
                <a:latin typeface="Arial"/>
                <a:cs typeface="Arial"/>
              </a:rPr>
              <a:t> </a:t>
            </a:r>
            <a:r>
              <a:rPr sz="1600" b="1" spc="20" dirty="0">
                <a:solidFill>
                  <a:srgbClr val="436682"/>
                </a:solidFill>
                <a:latin typeface="Arial"/>
                <a:cs typeface="Arial"/>
              </a:rPr>
              <a:t>PLN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2506016" y="6493258"/>
            <a:ext cx="3596640" cy="3393631"/>
          </a:xfrm>
          <a:custGeom>
            <a:avLst/>
            <a:gdLst/>
            <a:ahLst/>
            <a:cxnLst/>
            <a:rect l="l" t="t" r="r" b="b"/>
            <a:pathLst>
              <a:path w="3596640" h="3528695">
                <a:moveTo>
                  <a:pt x="3401477" y="0"/>
                </a:moveTo>
                <a:lnTo>
                  <a:pt x="194653" y="0"/>
                </a:lnTo>
                <a:lnTo>
                  <a:pt x="150021" y="5140"/>
                </a:lnTo>
                <a:lnTo>
                  <a:pt x="109049" y="19784"/>
                </a:lnTo>
                <a:lnTo>
                  <a:pt x="72907" y="42762"/>
                </a:lnTo>
                <a:lnTo>
                  <a:pt x="42763" y="72905"/>
                </a:lnTo>
                <a:lnTo>
                  <a:pt x="19784" y="109046"/>
                </a:lnTo>
                <a:lnTo>
                  <a:pt x="5140" y="150014"/>
                </a:lnTo>
                <a:lnTo>
                  <a:pt x="0" y="194643"/>
                </a:lnTo>
                <a:lnTo>
                  <a:pt x="0" y="3333511"/>
                </a:lnTo>
                <a:lnTo>
                  <a:pt x="5140" y="3378143"/>
                </a:lnTo>
                <a:lnTo>
                  <a:pt x="19784" y="3419114"/>
                </a:lnTo>
                <a:lnTo>
                  <a:pt x="42763" y="3455257"/>
                </a:lnTo>
                <a:lnTo>
                  <a:pt x="72907" y="3485401"/>
                </a:lnTo>
                <a:lnTo>
                  <a:pt x="109049" y="3508380"/>
                </a:lnTo>
                <a:lnTo>
                  <a:pt x="150021" y="3523023"/>
                </a:lnTo>
                <a:lnTo>
                  <a:pt x="194653" y="3528164"/>
                </a:lnTo>
                <a:lnTo>
                  <a:pt x="3401477" y="3528164"/>
                </a:lnTo>
                <a:lnTo>
                  <a:pt x="3446106" y="3523023"/>
                </a:lnTo>
                <a:lnTo>
                  <a:pt x="3487074" y="3508380"/>
                </a:lnTo>
                <a:lnTo>
                  <a:pt x="3523215" y="3485401"/>
                </a:lnTo>
                <a:lnTo>
                  <a:pt x="3553358" y="3455257"/>
                </a:lnTo>
                <a:lnTo>
                  <a:pt x="3576336" y="3419114"/>
                </a:lnTo>
                <a:lnTo>
                  <a:pt x="3590979" y="3378143"/>
                </a:lnTo>
                <a:lnTo>
                  <a:pt x="3596120" y="3333511"/>
                </a:lnTo>
                <a:lnTo>
                  <a:pt x="3596120" y="194643"/>
                </a:lnTo>
                <a:lnTo>
                  <a:pt x="3590979" y="150014"/>
                </a:lnTo>
                <a:lnTo>
                  <a:pt x="3576336" y="109046"/>
                </a:lnTo>
                <a:lnTo>
                  <a:pt x="3553358" y="72905"/>
                </a:lnTo>
                <a:lnTo>
                  <a:pt x="3523215" y="42762"/>
                </a:lnTo>
                <a:lnTo>
                  <a:pt x="3487074" y="19784"/>
                </a:lnTo>
                <a:lnTo>
                  <a:pt x="3446106" y="5140"/>
                </a:lnTo>
                <a:lnTo>
                  <a:pt x="3401477" y="0"/>
                </a:lnTo>
                <a:close/>
              </a:path>
            </a:pathLst>
          </a:custGeom>
          <a:solidFill>
            <a:srgbClr val="D8D8D8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759014" y="3355919"/>
            <a:ext cx="3087370" cy="506095"/>
          </a:xfrm>
          <a:custGeom>
            <a:avLst/>
            <a:gdLst/>
            <a:ahLst/>
            <a:cxnLst/>
            <a:rect l="l" t="t" r="r" b="b"/>
            <a:pathLst>
              <a:path w="3087369" h="506095">
                <a:moveTo>
                  <a:pt x="2950988" y="0"/>
                </a:moveTo>
                <a:lnTo>
                  <a:pt x="136257" y="0"/>
                </a:lnTo>
                <a:lnTo>
                  <a:pt x="93189" y="6946"/>
                </a:lnTo>
                <a:lnTo>
                  <a:pt x="55785" y="26289"/>
                </a:lnTo>
                <a:lnTo>
                  <a:pt x="26289" y="55785"/>
                </a:lnTo>
                <a:lnTo>
                  <a:pt x="6946" y="93189"/>
                </a:lnTo>
                <a:lnTo>
                  <a:pt x="0" y="136257"/>
                </a:lnTo>
                <a:lnTo>
                  <a:pt x="0" y="369831"/>
                </a:lnTo>
                <a:lnTo>
                  <a:pt x="6946" y="412900"/>
                </a:lnTo>
                <a:lnTo>
                  <a:pt x="26289" y="450304"/>
                </a:lnTo>
                <a:lnTo>
                  <a:pt x="55785" y="479799"/>
                </a:lnTo>
                <a:lnTo>
                  <a:pt x="93189" y="499142"/>
                </a:lnTo>
                <a:lnTo>
                  <a:pt x="136257" y="506089"/>
                </a:lnTo>
                <a:lnTo>
                  <a:pt x="2950988" y="506089"/>
                </a:lnTo>
                <a:lnTo>
                  <a:pt x="2994056" y="499142"/>
                </a:lnTo>
                <a:lnTo>
                  <a:pt x="3031457" y="479799"/>
                </a:lnTo>
                <a:lnTo>
                  <a:pt x="3060950" y="450304"/>
                </a:lnTo>
                <a:lnTo>
                  <a:pt x="3080290" y="412900"/>
                </a:lnTo>
                <a:lnTo>
                  <a:pt x="3087235" y="369831"/>
                </a:lnTo>
                <a:lnTo>
                  <a:pt x="3087235" y="136257"/>
                </a:lnTo>
                <a:lnTo>
                  <a:pt x="3080290" y="93189"/>
                </a:lnTo>
                <a:lnTo>
                  <a:pt x="3060950" y="55785"/>
                </a:lnTo>
                <a:lnTo>
                  <a:pt x="3031457" y="26289"/>
                </a:lnTo>
                <a:lnTo>
                  <a:pt x="2994056" y="6946"/>
                </a:lnTo>
                <a:lnTo>
                  <a:pt x="2950988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3416346" y="3465119"/>
            <a:ext cx="2137107" cy="26289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Twoje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oszczędności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2719497" y="9148308"/>
            <a:ext cx="102614" cy="1026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2715260" y="9369240"/>
            <a:ext cx="111096" cy="11110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2719497" y="9581278"/>
            <a:ext cx="102614" cy="1026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12927087" y="9050861"/>
            <a:ext cx="1925955" cy="678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8200"/>
              </a:lnSpc>
              <a:spcBef>
                <a:spcPts val="100"/>
              </a:spcBef>
            </a:pPr>
            <a:r>
              <a:rPr sz="900" spc="15" dirty="0">
                <a:solidFill>
                  <a:srgbClr val="6B6B6B"/>
                </a:solidFill>
                <a:latin typeface="Arial"/>
                <a:cs typeface="Arial"/>
              </a:rPr>
              <a:t>Środki </a:t>
            </a:r>
            <a:r>
              <a:rPr sz="900" spc="10" dirty="0">
                <a:solidFill>
                  <a:srgbClr val="6B6B6B"/>
                </a:solidFill>
                <a:latin typeface="Arial"/>
                <a:cs typeface="Arial"/>
              </a:rPr>
              <a:t>wpłacone przez pracownika:  </a:t>
            </a:r>
            <a:r>
              <a:rPr sz="900" spc="15" dirty="0">
                <a:solidFill>
                  <a:srgbClr val="6B6B6B"/>
                </a:solidFill>
                <a:latin typeface="Arial"/>
                <a:cs typeface="Arial"/>
              </a:rPr>
              <a:t>Środki </a:t>
            </a:r>
            <a:r>
              <a:rPr sz="900" spc="10" dirty="0">
                <a:solidFill>
                  <a:srgbClr val="6B6B6B"/>
                </a:solidFill>
                <a:latin typeface="Arial"/>
                <a:cs typeface="Arial"/>
              </a:rPr>
              <a:t>wpłacone przez pracodawce:  </a:t>
            </a:r>
            <a:r>
              <a:rPr sz="900" spc="15" dirty="0">
                <a:solidFill>
                  <a:srgbClr val="6B6B6B"/>
                </a:solidFill>
                <a:latin typeface="Arial"/>
                <a:cs typeface="Arial"/>
              </a:rPr>
              <a:t>Środki </a:t>
            </a:r>
            <a:r>
              <a:rPr sz="900" spc="10" dirty="0">
                <a:solidFill>
                  <a:srgbClr val="6B6B6B"/>
                </a:solidFill>
                <a:latin typeface="Arial"/>
                <a:cs typeface="Arial"/>
              </a:rPr>
              <a:t>wpłacone przez</a:t>
            </a:r>
            <a:r>
              <a:rPr sz="900" spc="-2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6B6B6B"/>
                </a:solidFill>
                <a:latin typeface="Arial"/>
                <a:cs typeface="Arial"/>
              </a:rPr>
              <a:t>państwo: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5005575" y="9040636"/>
            <a:ext cx="897255" cy="6838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20"/>
              </a:spcBef>
            </a:pP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139 612</a:t>
            </a:r>
            <a:r>
              <a:rPr sz="1450" b="1" spc="-8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zł</a:t>
            </a:r>
            <a:endParaRPr sz="1450" dirty="0">
              <a:latin typeface="Arial"/>
              <a:cs typeface="Arial"/>
            </a:endParaRPr>
          </a:p>
          <a:p>
            <a:pPr marL="12700">
              <a:lnSpc>
                <a:spcPts val="1710"/>
              </a:lnSpc>
            </a:pP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104 709</a:t>
            </a:r>
            <a:r>
              <a:rPr sz="1450" b="1" spc="-8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zł</a:t>
            </a:r>
            <a:endParaRPr sz="1450" dirty="0">
              <a:latin typeface="Arial"/>
              <a:cs typeface="Arial"/>
            </a:endParaRPr>
          </a:p>
          <a:p>
            <a:pPr marL="12700">
              <a:lnSpc>
                <a:spcPts val="1720"/>
              </a:lnSpc>
            </a:pPr>
            <a:r>
              <a:rPr sz="1450" b="1" spc="10" dirty="0">
                <a:solidFill>
                  <a:srgbClr val="6B6B6B"/>
                </a:solidFill>
                <a:latin typeface="Arial"/>
                <a:cs typeface="Arial"/>
              </a:rPr>
              <a:t>8 </a:t>
            </a: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650</a:t>
            </a:r>
            <a:r>
              <a:rPr sz="1450" b="1" spc="-3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50" b="1" spc="5" dirty="0">
                <a:solidFill>
                  <a:srgbClr val="6B6B6B"/>
                </a:solidFill>
                <a:latin typeface="Arial"/>
                <a:cs typeface="Arial"/>
              </a:rPr>
              <a:t>zł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2566650" y="3982972"/>
            <a:ext cx="3493828" cy="1636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175">
              <a:lnSpc>
                <a:spcPts val="1400"/>
              </a:lnSpc>
              <a:spcBef>
                <a:spcPts val="100"/>
              </a:spcBef>
            </a:pPr>
            <a:r>
              <a:rPr lang="pl-PL" sz="1400" dirty="0">
                <a:solidFill>
                  <a:srgbClr val="6B6B6B"/>
                </a:solidFill>
                <a:latin typeface="Arial"/>
                <a:cs typeface="Arial"/>
              </a:rPr>
              <a:t>    </a:t>
            </a:r>
            <a:r>
              <a:rPr sz="1400" dirty="0">
                <a:solidFill>
                  <a:srgbClr val="6B6B6B"/>
                </a:solidFill>
                <a:latin typeface="Arial"/>
                <a:cs typeface="Arial"/>
              </a:rPr>
              <a:t>Suma zgromadzonych </a:t>
            </a:r>
            <a:r>
              <a:rPr sz="1400" spc="-5" dirty="0">
                <a:solidFill>
                  <a:srgbClr val="6B6B6B"/>
                </a:solidFill>
                <a:latin typeface="Arial"/>
                <a:cs typeface="Arial"/>
              </a:rPr>
              <a:t>przez</a:t>
            </a:r>
            <a:r>
              <a:rPr sz="1400" spc="-1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B6B6B"/>
                </a:solidFill>
                <a:latin typeface="Arial"/>
                <a:cs typeface="Arial"/>
              </a:rPr>
              <a:t>Ciebie</a:t>
            </a:r>
            <a:endParaRPr sz="1400" dirty="0">
              <a:latin typeface="Arial"/>
              <a:cs typeface="Arial"/>
            </a:endParaRPr>
          </a:p>
          <a:p>
            <a:pPr marL="800100">
              <a:lnSpc>
                <a:spcPts val="1400"/>
              </a:lnSpc>
            </a:pPr>
            <a:r>
              <a:rPr lang="pl-PL" sz="1400" dirty="0">
                <a:solidFill>
                  <a:srgbClr val="6B6B6B"/>
                </a:solidFill>
                <a:latin typeface="Arial"/>
                <a:cs typeface="Arial"/>
              </a:rPr>
              <a:t>      </a:t>
            </a:r>
            <a:r>
              <a:rPr sz="1400" dirty="0" err="1">
                <a:solidFill>
                  <a:srgbClr val="6B6B6B"/>
                </a:solidFill>
                <a:latin typeface="Arial"/>
                <a:cs typeface="Arial"/>
              </a:rPr>
              <a:t>środków</a:t>
            </a:r>
            <a:r>
              <a:rPr sz="1400" dirty="0">
                <a:solidFill>
                  <a:srgbClr val="6B6B6B"/>
                </a:solidFill>
                <a:latin typeface="Arial"/>
                <a:cs typeface="Arial"/>
              </a:rPr>
              <a:t> w</a:t>
            </a:r>
            <a:r>
              <a:rPr sz="1400" spc="-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sz="1400" dirty="0">
              <a:latin typeface="Arial"/>
              <a:cs typeface="Arial"/>
            </a:endParaRPr>
          </a:p>
          <a:p>
            <a:pPr marL="290830" algn="ctr">
              <a:lnSpc>
                <a:spcPct val="100000"/>
              </a:lnSpc>
              <a:spcBef>
                <a:spcPts val="150"/>
              </a:spcBef>
            </a:pPr>
            <a:r>
              <a:rPr sz="3650" b="1" spc="5" dirty="0">
                <a:solidFill>
                  <a:srgbClr val="77C145"/>
                </a:solidFill>
                <a:latin typeface="Arial"/>
                <a:cs typeface="Arial"/>
              </a:rPr>
              <a:t>452 256</a:t>
            </a:r>
            <a:r>
              <a:rPr sz="3650" b="1" spc="-20" dirty="0">
                <a:solidFill>
                  <a:srgbClr val="77C145"/>
                </a:solidFill>
                <a:latin typeface="Arial"/>
                <a:cs typeface="Arial"/>
              </a:rPr>
              <a:t> </a:t>
            </a:r>
            <a:r>
              <a:rPr sz="3650" b="1" spc="5" dirty="0">
                <a:solidFill>
                  <a:srgbClr val="77C145"/>
                </a:solidFill>
                <a:latin typeface="Arial"/>
                <a:cs typeface="Arial"/>
              </a:rPr>
              <a:t>zł</a:t>
            </a:r>
            <a:endParaRPr sz="3650" dirty="0">
              <a:latin typeface="Arial"/>
              <a:cs typeface="Arial"/>
            </a:endParaRPr>
          </a:p>
          <a:p>
            <a:pPr marL="223520" marR="521970" algn="ctr">
              <a:lnSpc>
                <a:spcPts val="1360"/>
              </a:lnSpc>
              <a:spcBef>
                <a:spcPts val="540"/>
              </a:spcBef>
            </a:pPr>
            <a:r>
              <a:rPr lang="pl-PL" sz="1400" spc="-5" dirty="0">
                <a:solidFill>
                  <a:srgbClr val="6B6B6B"/>
                </a:solidFill>
                <a:latin typeface="Arial"/>
                <a:cs typeface="Arial"/>
              </a:rPr>
              <a:t>   </a:t>
            </a:r>
            <a:r>
              <a:rPr sz="1400" spc="-5" dirty="0" err="1">
                <a:solidFill>
                  <a:srgbClr val="6B6B6B"/>
                </a:solidFill>
                <a:latin typeface="Arial"/>
                <a:cs typeface="Arial"/>
              </a:rPr>
              <a:t>Wypłacaj</a:t>
            </a:r>
            <a:r>
              <a:rPr lang="pl-PL" sz="1400" spc="-5" dirty="0">
                <a:solidFill>
                  <a:srgbClr val="6B6B6B"/>
                </a:solidFill>
                <a:latin typeface="Arial"/>
                <a:cs typeface="Arial"/>
              </a:rPr>
              <a:t>ą</a:t>
            </a:r>
            <a:r>
              <a:rPr sz="1400" spc="-5" dirty="0">
                <a:solidFill>
                  <a:srgbClr val="6B6B6B"/>
                </a:solidFill>
                <a:latin typeface="Arial"/>
                <a:cs typeface="Arial"/>
              </a:rPr>
              <a:t>c </a:t>
            </a:r>
            <a:r>
              <a:rPr sz="1400" dirty="0">
                <a:solidFill>
                  <a:srgbClr val="6B6B6B"/>
                </a:solidFill>
                <a:latin typeface="Arial"/>
                <a:cs typeface="Arial"/>
              </a:rPr>
              <a:t>środki z PPK</a:t>
            </a:r>
            <a:r>
              <a:rPr sz="1400" spc="-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B6B6B"/>
                </a:solidFill>
                <a:latin typeface="Arial"/>
                <a:cs typeface="Arial"/>
              </a:rPr>
              <a:t>według  </a:t>
            </a:r>
            <a:r>
              <a:rPr sz="1400" dirty="0">
                <a:solidFill>
                  <a:srgbClr val="6B6B6B"/>
                </a:solidFill>
                <a:latin typeface="Arial"/>
                <a:cs typeface="Arial"/>
              </a:rPr>
              <a:t>zadeklarowanego</a:t>
            </a:r>
            <a:r>
              <a:rPr sz="1400" spc="-1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B6B6B"/>
                </a:solidFill>
                <a:latin typeface="Arial"/>
                <a:cs typeface="Arial"/>
              </a:rPr>
              <a:t>podziału</a:t>
            </a:r>
            <a:endParaRPr sz="1400" dirty="0">
              <a:latin typeface="Arial"/>
              <a:cs typeface="Arial"/>
            </a:endParaRPr>
          </a:p>
          <a:p>
            <a:pPr marR="297815" algn="ctr">
              <a:lnSpc>
                <a:spcPct val="100000"/>
              </a:lnSpc>
              <a:spcBef>
                <a:spcPts val="260"/>
              </a:spcBef>
            </a:pPr>
            <a:r>
              <a:rPr sz="1400" b="1" dirty="0" err="1">
                <a:solidFill>
                  <a:srgbClr val="77C145"/>
                </a:solidFill>
                <a:latin typeface="Arial"/>
                <a:cs typeface="Arial"/>
              </a:rPr>
              <a:t>otrzymasz</a:t>
            </a:r>
            <a:r>
              <a:rPr sz="1400" b="1" spc="-5" dirty="0">
                <a:solidFill>
                  <a:srgbClr val="77C145"/>
                </a:solidFill>
                <a:latin typeface="Arial"/>
                <a:cs typeface="Arial"/>
              </a:rPr>
              <a:t> ł</a:t>
            </a:r>
            <a:r>
              <a:rPr lang="pl-PL" sz="1400" b="1" spc="-5" dirty="0">
                <a:solidFill>
                  <a:srgbClr val="77C145"/>
                </a:solidFill>
                <a:latin typeface="Arial"/>
                <a:cs typeface="Arial"/>
              </a:rPr>
              <a:t>ą</a:t>
            </a:r>
            <a:r>
              <a:rPr sz="1400" b="1" spc="-5" dirty="0" err="1">
                <a:solidFill>
                  <a:srgbClr val="77C145"/>
                </a:solidFill>
                <a:latin typeface="Arial"/>
                <a:cs typeface="Arial"/>
              </a:rPr>
              <a:t>cznie</a:t>
            </a:r>
            <a:r>
              <a:rPr sz="1400" b="1" spc="-5" dirty="0">
                <a:solidFill>
                  <a:srgbClr val="77C145"/>
                </a:solidFill>
                <a:latin typeface="Arial"/>
                <a:cs typeface="Arial"/>
              </a:rPr>
              <a:t>: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71DACBA-0E84-9A47-912B-C13B9C5330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46061" y="10466671"/>
            <a:ext cx="587768" cy="598265"/>
          </a:xfrm>
          <a:prstGeom prst="rect">
            <a:avLst/>
          </a:prstGeom>
        </p:spPr>
      </p:pic>
      <p:sp>
        <p:nvSpPr>
          <p:cNvPr id="68" name="object 2"/>
          <p:cNvSpPr txBox="1">
            <a:spLocks noGrp="1"/>
          </p:cNvSpPr>
          <p:nvPr>
            <p:ph type="title"/>
          </p:nvPr>
        </p:nvSpPr>
        <p:spPr>
          <a:xfrm>
            <a:off x="1013446" y="1044859"/>
            <a:ext cx="910018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10" dirty="0">
                <a:solidFill>
                  <a:srgbClr val="FFFFFF"/>
                </a:solidFill>
              </a:rPr>
              <a:t>Symulacja </a:t>
            </a:r>
            <a:r>
              <a:rPr sz="2950" spc="5" dirty="0">
                <a:solidFill>
                  <a:srgbClr val="FFFFFF"/>
                </a:solidFill>
              </a:rPr>
              <a:t>35 letniego okresu oszczędzania </a:t>
            </a:r>
            <a:r>
              <a:rPr sz="2950" spc="10" dirty="0">
                <a:solidFill>
                  <a:srgbClr val="FFFFFF"/>
                </a:solidFill>
              </a:rPr>
              <a:t>w</a:t>
            </a:r>
            <a:r>
              <a:rPr sz="2950" spc="20" dirty="0">
                <a:solidFill>
                  <a:srgbClr val="FFFFFF"/>
                </a:solidFill>
              </a:rPr>
              <a:t> </a:t>
            </a:r>
            <a:r>
              <a:rPr sz="2950" spc="10" dirty="0">
                <a:solidFill>
                  <a:srgbClr val="FFFFFF"/>
                </a:solidFill>
              </a:rPr>
              <a:t>PPK</a:t>
            </a:r>
            <a:endParaRPr sz="2950" dirty="0"/>
          </a:p>
        </p:txBody>
      </p:sp>
      <p:pic>
        <p:nvPicPr>
          <p:cNvPr id="70" name="Picture 2" descr="C:\Users\Hotchili\Desktop\compensa_keynote_missing_icons\Icon_48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089" y="8473450"/>
            <a:ext cx="544512" cy="40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C:\Users\Hotchili\Desktop\compensa_keynote_missing_icons\Icon_48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254" y="8481902"/>
            <a:ext cx="544512" cy="40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:\Users\Hotchili\Desktop\compensa_keynote_missing_icons\Icon_48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4648" y="8474074"/>
            <a:ext cx="544512" cy="40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3" descr="C:\Users\Hotchili\Desktop\pie_chart_2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52" y="6666688"/>
            <a:ext cx="20859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4" descr="C:\Users\Hotchili\Desktop\pie_chart_1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191" y="6645275"/>
            <a:ext cx="20764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5" descr="C:\Users\Hotchili\Desktop\pie_chart_3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075" y="6721475"/>
            <a:ext cx="20859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otchili\Desktop\ludek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8558561"/>
            <a:ext cx="27622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C:\Users\Hotchili\Desktop\ludek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170" y="8550275"/>
            <a:ext cx="27622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object 27">
            <a:extLst>
              <a:ext uri="{FF2B5EF4-FFF2-40B4-BE49-F238E27FC236}">
                <a16:creationId xmlns:a16="http://schemas.microsoft.com/office/drawing/2014/main" id="{465128B9-6937-754E-A4FE-3CE00FF3C00A}"/>
              </a:ext>
            </a:extLst>
          </p:cNvPr>
          <p:cNvSpPr txBox="1"/>
          <p:nvPr/>
        </p:nvSpPr>
        <p:spPr>
          <a:xfrm>
            <a:off x="8330053" y="5745601"/>
            <a:ext cx="3493828" cy="65851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  <a:tabLst>
                <a:tab pos="1515745" algn="l"/>
              </a:tabLst>
            </a:pPr>
            <a:r>
              <a:rPr sz="1100" spc="15" dirty="0">
                <a:solidFill>
                  <a:srgbClr val="6B6B6B"/>
                </a:solidFill>
                <a:latin typeface="Arial"/>
                <a:cs typeface="Arial"/>
              </a:rPr>
              <a:t>Wypłatę</a:t>
            </a:r>
            <a:r>
              <a:rPr sz="1100" spc="2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6B6B6B"/>
                </a:solidFill>
                <a:latin typeface="Arial"/>
                <a:cs typeface="Arial"/>
              </a:rPr>
              <a:t>jednorazową</a:t>
            </a:r>
            <a:r>
              <a:rPr sz="900" spc="10" dirty="0">
                <a:solidFill>
                  <a:srgbClr val="6B6B6B"/>
                </a:solidFill>
                <a:latin typeface="Arial"/>
                <a:cs typeface="Arial"/>
              </a:rPr>
              <a:t>	</a:t>
            </a:r>
            <a:r>
              <a:rPr lang="pl-PL" sz="900" spc="10" dirty="0">
                <a:solidFill>
                  <a:srgbClr val="6B6B6B"/>
                </a:solidFill>
                <a:latin typeface="Arial"/>
                <a:cs typeface="Arial"/>
              </a:rPr>
              <a:t>        </a:t>
            </a:r>
            <a:r>
              <a:rPr sz="1100" spc="15" dirty="0" err="1">
                <a:solidFill>
                  <a:srgbClr val="6B6B6B"/>
                </a:solidFill>
                <a:latin typeface="Arial"/>
                <a:cs typeface="Arial"/>
              </a:rPr>
              <a:t>Miesi</a:t>
            </a:r>
            <a:r>
              <a:rPr lang="pl-PL" sz="1100" spc="15" dirty="0">
                <a:solidFill>
                  <a:srgbClr val="6B6B6B"/>
                </a:solidFill>
                <a:latin typeface="Arial"/>
                <a:cs typeface="Arial"/>
              </a:rPr>
              <a:t>ę</a:t>
            </a:r>
            <a:r>
              <a:rPr sz="1100" spc="15" dirty="0" err="1">
                <a:solidFill>
                  <a:srgbClr val="6B6B6B"/>
                </a:solidFill>
                <a:latin typeface="Arial"/>
                <a:cs typeface="Arial"/>
              </a:rPr>
              <a:t>czne</a:t>
            </a:r>
            <a:r>
              <a:rPr sz="1100" spc="1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6B6B6B"/>
                </a:solidFill>
                <a:latin typeface="Arial"/>
                <a:cs typeface="Arial"/>
              </a:rPr>
              <a:t>wypłaty </a:t>
            </a:r>
            <a:r>
              <a:rPr sz="1100" spc="15" dirty="0">
                <a:solidFill>
                  <a:srgbClr val="6B6B6B"/>
                </a:solidFill>
                <a:latin typeface="Arial"/>
                <a:cs typeface="Arial"/>
              </a:rPr>
              <a:t>z</a:t>
            </a:r>
            <a:r>
              <a:rPr sz="1100" spc="-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100" spc="20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sz="1100" dirty="0">
              <a:latin typeface="Arial"/>
              <a:cs typeface="Arial"/>
            </a:endParaRPr>
          </a:p>
          <a:p>
            <a:pPr marL="56515">
              <a:lnSpc>
                <a:spcPct val="100000"/>
              </a:lnSpc>
              <a:spcBef>
                <a:spcPts val="785"/>
              </a:spcBef>
              <a:tabLst>
                <a:tab pos="1929764" algn="l"/>
              </a:tabLst>
            </a:pPr>
            <a:r>
              <a:rPr lang="pl-PL" sz="2100" b="1" spc="-5" dirty="0">
                <a:solidFill>
                  <a:srgbClr val="77C145"/>
                </a:solidFill>
                <a:latin typeface="Arial"/>
                <a:cs typeface="Arial"/>
              </a:rPr>
              <a:t> 69</a:t>
            </a:r>
            <a:r>
              <a:rPr sz="2100" b="1" spc="5" dirty="0">
                <a:solidFill>
                  <a:srgbClr val="77C145"/>
                </a:solidFill>
                <a:latin typeface="Arial"/>
                <a:cs typeface="Arial"/>
              </a:rPr>
              <a:t> </a:t>
            </a:r>
            <a:r>
              <a:rPr lang="pl-PL" sz="2100" b="1" spc="-5" dirty="0">
                <a:solidFill>
                  <a:srgbClr val="77C145"/>
                </a:solidFill>
                <a:latin typeface="Arial"/>
                <a:cs typeface="Arial"/>
              </a:rPr>
              <a:t>546</a:t>
            </a:r>
            <a:r>
              <a:rPr sz="2100" b="1" spc="5" dirty="0">
                <a:solidFill>
                  <a:srgbClr val="77C145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77C145"/>
                </a:solidFill>
                <a:latin typeface="Arial"/>
                <a:cs typeface="Arial"/>
              </a:rPr>
              <a:t>zł</a:t>
            </a:r>
            <a:r>
              <a:rPr sz="2000" b="1" dirty="0">
                <a:solidFill>
                  <a:srgbClr val="77C145"/>
                </a:solidFill>
                <a:latin typeface="Arial"/>
                <a:cs typeface="Arial"/>
              </a:rPr>
              <a:t>	</a:t>
            </a:r>
            <a:r>
              <a:rPr lang="pl-PL" sz="2000" b="1" dirty="0">
                <a:solidFill>
                  <a:srgbClr val="77C145"/>
                </a:solidFill>
                <a:latin typeface="Arial"/>
                <a:cs typeface="Arial"/>
              </a:rPr>
              <a:t>   </a:t>
            </a:r>
            <a:r>
              <a:rPr lang="pl-PL" sz="2100" b="1" spc="-5" dirty="0">
                <a:solidFill>
                  <a:srgbClr val="77C145"/>
                </a:solidFill>
                <a:latin typeface="Arial"/>
                <a:cs typeface="Arial"/>
              </a:rPr>
              <a:t>1991</a:t>
            </a:r>
            <a:r>
              <a:rPr sz="2100" b="1" spc="-15" dirty="0">
                <a:solidFill>
                  <a:srgbClr val="77C145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77C145"/>
                </a:solidFill>
                <a:latin typeface="Arial"/>
                <a:cs typeface="Arial"/>
              </a:rPr>
              <a:t>zł</a:t>
            </a:r>
            <a:endParaRPr sz="2100" dirty="0">
              <a:latin typeface="Arial"/>
              <a:cs typeface="Arial"/>
            </a:endParaRPr>
          </a:p>
        </p:txBody>
      </p:sp>
      <p:pic>
        <p:nvPicPr>
          <p:cNvPr id="81" name="Picture 6" descr="C:\Users\Hotchili\Desktop\ludek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087" y="8522519"/>
            <a:ext cx="27622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object 28">
            <a:extLst>
              <a:ext uri="{FF2B5EF4-FFF2-40B4-BE49-F238E27FC236}">
                <a16:creationId xmlns:a16="http://schemas.microsoft.com/office/drawing/2014/main" id="{37F719BA-EE2E-014C-B9BF-9A376C8BA2C9}"/>
              </a:ext>
            </a:extLst>
          </p:cNvPr>
          <p:cNvSpPr txBox="1"/>
          <p:nvPr/>
        </p:nvSpPr>
        <p:spPr>
          <a:xfrm>
            <a:off x="9809315" y="6146546"/>
            <a:ext cx="449371" cy="17120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b="1" spc="15" dirty="0">
                <a:solidFill>
                  <a:srgbClr val="6B6B6B"/>
                </a:solidFill>
                <a:latin typeface="Arial"/>
                <a:cs typeface="Arial"/>
              </a:rPr>
              <a:t>oraz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6" name="object 27">
            <a:extLst>
              <a:ext uri="{FF2B5EF4-FFF2-40B4-BE49-F238E27FC236}">
                <a16:creationId xmlns:a16="http://schemas.microsoft.com/office/drawing/2014/main" id="{3497DE98-9FDF-EE4E-B85F-AB20C1355802}"/>
              </a:ext>
            </a:extLst>
          </p:cNvPr>
          <p:cNvSpPr txBox="1"/>
          <p:nvPr/>
        </p:nvSpPr>
        <p:spPr>
          <a:xfrm>
            <a:off x="12566650" y="5730875"/>
            <a:ext cx="3493828" cy="65851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  <a:tabLst>
                <a:tab pos="1515745" algn="l"/>
              </a:tabLst>
            </a:pPr>
            <a:r>
              <a:rPr sz="1100" spc="15" dirty="0">
                <a:solidFill>
                  <a:srgbClr val="6B6B6B"/>
                </a:solidFill>
                <a:latin typeface="Arial"/>
                <a:cs typeface="Arial"/>
              </a:rPr>
              <a:t>Wypłatę</a:t>
            </a:r>
            <a:r>
              <a:rPr sz="1100" spc="2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6B6B6B"/>
                </a:solidFill>
                <a:latin typeface="Arial"/>
                <a:cs typeface="Arial"/>
              </a:rPr>
              <a:t>jednorazową</a:t>
            </a:r>
            <a:r>
              <a:rPr sz="900" spc="10" dirty="0">
                <a:solidFill>
                  <a:srgbClr val="6B6B6B"/>
                </a:solidFill>
                <a:latin typeface="Arial"/>
                <a:cs typeface="Arial"/>
              </a:rPr>
              <a:t>	</a:t>
            </a:r>
            <a:r>
              <a:rPr lang="pl-PL" sz="900" spc="10" dirty="0">
                <a:solidFill>
                  <a:srgbClr val="6B6B6B"/>
                </a:solidFill>
                <a:latin typeface="Arial"/>
                <a:cs typeface="Arial"/>
              </a:rPr>
              <a:t>        </a:t>
            </a:r>
            <a:r>
              <a:rPr sz="1100" spc="15" dirty="0" err="1">
                <a:solidFill>
                  <a:srgbClr val="6B6B6B"/>
                </a:solidFill>
                <a:latin typeface="Arial"/>
                <a:cs typeface="Arial"/>
              </a:rPr>
              <a:t>Miesi</a:t>
            </a:r>
            <a:r>
              <a:rPr lang="pl-PL" sz="1100" spc="15" dirty="0">
                <a:solidFill>
                  <a:srgbClr val="6B6B6B"/>
                </a:solidFill>
                <a:latin typeface="Arial"/>
                <a:cs typeface="Arial"/>
              </a:rPr>
              <a:t>ę</a:t>
            </a:r>
            <a:r>
              <a:rPr sz="1100" spc="15" dirty="0" err="1">
                <a:solidFill>
                  <a:srgbClr val="6B6B6B"/>
                </a:solidFill>
                <a:latin typeface="Arial"/>
                <a:cs typeface="Arial"/>
              </a:rPr>
              <a:t>czne</a:t>
            </a:r>
            <a:r>
              <a:rPr sz="1100" spc="1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6B6B6B"/>
                </a:solidFill>
                <a:latin typeface="Arial"/>
                <a:cs typeface="Arial"/>
              </a:rPr>
              <a:t>wypłaty </a:t>
            </a:r>
            <a:r>
              <a:rPr sz="1100" spc="15" dirty="0">
                <a:solidFill>
                  <a:srgbClr val="6B6B6B"/>
                </a:solidFill>
                <a:latin typeface="Arial"/>
                <a:cs typeface="Arial"/>
              </a:rPr>
              <a:t>z</a:t>
            </a:r>
            <a:r>
              <a:rPr sz="1100" spc="-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100" spc="20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sz="1100" dirty="0">
              <a:latin typeface="Arial"/>
              <a:cs typeface="Arial"/>
            </a:endParaRPr>
          </a:p>
          <a:p>
            <a:pPr marL="56515">
              <a:lnSpc>
                <a:spcPct val="100000"/>
              </a:lnSpc>
              <a:spcBef>
                <a:spcPts val="785"/>
              </a:spcBef>
              <a:tabLst>
                <a:tab pos="1929764" algn="l"/>
              </a:tabLst>
            </a:pPr>
            <a:r>
              <a:rPr lang="pl-PL" sz="2100" b="1" spc="-5" dirty="0">
                <a:solidFill>
                  <a:srgbClr val="77C145"/>
                </a:solidFill>
                <a:latin typeface="Arial"/>
                <a:cs typeface="Arial"/>
              </a:rPr>
              <a:t> 113 064</a:t>
            </a:r>
            <a:r>
              <a:rPr sz="2100" b="1" spc="5" dirty="0">
                <a:solidFill>
                  <a:srgbClr val="77C145"/>
                </a:solidFill>
                <a:latin typeface="Arial"/>
                <a:cs typeface="Arial"/>
              </a:rPr>
              <a:t> </a:t>
            </a:r>
            <a:r>
              <a:rPr sz="2100" b="1" dirty="0" err="1">
                <a:solidFill>
                  <a:srgbClr val="77C145"/>
                </a:solidFill>
                <a:latin typeface="Arial"/>
                <a:cs typeface="Arial"/>
              </a:rPr>
              <a:t>zł</a:t>
            </a:r>
            <a:r>
              <a:rPr sz="2000" b="1" dirty="0">
                <a:solidFill>
                  <a:srgbClr val="77C145"/>
                </a:solidFill>
                <a:latin typeface="Arial"/>
                <a:cs typeface="Arial"/>
              </a:rPr>
              <a:t>	</a:t>
            </a:r>
            <a:r>
              <a:rPr lang="pl-PL" sz="2000" b="1" dirty="0">
                <a:solidFill>
                  <a:srgbClr val="77C145"/>
                </a:solidFill>
                <a:latin typeface="Arial"/>
                <a:cs typeface="Arial"/>
              </a:rPr>
              <a:t>   </a:t>
            </a:r>
            <a:r>
              <a:rPr lang="pl-PL" sz="2100" b="1" spc="-5" dirty="0">
                <a:solidFill>
                  <a:srgbClr val="77C145"/>
                </a:solidFill>
                <a:latin typeface="Arial"/>
                <a:cs typeface="Arial"/>
              </a:rPr>
              <a:t>3 236</a:t>
            </a:r>
            <a:r>
              <a:rPr sz="2100" b="1" spc="-15" dirty="0">
                <a:solidFill>
                  <a:srgbClr val="77C145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77C145"/>
                </a:solidFill>
                <a:latin typeface="Arial"/>
                <a:cs typeface="Arial"/>
              </a:rPr>
              <a:t>zł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82" name="object 28">
            <a:extLst>
              <a:ext uri="{FF2B5EF4-FFF2-40B4-BE49-F238E27FC236}">
                <a16:creationId xmlns:a16="http://schemas.microsoft.com/office/drawing/2014/main" id="{852514D0-A575-EA4E-8FDA-7D1128EB04C1}"/>
              </a:ext>
            </a:extLst>
          </p:cNvPr>
          <p:cNvSpPr txBox="1"/>
          <p:nvPr/>
        </p:nvSpPr>
        <p:spPr>
          <a:xfrm>
            <a:off x="14045912" y="6131820"/>
            <a:ext cx="449371" cy="17120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b="1" spc="15" dirty="0">
                <a:solidFill>
                  <a:srgbClr val="6B6B6B"/>
                </a:solidFill>
                <a:latin typeface="Arial"/>
                <a:cs typeface="Arial"/>
              </a:rPr>
              <a:t>oraz</a:t>
            </a:r>
            <a:endParaRPr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55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Hotchili\Desktop\compensa_keynote_scenes_changes\scene_22_table_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039" y="6950075"/>
            <a:ext cx="7640811" cy="298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3446" y="741203"/>
            <a:ext cx="10020935" cy="1045844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 marR="5080" indent="-635">
              <a:lnSpc>
                <a:spcPts val="3870"/>
              </a:lnSpc>
              <a:spcBef>
                <a:spcPts val="465"/>
              </a:spcBef>
            </a:pPr>
            <a:r>
              <a:rPr sz="3450" dirty="0">
                <a:solidFill>
                  <a:srgbClr val="FFFFFF"/>
                </a:solidFill>
              </a:rPr>
              <a:t>Niskie koszty </a:t>
            </a:r>
            <a:r>
              <a:rPr sz="3450" spc="5" dirty="0">
                <a:solidFill>
                  <a:srgbClr val="FFFFFF"/>
                </a:solidFill>
              </a:rPr>
              <a:t>zarządzania z dodatkową </a:t>
            </a:r>
            <a:r>
              <a:rPr sz="3450" dirty="0">
                <a:solidFill>
                  <a:srgbClr val="FFFFFF"/>
                </a:solidFill>
              </a:rPr>
              <a:t>ochroną  </a:t>
            </a:r>
            <a:r>
              <a:rPr sz="3450" spc="5" dirty="0">
                <a:solidFill>
                  <a:srgbClr val="FFFFFF"/>
                </a:solidFill>
              </a:rPr>
              <a:t>ubezpieczeniową</a:t>
            </a:r>
            <a:endParaRPr sz="3450"/>
          </a:p>
        </p:txBody>
      </p:sp>
      <p:sp>
        <p:nvSpPr>
          <p:cNvPr id="3" name="object 3"/>
          <p:cNvSpPr/>
          <p:nvPr/>
        </p:nvSpPr>
        <p:spPr>
          <a:xfrm>
            <a:off x="14732536" y="0"/>
            <a:ext cx="4806136" cy="20627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41953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80676" y="408364"/>
            <a:ext cx="3214561" cy="8743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5832" y="9586508"/>
            <a:ext cx="2762657" cy="16207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9482788"/>
            <a:ext cx="2939337" cy="18257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241784" y="3715144"/>
            <a:ext cx="6811265" cy="2560957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30"/>
              </a:spcBef>
            </a:pPr>
            <a: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  <a:t>Compensa w pierwszym roku pobiera opłaty </a:t>
            </a:r>
            <a:b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</a:br>
            <a: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  <a:t>za prowadzenie rachunku w wysokości 0,25%.</a:t>
            </a:r>
          </a:p>
          <a:p>
            <a:pPr marL="12700" marR="668020">
              <a:lnSpc>
                <a:spcPts val="2800"/>
              </a:lnSpc>
              <a:spcBef>
                <a:spcPts val="5"/>
              </a:spcBef>
            </a:pPr>
            <a: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  <a:t>W ramach tych opłat zawarty jest również koszt ochrony ubezpieczeniowej dla uczestnika programu Compensa PPK.</a:t>
            </a:r>
            <a:endParaRPr sz="2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50" b="1" spc="10" dirty="0" err="1">
                <a:solidFill>
                  <a:srgbClr val="6B6B6B"/>
                </a:solidFill>
                <a:latin typeface="Arial"/>
                <a:cs typeface="Arial"/>
              </a:rPr>
              <a:t>Zobacz</a:t>
            </a: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 jak niewiele to</a:t>
            </a:r>
            <a:r>
              <a:rPr sz="2450" b="1" spc="-2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kosztuje!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86820" y="7113744"/>
            <a:ext cx="1624965" cy="5334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499109" marR="5080" indent="-487045">
              <a:lnSpc>
                <a:spcPts val="1950"/>
              </a:lnSpc>
              <a:spcBef>
                <a:spcPts val="240"/>
              </a:spcBef>
            </a:pP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Wynagrodzenie  brutto</a:t>
            </a:r>
            <a:endParaRPr sz="17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295482" y="7106721"/>
            <a:ext cx="1239520" cy="51562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08585" marR="5080" indent="-96520">
              <a:lnSpc>
                <a:spcPts val="1810"/>
              </a:lnSpc>
              <a:spcBef>
                <a:spcPts val="355"/>
              </a:spcBef>
            </a:pPr>
            <a:r>
              <a:rPr sz="1700" b="1" spc="-5" dirty="0">
                <a:solidFill>
                  <a:srgbClr val="FFFFFF"/>
                </a:solidFill>
                <a:latin typeface="Arial"/>
                <a:cs typeface="Arial"/>
              </a:rPr>
              <a:t>Wpłaty</a:t>
            </a:r>
            <a:r>
              <a:rPr sz="17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PPK  (w 1</a:t>
            </a:r>
            <a:r>
              <a:rPr sz="17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Arial"/>
                <a:cs typeface="Arial"/>
              </a:rPr>
              <a:t>roku)</a:t>
            </a:r>
            <a:endParaRPr sz="1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361043" y="7106721"/>
            <a:ext cx="1407160" cy="51562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indent="29845">
              <a:lnSpc>
                <a:spcPts val="1810"/>
              </a:lnSpc>
              <a:spcBef>
                <a:spcPts val="355"/>
              </a:spcBef>
            </a:pPr>
            <a:r>
              <a:rPr sz="1700" b="1" spc="-5" dirty="0">
                <a:solidFill>
                  <a:srgbClr val="FFFFFF"/>
                </a:solidFill>
                <a:latin typeface="Arial"/>
                <a:cs typeface="Arial"/>
              </a:rPr>
              <a:t>Koszt 0,25% 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(w </a:t>
            </a:r>
            <a:r>
              <a:rPr sz="1700" b="1" spc="-5" dirty="0">
                <a:solidFill>
                  <a:srgbClr val="FFFFFF"/>
                </a:solidFill>
                <a:latin typeface="Arial"/>
                <a:cs typeface="Arial"/>
              </a:rPr>
              <a:t>skali</a:t>
            </a:r>
            <a:r>
              <a:rPr sz="17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Arial"/>
                <a:cs typeface="Arial"/>
              </a:rPr>
              <a:t>roku)</a:t>
            </a:r>
            <a:endParaRPr sz="1700" dirty="0">
              <a:latin typeface="Arial"/>
              <a:cs typeface="Arial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442959"/>
              </p:ext>
            </p:extLst>
          </p:nvPr>
        </p:nvGraphicFramePr>
        <p:xfrm>
          <a:off x="2313478" y="7820828"/>
          <a:ext cx="15282372" cy="16442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22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9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3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4200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65175" algn="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700" spc="-9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000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90170" marB="0"/>
                </a:tc>
                <a:tc>
                  <a:txBody>
                    <a:bodyPr/>
                    <a:lstStyle/>
                    <a:p>
                      <a:pPr marL="71818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7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330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90170" marB="0"/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2500" dirty="0">
                        <a:latin typeface="Arial"/>
                        <a:cs typeface="Arial"/>
                      </a:endParaRPr>
                    </a:p>
                  </a:txBody>
                  <a:tcPr marL="0" marR="0" marT="9017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5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65175" algn="r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700" spc="-9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000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81610" marB="0"/>
                </a:tc>
                <a:tc>
                  <a:txBody>
                    <a:bodyPr/>
                    <a:lstStyle/>
                    <a:p>
                      <a:pPr marL="712470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7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010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81610" marB="0"/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endParaRPr sz="2500" dirty="0">
                        <a:latin typeface="Arial"/>
                        <a:cs typeface="Arial"/>
                      </a:endParaRPr>
                    </a:p>
                  </a:txBody>
                  <a:tcPr marL="0" marR="0" marT="18161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04850" algn="r">
                        <a:lnSpc>
                          <a:spcPts val="1960"/>
                        </a:lnSpc>
                        <a:spcBef>
                          <a:spcPts val="1430"/>
                        </a:spcBef>
                      </a:pPr>
                      <a:r>
                        <a:rPr sz="1700" spc="-5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sz="1700" spc="-9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000</a:t>
                      </a:r>
                      <a:endParaRPr sz="1700" dirty="0">
                        <a:latin typeface="Arial"/>
                        <a:cs typeface="Arial"/>
                      </a:endParaRPr>
                    </a:p>
                  </a:txBody>
                  <a:tcPr marL="0" marR="0" marT="181610" marB="0"/>
                </a:tc>
                <a:tc>
                  <a:txBody>
                    <a:bodyPr/>
                    <a:lstStyle/>
                    <a:p>
                      <a:pPr marL="712470">
                        <a:lnSpc>
                          <a:spcPts val="1960"/>
                        </a:lnSpc>
                        <a:spcBef>
                          <a:spcPts val="1430"/>
                        </a:spcBef>
                      </a:pP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700" spc="-1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690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8161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64"/>
                        </a:lnSpc>
                        <a:spcBef>
                          <a:spcPts val="1430"/>
                        </a:spcBef>
                      </a:pPr>
                      <a:r>
                        <a:rPr lang="pl-PL" sz="2500" b="1" dirty="0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6,10 </a:t>
                      </a:r>
                      <a:r>
                        <a:rPr sz="2500" b="1" dirty="0" err="1">
                          <a:solidFill>
                            <a:srgbClr val="6B6B6B"/>
                          </a:solidFill>
                          <a:latin typeface="Arial"/>
                          <a:cs typeface="Arial"/>
                        </a:rPr>
                        <a:t>zł</a:t>
                      </a:r>
                      <a:endParaRPr sz="2500" dirty="0">
                        <a:latin typeface="Arial"/>
                        <a:cs typeface="Arial"/>
                      </a:endParaRPr>
                    </a:p>
                  </a:txBody>
                  <a:tcPr marL="0" marR="0" marT="18161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Prostokąt 9"/>
          <p:cNvSpPr/>
          <p:nvPr/>
        </p:nvSpPr>
        <p:spPr>
          <a:xfrm>
            <a:off x="16439282" y="8396029"/>
            <a:ext cx="123271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84455" algn="r">
              <a:lnSpc>
                <a:spcPct val="100000"/>
              </a:lnSpc>
              <a:spcBef>
                <a:spcPts val="1430"/>
              </a:spcBef>
            </a:pPr>
            <a:r>
              <a:rPr lang="pl-PL" sz="2500" b="1" dirty="0">
                <a:solidFill>
                  <a:srgbClr val="6B6B6B"/>
                </a:solidFill>
                <a:latin typeface="Arial"/>
                <a:cs typeface="Arial"/>
              </a:rPr>
              <a:t>3,90 </a:t>
            </a:r>
            <a:r>
              <a:rPr lang="pl-PL" sz="2500" b="1" spc="-5" dirty="0">
                <a:solidFill>
                  <a:srgbClr val="6B6B6B"/>
                </a:solidFill>
                <a:latin typeface="Arial"/>
                <a:cs typeface="Arial"/>
              </a:rPr>
              <a:t>z</a:t>
            </a:r>
            <a:r>
              <a:rPr lang="pl-PL" sz="2500" b="1" dirty="0">
                <a:solidFill>
                  <a:srgbClr val="6B6B6B"/>
                </a:solidFill>
                <a:latin typeface="Arial"/>
                <a:cs typeface="Arial"/>
              </a:rPr>
              <a:t>ł</a:t>
            </a:r>
            <a:endParaRPr lang="pl-PL" sz="2500" dirty="0">
              <a:latin typeface="Arial"/>
              <a:cs typeface="Arial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6442546" y="7788275"/>
            <a:ext cx="122950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84455" algn="r">
              <a:lnSpc>
                <a:spcPct val="100000"/>
              </a:lnSpc>
              <a:spcBef>
                <a:spcPts val="710"/>
              </a:spcBef>
            </a:pPr>
            <a:r>
              <a:rPr lang="pl-PL" sz="2500" b="1" spc="-5" dirty="0">
                <a:solidFill>
                  <a:srgbClr val="6B6B6B"/>
                </a:solidFill>
                <a:latin typeface="Arial"/>
                <a:cs typeface="Arial"/>
              </a:rPr>
              <a:t>1,70 z</a:t>
            </a:r>
            <a:r>
              <a:rPr lang="pl-PL" sz="2500" b="1" dirty="0">
                <a:solidFill>
                  <a:srgbClr val="6B6B6B"/>
                </a:solidFill>
                <a:latin typeface="Arial"/>
                <a:cs typeface="Arial"/>
              </a:rPr>
              <a:t>ł</a:t>
            </a:r>
            <a:endParaRPr lang="pl-PL" sz="25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54319" y="4175654"/>
            <a:ext cx="7602855" cy="6382516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algn="just">
              <a:lnSpc>
                <a:spcPts val="2800"/>
              </a:lnSpc>
              <a:spcBef>
                <a:spcPts val="330"/>
              </a:spcBef>
            </a:pP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Wysokość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wynagrodzenia </a:t>
            </a:r>
            <a:r>
              <a:rPr sz="2450" spc="15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skali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roku za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zarządzanie 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każdym z Funduszy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i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za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ochronę ubezpieczeniową nie 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może być wyższa</a:t>
            </a:r>
            <a:r>
              <a:rPr sz="2450" spc="-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niż:</a:t>
            </a:r>
            <a:endParaRPr sz="2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 dirty="0">
              <a:latin typeface="Times New Roman"/>
              <a:cs typeface="Times New Roman"/>
            </a:endParaRPr>
          </a:p>
          <a:p>
            <a:pPr marL="849630" indent="-459105">
              <a:lnSpc>
                <a:spcPct val="100000"/>
              </a:lnSpc>
              <a:spcBef>
                <a:spcPts val="2140"/>
              </a:spcBef>
              <a:buChar char="•"/>
              <a:tabLst>
                <a:tab pos="849630" algn="l"/>
                <a:tab pos="850265" algn="l"/>
              </a:tabLst>
            </a:pP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0,25% -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od 1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lipca 2019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do 30 czerwca</a:t>
            </a:r>
            <a:r>
              <a:rPr sz="2450" spc="-4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2020</a:t>
            </a:r>
            <a:endParaRPr sz="2450" dirty="0">
              <a:latin typeface="Arial"/>
              <a:cs typeface="Arial"/>
            </a:endParaRPr>
          </a:p>
          <a:p>
            <a:pPr marL="849630" indent="-459105">
              <a:lnSpc>
                <a:spcPct val="100000"/>
              </a:lnSpc>
              <a:spcBef>
                <a:spcPts val="690"/>
              </a:spcBef>
              <a:buChar char="•"/>
              <a:tabLst>
                <a:tab pos="849630" algn="l"/>
                <a:tab pos="850265" algn="l"/>
              </a:tabLst>
            </a:pP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0.46% -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od 1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lipca 2020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do 30 czerwca</a:t>
            </a:r>
            <a:r>
              <a:rPr sz="2450" spc="-4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2024</a:t>
            </a:r>
            <a:endParaRPr sz="2450" dirty="0">
              <a:latin typeface="Arial"/>
              <a:cs typeface="Arial"/>
            </a:endParaRPr>
          </a:p>
          <a:p>
            <a:pPr marL="849630" indent="-459105">
              <a:lnSpc>
                <a:spcPct val="100000"/>
              </a:lnSpc>
              <a:spcBef>
                <a:spcPts val="690"/>
              </a:spcBef>
              <a:buChar char="•"/>
              <a:tabLst>
                <a:tab pos="849630" algn="l"/>
                <a:tab pos="850265" algn="l"/>
              </a:tabLst>
            </a:pP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0.43% -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od 1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lipca 2024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do 30 czerwca</a:t>
            </a:r>
            <a:r>
              <a:rPr sz="2450" spc="-4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2029</a:t>
            </a:r>
            <a:endParaRPr sz="2450" dirty="0">
              <a:latin typeface="Arial"/>
              <a:cs typeface="Arial"/>
            </a:endParaRPr>
          </a:p>
          <a:p>
            <a:pPr marL="849630" indent="-459105">
              <a:lnSpc>
                <a:spcPct val="100000"/>
              </a:lnSpc>
              <a:spcBef>
                <a:spcPts val="685"/>
              </a:spcBef>
              <a:buChar char="•"/>
              <a:tabLst>
                <a:tab pos="849630" algn="l"/>
                <a:tab pos="850265" algn="l"/>
              </a:tabLst>
            </a:pP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0.41% -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od 1 </a:t>
            </a:r>
            <a:r>
              <a:rPr sz="2450" spc="5" dirty="0" err="1">
                <a:solidFill>
                  <a:srgbClr val="6B6B6B"/>
                </a:solidFill>
                <a:latin typeface="Arial"/>
                <a:cs typeface="Arial"/>
              </a:rPr>
              <a:t>lipca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 2029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do 30 </a:t>
            </a:r>
            <a:r>
              <a:rPr sz="2450" spc="10" dirty="0" err="1">
                <a:solidFill>
                  <a:srgbClr val="6B6B6B"/>
                </a:solidFill>
                <a:latin typeface="Arial"/>
                <a:cs typeface="Arial"/>
              </a:rPr>
              <a:t>czerwca</a:t>
            </a:r>
            <a:r>
              <a:rPr sz="2450" spc="-4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2034</a:t>
            </a:r>
            <a:endParaRPr lang="pl-PL" sz="2450" spc="5" dirty="0">
              <a:solidFill>
                <a:srgbClr val="6B6B6B"/>
              </a:solidFill>
              <a:latin typeface="Arial"/>
              <a:cs typeface="Arial"/>
            </a:endParaRPr>
          </a:p>
          <a:p>
            <a:pPr marL="849630" indent="-459105">
              <a:lnSpc>
                <a:spcPct val="100000"/>
              </a:lnSpc>
              <a:spcBef>
                <a:spcPts val="685"/>
              </a:spcBef>
              <a:buChar char="•"/>
              <a:tabLst>
                <a:tab pos="849630" algn="l"/>
                <a:tab pos="850265" algn="l"/>
              </a:tabLst>
            </a:pPr>
            <a: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  <a:t>0.39% - od 1 lipca 2034</a:t>
            </a:r>
          </a:p>
          <a:p>
            <a:pPr marL="849630" indent="-459105">
              <a:lnSpc>
                <a:spcPct val="100000"/>
              </a:lnSpc>
              <a:spcBef>
                <a:spcPts val="685"/>
              </a:spcBef>
              <a:buChar char="•"/>
              <a:tabLst>
                <a:tab pos="849630" algn="l"/>
                <a:tab pos="850265" algn="l"/>
              </a:tabLst>
            </a:pPr>
            <a:endParaRPr lang="pl-PL" sz="2450" spc="5" dirty="0">
              <a:solidFill>
                <a:srgbClr val="6B6B6B"/>
              </a:solidFill>
              <a:latin typeface="Arial"/>
              <a:cs typeface="Arial"/>
            </a:endParaRPr>
          </a:p>
          <a:p>
            <a:pPr marL="390525">
              <a:lnSpc>
                <a:spcPct val="100000"/>
              </a:lnSpc>
              <a:spcBef>
                <a:spcPts val="685"/>
              </a:spcBef>
              <a:tabLst>
                <a:tab pos="849630" algn="l"/>
                <a:tab pos="850265" algn="l"/>
              </a:tabLst>
            </a:pPr>
            <a:endParaRPr lang="pl-PL" sz="2450" spc="5" dirty="0">
              <a:solidFill>
                <a:srgbClr val="6B6B6B"/>
              </a:solidFill>
              <a:latin typeface="Arial"/>
              <a:cs typeface="Arial"/>
            </a:endParaRPr>
          </a:p>
          <a:p>
            <a:pPr marL="849630" indent="-459105">
              <a:lnSpc>
                <a:spcPct val="100000"/>
              </a:lnSpc>
              <a:spcBef>
                <a:spcPts val="685"/>
              </a:spcBef>
              <a:buChar char="•"/>
              <a:tabLst>
                <a:tab pos="849630" algn="l"/>
                <a:tab pos="850265" algn="l"/>
              </a:tabLst>
            </a:pPr>
            <a:endParaRPr lang="pl-PL" sz="2450" spc="5" dirty="0">
              <a:solidFill>
                <a:srgbClr val="6B6B6B"/>
              </a:solidFill>
              <a:latin typeface="Arial"/>
              <a:cs typeface="Arial"/>
            </a:endParaRPr>
          </a:p>
          <a:p>
            <a:pPr marL="849630" indent="-459105">
              <a:lnSpc>
                <a:spcPct val="100000"/>
              </a:lnSpc>
              <a:spcBef>
                <a:spcPts val="685"/>
              </a:spcBef>
              <a:buChar char="•"/>
              <a:tabLst>
                <a:tab pos="849630" algn="l"/>
                <a:tab pos="850265" algn="l"/>
              </a:tabLst>
            </a:pPr>
            <a:endParaRPr lang="pl-PL" sz="2450" spc="5" dirty="0">
              <a:solidFill>
                <a:srgbClr val="6B6B6B"/>
              </a:solidFill>
              <a:latin typeface="Arial"/>
              <a:cs typeface="Arial"/>
            </a:endParaRPr>
          </a:p>
          <a:p>
            <a:pPr marL="849630" indent="-459105">
              <a:lnSpc>
                <a:spcPct val="100000"/>
              </a:lnSpc>
              <a:spcBef>
                <a:spcPts val="685"/>
              </a:spcBef>
              <a:buChar char="•"/>
              <a:tabLst>
                <a:tab pos="849630" algn="l"/>
                <a:tab pos="850265" algn="l"/>
              </a:tabLst>
            </a:pPr>
            <a:endParaRPr sz="24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object 8">
            <a:extLst>
              <a:ext uri="{FF2B5EF4-FFF2-40B4-BE49-F238E27FC236}">
                <a16:creationId xmlns:a16="http://schemas.microsoft.com/office/drawing/2014/main" id="{E40BFDF1-E894-6042-9791-46CAA86DA9F4}"/>
              </a:ext>
            </a:extLst>
          </p:cNvPr>
          <p:cNvSpPr/>
          <p:nvPr/>
        </p:nvSpPr>
        <p:spPr>
          <a:xfrm>
            <a:off x="931908" y="7299586"/>
            <a:ext cx="18240375" cy="2895461"/>
          </a:xfrm>
          <a:custGeom>
            <a:avLst/>
            <a:gdLst/>
            <a:ahLst/>
            <a:cxnLst/>
            <a:rect l="l" t="t" r="r" b="b"/>
            <a:pathLst>
              <a:path w="18240375" h="2467610">
                <a:moveTo>
                  <a:pt x="17936626" y="0"/>
                </a:moveTo>
                <a:lnTo>
                  <a:pt x="303655" y="0"/>
                </a:lnTo>
                <a:lnTo>
                  <a:pt x="254401" y="3974"/>
                </a:lnTo>
                <a:lnTo>
                  <a:pt x="207677" y="15480"/>
                </a:lnTo>
                <a:lnTo>
                  <a:pt x="164109" y="33894"/>
                </a:lnTo>
                <a:lnTo>
                  <a:pt x="124321" y="58588"/>
                </a:lnTo>
                <a:lnTo>
                  <a:pt x="88939" y="88939"/>
                </a:lnTo>
                <a:lnTo>
                  <a:pt x="58588" y="124321"/>
                </a:lnTo>
                <a:lnTo>
                  <a:pt x="33893" y="164109"/>
                </a:lnTo>
                <a:lnTo>
                  <a:pt x="15480" y="207678"/>
                </a:lnTo>
                <a:lnTo>
                  <a:pt x="3974" y="254401"/>
                </a:lnTo>
                <a:lnTo>
                  <a:pt x="0" y="303655"/>
                </a:lnTo>
                <a:lnTo>
                  <a:pt x="0" y="2163546"/>
                </a:lnTo>
                <a:lnTo>
                  <a:pt x="3974" y="2212800"/>
                </a:lnTo>
                <a:lnTo>
                  <a:pt x="15480" y="2259523"/>
                </a:lnTo>
                <a:lnTo>
                  <a:pt x="33894" y="2303092"/>
                </a:lnTo>
                <a:lnTo>
                  <a:pt x="58588" y="2342880"/>
                </a:lnTo>
                <a:lnTo>
                  <a:pt x="88939" y="2378262"/>
                </a:lnTo>
                <a:lnTo>
                  <a:pt x="124321" y="2408613"/>
                </a:lnTo>
                <a:lnTo>
                  <a:pt x="164109" y="2433307"/>
                </a:lnTo>
                <a:lnTo>
                  <a:pt x="207678" y="2451721"/>
                </a:lnTo>
                <a:lnTo>
                  <a:pt x="254401" y="2463227"/>
                </a:lnTo>
                <a:lnTo>
                  <a:pt x="303655" y="2467201"/>
                </a:lnTo>
                <a:lnTo>
                  <a:pt x="17936626" y="2467201"/>
                </a:lnTo>
                <a:lnTo>
                  <a:pt x="17985880" y="2463227"/>
                </a:lnTo>
                <a:lnTo>
                  <a:pt x="18032604" y="2451721"/>
                </a:lnTo>
                <a:lnTo>
                  <a:pt x="18076172" y="2433307"/>
                </a:lnTo>
                <a:lnTo>
                  <a:pt x="18115960" y="2408613"/>
                </a:lnTo>
                <a:lnTo>
                  <a:pt x="18151342" y="2378262"/>
                </a:lnTo>
                <a:lnTo>
                  <a:pt x="18181693" y="2342880"/>
                </a:lnTo>
                <a:lnTo>
                  <a:pt x="18206388" y="2303092"/>
                </a:lnTo>
                <a:lnTo>
                  <a:pt x="18224801" y="2259523"/>
                </a:lnTo>
                <a:lnTo>
                  <a:pt x="18236307" y="2212800"/>
                </a:lnTo>
                <a:lnTo>
                  <a:pt x="18240282" y="2163546"/>
                </a:lnTo>
                <a:lnTo>
                  <a:pt x="18240282" y="303655"/>
                </a:lnTo>
                <a:lnTo>
                  <a:pt x="18236307" y="254401"/>
                </a:lnTo>
                <a:lnTo>
                  <a:pt x="18224801" y="207678"/>
                </a:lnTo>
                <a:lnTo>
                  <a:pt x="18206388" y="164109"/>
                </a:lnTo>
                <a:lnTo>
                  <a:pt x="18181693" y="124321"/>
                </a:lnTo>
                <a:lnTo>
                  <a:pt x="18151342" y="88939"/>
                </a:lnTo>
                <a:lnTo>
                  <a:pt x="18115960" y="58588"/>
                </a:lnTo>
                <a:lnTo>
                  <a:pt x="18076172" y="33894"/>
                </a:lnTo>
                <a:lnTo>
                  <a:pt x="18032604" y="15480"/>
                </a:lnTo>
                <a:lnTo>
                  <a:pt x="17985880" y="3974"/>
                </a:lnTo>
                <a:lnTo>
                  <a:pt x="17936626" y="0"/>
                </a:ln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732536" y="0"/>
            <a:ext cx="4806136" cy="2062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41953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80676" y="436957"/>
            <a:ext cx="3214561" cy="8743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5832" y="9586508"/>
            <a:ext cx="2762657" cy="1620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9482788"/>
            <a:ext cx="2939337" cy="18257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1908" y="3794387"/>
            <a:ext cx="18240375" cy="2467610"/>
          </a:xfrm>
          <a:custGeom>
            <a:avLst/>
            <a:gdLst/>
            <a:ahLst/>
            <a:cxnLst/>
            <a:rect l="l" t="t" r="r" b="b"/>
            <a:pathLst>
              <a:path w="18240375" h="2467610">
                <a:moveTo>
                  <a:pt x="17936626" y="0"/>
                </a:moveTo>
                <a:lnTo>
                  <a:pt x="303655" y="0"/>
                </a:lnTo>
                <a:lnTo>
                  <a:pt x="254401" y="3974"/>
                </a:lnTo>
                <a:lnTo>
                  <a:pt x="207677" y="15480"/>
                </a:lnTo>
                <a:lnTo>
                  <a:pt x="164109" y="33894"/>
                </a:lnTo>
                <a:lnTo>
                  <a:pt x="124321" y="58588"/>
                </a:lnTo>
                <a:lnTo>
                  <a:pt x="88939" y="88939"/>
                </a:lnTo>
                <a:lnTo>
                  <a:pt x="58588" y="124321"/>
                </a:lnTo>
                <a:lnTo>
                  <a:pt x="33893" y="164109"/>
                </a:lnTo>
                <a:lnTo>
                  <a:pt x="15480" y="207678"/>
                </a:lnTo>
                <a:lnTo>
                  <a:pt x="3974" y="254401"/>
                </a:lnTo>
                <a:lnTo>
                  <a:pt x="0" y="303655"/>
                </a:lnTo>
                <a:lnTo>
                  <a:pt x="0" y="2163546"/>
                </a:lnTo>
                <a:lnTo>
                  <a:pt x="3974" y="2212800"/>
                </a:lnTo>
                <a:lnTo>
                  <a:pt x="15480" y="2259523"/>
                </a:lnTo>
                <a:lnTo>
                  <a:pt x="33894" y="2303092"/>
                </a:lnTo>
                <a:lnTo>
                  <a:pt x="58588" y="2342880"/>
                </a:lnTo>
                <a:lnTo>
                  <a:pt x="88939" y="2378262"/>
                </a:lnTo>
                <a:lnTo>
                  <a:pt x="124321" y="2408613"/>
                </a:lnTo>
                <a:lnTo>
                  <a:pt x="164109" y="2433307"/>
                </a:lnTo>
                <a:lnTo>
                  <a:pt x="207678" y="2451721"/>
                </a:lnTo>
                <a:lnTo>
                  <a:pt x="254401" y="2463227"/>
                </a:lnTo>
                <a:lnTo>
                  <a:pt x="303655" y="2467201"/>
                </a:lnTo>
                <a:lnTo>
                  <a:pt x="17936626" y="2467201"/>
                </a:lnTo>
                <a:lnTo>
                  <a:pt x="17985880" y="2463227"/>
                </a:lnTo>
                <a:lnTo>
                  <a:pt x="18032604" y="2451721"/>
                </a:lnTo>
                <a:lnTo>
                  <a:pt x="18076172" y="2433307"/>
                </a:lnTo>
                <a:lnTo>
                  <a:pt x="18115960" y="2408613"/>
                </a:lnTo>
                <a:lnTo>
                  <a:pt x="18151342" y="2378262"/>
                </a:lnTo>
                <a:lnTo>
                  <a:pt x="18181693" y="2342880"/>
                </a:lnTo>
                <a:lnTo>
                  <a:pt x="18206388" y="2303092"/>
                </a:lnTo>
                <a:lnTo>
                  <a:pt x="18224801" y="2259523"/>
                </a:lnTo>
                <a:lnTo>
                  <a:pt x="18236307" y="2212800"/>
                </a:lnTo>
                <a:lnTo>
                  <a:pt x="18240282" y="2163546"/>
                </a:lnTo>
                <a:lnTo>
                  <a:pt x="18240282" y="303655"/>
                </a:lnTo>
                <a:lnTo>
                  <a:pt x="18236307" y="254401"/>
                </a:lnTo>
                <a:lnTo>
                  <a:pt x="18224801" y="207678"/>
                </a:lnTo>
                <a:lnTo>
                  <a:pt x="18206388" y="164109"/>
                </a:lnTo>
                <a:lnTo>
                  <a:pt x="18181693" y="124321"/>
                </a:lnTo>
                <a:lnTo>
                  <a:pt x="18151342" y="88939"/>
                </a:lnTo>
                <a:lnTo>
                  <a:pt x="18115960" y="58588"/>
                </a:lnTo>
                <a:lnTo>
                  <a:pt x="18076172" y="33894"/>
                </a:lnTo>
                <a:lnTo>
                  <a:pt x="18032604" y="15480"/>
                </a:lnTo>
                <a:lnTo>
                  <a:pt x="17985880" y="3974"/>
                </a:lnTo>
                <a:lnTo>
                  <a:pt x="17936626" y="0"/>
                </a:lnTo>
                <a:close/>
              </a:path>
            </a:pathLst>
          </a:custGeom>
          <a:solidFill>
            <a:srgbClr val="D8D8D8">
              <a:alpha val="2558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19208" y="3002914"/>
            <a:ext cx="287591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25" dirty="0">
                <a:solidFill>
                  <a:srgbClr val="436682"/>
                </a:solidFill>
                <a:latin typeface="Arial"/>
                <a:cs typeface="Arial"/>
              </a:rPr>
              <a:t>PRACODAWCA:</a:t>
            </a:r>
            <a:endParaRPr sz="28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9208" y="6718665"/>
            <a:ext cx="226504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15" dirty="0">
                <a:solidFill>
                  <a:srgbClr val="506285"/>
                </a:solidFill>
                <a:latin typeface="Arial"/>
                <a:cs typeface="Arial"/>
              </a:rPr>
              <a:t>COMPENSA:</a:t>
            </a:r>
            <a:endParaRPr sz="28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134585" y="7307369"/>
            <a:ext cx="5038090" cy="2879725"/>
          </a:xfrm>
          <a:custGeom>
            <a:avLst/>
            <a:gdLst/>
            <a:ahLst/>
            <a:cxnLst/>
            <a:rect l="l" t="t" r="r" b="b"/>
            <a:pathLst>
              <a:path w="5038090" h="2879725">
                <a:moveTo>
                  <a:pt x="4733949" y="0"/>
                </a:moveTo>
                <a:lnTo>
                  <a:pt x="0" y="0"/>
                </a:lnTo>
                <a:lnTo>
                  <a:pt x="458969" y="1375204"/>
                </a:lnTo>
                <a:lnTo>
                  <a:pt x="2922" y="2879483"/>
                </a:lnTo>
                <a:lnTo>
                  <a:pt x="4733949" y="2879483"/>
                </a:lnTo>
                <a:lnTo>
                  <a:pt x="4783203" y="2875508"/>
                </a:lnTo>
                <a:lnTo>
                  <a:pt x="4829927" y="2864003"/>
                </a:lnTo>
                <a:lnTo>
                  <a:pt x="4873495" y="2845590"/>
                </a:lnTo>
                <a:lnTo>
                  <a:pt x="4913283" y="2820897"/>
                </a:lnTo>
                <a:lnTo>
                  <a:pt x="4948665" y="2790547"/>
                </a:lnTo>
                <a:lnTo>
                  <a:pt x="4979016" y="2755165"/>
                </a:lnTo>
                <a:lnTo>
                  <a:pt x="5003711" y="2715378"/>
                </a:lnTo>
                <a:lnTo>
                  <a:pt x="5022124" y="2671808"/>
                </a:lnTo>
                <a:lnTo>
                  <a:pt x="5033630" y="2625083"/>
                </a:lnTo>
                <a:lnTo>
                  <a:pt x="5037605" y="2575827"/>
                </a:lnTo>
                <a:lnTo>
                  <a:pt x="5037605" y="303655"/>
                </a:lnTo>
                <a:lnTo>
                  <a:pt x="5033630" y="254399"/>
                </a:lnTo>
                <a:lnTo>
                  <a:pt x="5022124" y="207674"/>
                </a:lnTo>
                <a:lnTo>
                  <a:pt x="5003711" y="164104"/>
                </a:lnTo>
                <a:lnTo>
                  <a:pt x="4979016" y="124317"/>
                </a:lnTo>
                <a:lnTo>
                  <a:pt x="4948665" y="88935"/>
                </a:lnTo>
                <a:lnTo>
                  <a:pt x="4913283" y="58585"/>
                </a:lnTo>
                <a:lnTo>
                  <a:pt x="4873495" y="33892"/>
                </a:lnTo>
                <a:lnTo>
                  <a:pt x="4829927" y="15479"/>
                </a:lnTo>
                <a:lnTo>
                  <a:pt x="4783203" y="3974"/>
                </a:lnTo>
                <a:lnTo>
                  <a:pt x="47339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r>
              <a:rPr lang="pl-PL" dirty="0"/>
              <a:t> </a:t>
            </a:r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701427" y="4439655"/>
            <a:ext cx="712020" cy="722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827256" y="4530783"/>
            <a:ext cx="461009" cy="461009"/>
          </a:xfrm>
          <a:custGeom>
            <a:avLst/>
            <a:gdLst/>
            <a:ahLst/>
            <a:cxnLst/>
            <a:rect l="l" t="t" r="r" b="b"/>
            <a:pathLst>
              <a:path w="461010" h="461010">
                <a:moveTo>
                  <a:pt x="230223" y="0"/>
                </a:moveTo>
                <a:lnTo>
                  <a:pt x="183825" y="4677"/>
                </a:lnTo>
                <a:lnTo>
                  <a:pt x="140610" y="18092"/>
                </a:lnTo>
                <a:lnTo>
                  <a:pt x="101503" y="39318"/>
                </a:lnTo>
                <a:lnTo>
                  <a:pt x="67431" y="67431"/>
                </a:lnTo>
                <a:lnTo>
                  <a:pt x="39318" y="101503"/>
                </a:lnTo>
                <a:lnTo>
                  <a:pt x="18092" y="140610"/>
                </a:lnTo>
                <a:lnTo>
                  <a:pt x="4677" y="183825"/>
                </a:lnTo>
                <a:lnTo>
                  <a:pt x="0" y="230223"/>
                </a:lnTo>
                <a:lnTo>
                  <a:pt x="4677" y="276621"/>
                </a:lnTo>
                <a:lnTo>
                  <a:pt x="18092" y="319836"/>
                </a:lnTo>
                <a:lnTo>
                  <a:pt x="39318" y="358943"/>
                </a:lnTo>
                <a:lnTo>
                  <a:pt x="67431" y="393015"/>
                </a:lnTo>
                <a:lnTo>
                  <a:pt x="101503" y="421127"/>
                </a:lnTo>
                <a:lnTo>
                  <a:pt x="140610" y="442354"/>
                </a:lnTo>
                <a:lnTo>
                  <a:pt x="183825" y="455769"/>
                </a:lnTo>
                <a:lnTo>
                  <a:pt x="230223" y="460446"/>
                </a:lnTo>
                <a:lnTo>
                  <a:pt x="276624" y="455769"/>
                </a:lnTo>
                <a:lnTo>
                  <a:pt x="319842" y="442354"/>
                </a:lnTo>
                <a:lnTo>
                  <a:pt x="358950" y="421127"/>
                </a:lnTo>
                <a:lnTo>
                  <a:pt x="393024" y="393015"/>
                </a:lnTo>
                <a:lnTo>
                  <a:pt x="421137" y="358943"/>
                </a:lnTo>
                <a:lnTo>
                  <a:pt x="442364" y="319836"/>
                </a:lnTo>
                <a:lnTo>
                  <a:pt x="455779" y="276621"/>
                </a:lnTo>
                <a:lnTo>
                  <a:pt x="460457" y="230223"/>
                </a:lnTo>
                <a:lnTo>
                  <a:pt x="455779" y="183825"/>
                </a:lnTo>
                <a:lnTo>
                  <a:pt x="442364" y="140610"/>
                </a:lnTo>
                <a:lnTo>
                  <a:pt x="421137" y="101503"/>
                </a:lnTo>
                <a:lnTo>
                  <a:pt x="393024" y="67431"/>
                </a:lnTo>
                <a:lnTo>
                  <a:pt x="358950" y="39318"/>
                </a:lnTo>
                <a:lnTo>
                  <a:pt x="319842" y="18092"/>
                </a:lnTo>
                <a:lnTo>
                  <a:pt x="276624" y="4677"/>
                </a:lnTo>
                <a:lnTo>
                  <a:pt x="230223" y="0"/>
                </a:lnTo>
                <a:close/>
              </a:path>
            </a:pathLst>
          </a:custGeom>
          <a:solidFill>
            <a:srgbClr val="4366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956829" y="4540979"/>
            <a:ext cx="2006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45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690956" y="8062581"/>
            <a:ext cx="722491" cy="7224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825769" y="8156191"/>
            <a:ext cx="461009" cy="461009"/>
          </a:xfrm>
          <a:custGeom>
            <a:avLst/>
            <a:gdLst/>
            <a:ahLst/>
            <a:cxnLst/>
            <a:rect l="l" t="t" r="r" b="b"/>
            <a:pathLst>
              <a:path w="461010" h="461009">
                <a:moveTo>
                  <a:pt x="230233" y="0"/>
                </a:moveTo>
                <a:lnTo>
                  <a:pt x="183832" y="4677"/>
                </a:lnTo>
                <a:lnTo>
                  <a:pt x="140614" y="18092"/>
                </a:lnTo>
                <a:lnTo>
                  <a:pt x="101506" y="39318"/>
                </a:lnTo>
                <a:lnTo>
                  <a:pt x="67432" y="67431"/>
                </a:lnTo>
                <a:lnTo>
                  <a:pt x="39319" y="101503"/>
                </a:lnTo>
                <a:lnTo>
                  <a:pt x="18092" y="140610"/>
                </a:lnTo>
                <a:lnTo>
                  <a:pt x="4677" y="183825"/>
                </a:lnTo>
                <a:lnTo>
                  <a:pt x="0" y="230223"/>
                </a:lnTo>
                <a:lnTo>
                  <a:pt x="4677" y="276621"/>
                </a:lnTo>
                <a:lnTo>
                  <a:pt x="18092" y="319836"/>
                </a:lnTo>
                <a:lnTo>
                  <a:pt x="39319" y="358943"/>
                </a:lnTo>
                <a:lnTo>
                  <a:pt x="67432" y="393015"/>
                </a:lnTo>
                <a:lnTo>
                  <a:pt x="101506" y="421127"/>
                </a:lnTo>
                <a:lnTo>
                  <a:pt x="140614" y="442354"/>
                </a:lnTo>
                <a:lnTo>
                  <a:pt x="183832" y="455769"/>
                </a:lnTo>
                <a:lnTo>
                  <a:pt x="230233" y="460446"/>
                </a:lnTo>
                <a:lnTo>
                  <a:pt x="276631" y="455769"/>
                </a:lnTo>
                <a:lnTo>
                  <a:pt x="319846" y="442354"/>
                </a:lnTo>
                <a:lnTo>
                  <a:pt x="358953" y="421127"/>
                </a:lnTo>
                <a:lnTo>
                  <a:pt x="393025" y="393015"/>
                </a:lnTo>
                <a:lnTo>
                  <a:pt x="421138" y="358943"/>
                </a:lnTo>
                <a:lnTo>
                  <a:pt x="442364" y="319836"/>
                </a:lnTo>
                <a:lnTo>
                  <a:pt x="455779" y="276621"/>
                </a:lnTo>
                <a:lnTo>
                  <a:pt x="460457" y="230223"/>
                </a:lnTo>
                <a:lnTo>
                  <a:pt x="455779" y="183825"/>
                </a:lnTo>
                <a:lnTo>
                  <a:pt x="442364" y="140610"/>
                </a:lnTo>
                <a:lnTo>
                  <a:pt x="421138" y="101503"/>
                </a:lnTo>
                <a:lnTo>
                  <a:pt x="393025" y="67431"/>
                </a:lnTo>
                <a:lnTo>
                  <a:pt x="358953" y="39318"/>
                </a:lnTo>
                <a:lnTo>
                  <a:pt x="319846" y="18092"/>
                </a:lnTo>
                <a:lnTo>
                  <a:pt x="276631" y="4677"/>
                </a:lnTo>
                <a:lnTo>
                  <a:pt x="230233" y="0"/>
                </a:lnTo>
                <a:close/>
              </a:path>
            </a:pathLst>
          </a:custGeom>
          <a:solidFill>
            <a:srgbClr val="4366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434267" y="4397771"/>
            <a:ext cx="722491" cy="7224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65330" y="4490921"/>
            <a:ext cx="461009" cy="461009"/>
          </a:xfrm>
          <a:custGeom>
            <a:avLst/>
            <a:gdLst/>
            <a:ahLst/>
            <a:cxnLst/>
            <a:rect l="l" t="t" r="r" b="b"/>
            <a:pathLst>
              <a:path w="461009" h="461010">
                <a:moveTo>
                  <a:pt x="230233" y="0"/>
                </a:moveTo>
                <a:lnTo>
                  <a:pt x="183832" y="4677"/>
                </a:lnTo>
                <a:lnTo>
                  <a:pt x="140614" y="18092"/>
                </a:lnTo>
                <a:lnTo>
                  <a:pt x="101506" y="39318"/>
                </a:lnTo>
                <a:lnTo>
                  <a:pt x="67432" y="67431"/>
                </a:lnTo>
                <a:lnTo>
                  <a:pt x="39319" y="101503"/>
                </a:lnTo>
                <a:lnTo>
                  <a:pt x="18092" y="140610"/>
                </a:lnTo>
                <a:lnTo>
                  <a:pt x="4677" y="183825"/>
                </a:lnTo>
                <a:lnTo>
                  <a:pt x="0" y="230223"/>
                </a:lnTo>
                <a:lnTo>
                  <a:pt x="4677" y="276621"/>
                </a:lnTo>
                <a:lnTo>
                  <a:pt x="18092" y="319836"/>
                </a:lnTo>
                <a:lnTo>
                  <a:pt x="39319" y="358943"/>
                </a:lnTo>
                <a:lnTo>
                  <a:pt x="67432" y="393015"/>
                </a:lnTo>
                <a:lnTo>
                  <a:pt x="101506" y="421127"/>
                </a:lnTo>
                <a:lnTo>
                  <a:pt x="140614" y="442354"/>
                </a:lnTo>
                <a:lnTo>
                  <a:pt x="183832" y="455769"/>
                </a:lnTo>
                <a:lnTo>
                  <a:pt x="230233" y="460446"/>
                </a:lnTo>
                <a:lnTo>
                  <a:pt x="276631" y="455769"/>
                </a:lnTo>
                <a:lnTo>
                  <a:pt x="319846" y="442354"/>
                </a:lnTo>
                <a:lnTo>
                  <a:pt x="358953" y="421127"/>
                </a:lnTo>
                <a:lnTo>
                  <a:pt x="393025" y="393015"/>
                </a:lnTo>
                <a:lnTo>
                  <a:pt x="421138" y="358943"/>
                </a:lnTo>
                <a:lnTo>
                  <a:pt x="442364" y="319836"/>
                </a:lnTo>
                <a:lnTo>
                  <a:pt x="455779" y="276621"/>
                </a:lnTo>
                <a:lnTo>
                  <a:pt x="460457" y="230223"/>
                </a:lnTo>
                <a:lnTo>
                  <a:pt x="455779" y="183825"/>
                </a:lnTo>
                <a:lnTo>
                  <a:pt x="442364" y="140610"/>
                </a:lnTo>
                <a:lnTo>
                  <a:pt x="421138" y="101503"/>
                </a:lnTo>
                <a:lnTo>
                  <a:pt x="393025" y="67431"/>
                </a:lnTo>
                <a:lnTo>
                  <a:pt x="358953" y="39318"/>
                </a:lnTo>
                <a:lnTo>
                  <a:pt x="319846" y="18092"/>
                </a:lnTo>
                <a:lnTo>
                  <a:pt x="276631" y="4677"/>
                </a:lnTo>
                <a:lnTo>
                  <a:pt x="230233" y="0"/>
                </a:lnTo>
                <a:close/>
              </a:path>
            </a:pathLst>
          </a:custGeom>
          <a:solidFill>
            <a:srgbClr val="4366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9694905" y="4501120"/>
            <a:ext cx="2006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45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9434267" y="8073052"/>
            <a:ext cx="722491" cy="7224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563844" y="8167144"/>
            <a:ext cx="461009" cy="461009"/>
          </a:xfrm>
          <a:custGeom>
            <a:avLst/>
            <a:gdLst/>
            <a:ahLst/>
            <a:cxnLst/>
            <a:rect l="l" t="t" r="r" b="b"/>
            <a:pathLst>
              <a:path w="461009" h="461009">
                <a:moveTo>
                  <a:pt x="230233" y="0"/>
                </a:moveTo>
                <a:lnTo>
                  <a:pt x="183832" y="4677"/>
                </a:lnTo>
                <a:lnTo>
                  <a:pt x="140614" y="18092"/>
                </a:lnTo>
                <a:lnTo>
                  <a:pt x="101506" y="39318"/>
                </a:lnTo>
                <a:lnTo>
                  <a:pt x="67432" y="67431"/>
                </a:lnTo>
                <a:lnTo>
                  <a:pt x="39319" y="101503"/>
                </a:lnTo>
                <a:lnTo>
                  <a:pt x="18092" y="140610"/>
                </a:lnTo>
                <a:lnTo>
                  <a:pt x="4677" y="183825"/>
                </a:lnTo>
                <a:lnTo>
                  <a:pt x="0" y="230223"/>
                </a:lnTo>
                <a:lnTo>
                  <a:pt x="4677" y="276621"/>
                </a:lnTo>
                <a:lnTo>
                  <a:pt x="18092" y="319836"/>
                </a:lnTo>
                <a:lnTo>
                  <a:pt x="39319" y="358943"/>
                </a:lnTo>
                <a:lnTo>
                  <a:pt x="67432" y="393015"/>
                </a:lnTo>
                <a:lnTo>
                  <a:pt x="101506" y="421127"/>
                </a:lnTo>
                <a:lnTo>
                  <a:pt x="140614" y="442354"/>
                </a:lnTo>
                <a:lnTo>
                  <a:pt x="183832" y="455769"/>
                </a:lnTo>
                <a:lnTo>
                  <a:pt x="230233" y="460446"/>
                </a:lnTo>
                <a:lnTo>
                  <a:pt x="276631" y="455769"/>
                </a:lnTo>
                <a:lnTo>
                  <a:pt x="319846" y="442354"/>
                </a:lnTo>
                <a:lnTo>
                  <a:pt x="358953" y="421127"/>
                </a:lnTo>
                <a:lnTo>
                  <a:pt x="393025" y="393015"/>
                </a:lnTo>
                <a:lnTo>
                  <a:pt x="421138" y="358943"/>
                </a:lnTo>
                <a:lnTo>
                  <a:pt x="442364" y="319836"/>
                </a:lnTo>
                <a:lnTo>
                  <a:pt x="455779" y="276621"/>
                </a:lnTo>
                <a:lnTo>
                  <a:pt x="460457" y="230223"/>
                </a:lnTo>
                <a:lnTo>
                  <a:pt x="455779" y="183825"/>
                </a:lnTo>
                <a:lnTo>
                  <a:pt x="442364" y="140610"/>
                </a:lnTo>
                <a:lnTo>
                  <a:pt x="421138" y="101503"/>
                </a:lnTo>
                <a:lnTo>
                  <a:pt x="393025" y="67431"/>
                </a:lnTo>
                <a:lnTo>
                  <a:pt x="358953" y="39318"/>
                </a:lnTo>
                <a:lnTo>
                  <a:pt x="319846" y="18092"/>
                </a:lnTo>
                <a:lnTo>
                  <a:pt x="276631" y="4677"/>
                </a:lnTo>
                <a:lnTo>
                  <a:pt x="230233" y="0"/>
                </a:lnTo>
                <a:close/>
              </a:path>
            </a:pathLst>
          </a:custGeom>
          <a:solidFill>
            <a:srgbClr val="4366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915806" y="4397771"/>
            <a:ext cx="722491" cy="7224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045382" y="4489434"/>
            <a:ext cx="461009" cy="461009"/>
          </a:xfrm>
          <a:custGeom>
            <a:avLst/>
            <a:gdLst/>
            <a:ahLst/>
            <a:cxnLst/>
            <a:rect l="l" t="t" r="r" b="b"/>
            <a:pathLst>
              <a:path w="461009" h="461010">
                <a:moveTo>
                  <a:pt x="230233" y="0"/>
                </a:moveTo>
                <a:lnTo>
                  <a:pt x="183832" y="4677"/>
                </a:lnTo>
                <a:lnTo>
                  <a:pt x="140614" y="18092"/>
                </a:lnTo>
                <a:lnTo>
                  <a:pt x="101506" y="39318"/>
                </a:lnTo>
                <a:lnTo>
                  <a:pt x="67432" y="67431"/>
                </a:lnTo>
                <a:lnTo>
                  <a:pt x="39319" y="101503"/>
                </a:lnTo>
                <a:lnTo>
                  <a:pt x="18092" y="140610"/>
                </a:lnTo>
                <a:lnTo>
                  <a:pt x="4677" y="183825"/>
                </a:lnTo>
                <a:lnTo>
                  <a:pt x="0" y="230223"/>
                </a:lnTo>
                <a:lnTo>
                  <a:pt x="4677" y="276621"/>
                </a:lnTo>
                <a:lnTo>
                  <a:pt x="18092" y="319836"/>
                </a:lnTo>
                <a:lnTo>
                  <a:pt x="39319" y="358943"/>
                </a:lnTo>
                <a:lnTo>
                  <a:pt x="67432" y="393015"/>
                </a:lnTo>
                <a:lnTo>
                  <a:pt x="101506" y="421127"/>
                </a:lnTo>
                <a:lnTo>
                  <a:pt x="140614" y="442354"/>
                </a:lnTo>
                <a:lnTo>
                  <a:pt x="183832" y="455769"/>
                </a:lnTo>
                <a:lnTo>
                  <a:pt x="230233" y="460446"/>
                </a:lnTo>
                <a:lnTo>
                  <a:pt x="276631" y="455769"/>
                </a:lnTo>
                <a:lnTo>
                  <a:pt x="319846" y="442354"/>
                </a:lnTo>
                <a:lnTo>
                  <a:pt x="358953" y="421127"/>
                </a:lnTo>
                <a:lnTo>
                  <a:pt x="393025" y="393015"/>
                </a:lnTo>
                <a:lnTo>
                  <a:pt x="421138" y="358943"/>
                </a:lnTo>
                <a:lnTo>
                  <a:pt x="442364" y="319836"/>
                </a:lnTo>
                <a:lnTo>
                  <a:pt x="455779" y="276621"/>
                </a:lnTo>
                <a:lnTo>
                  <a:pt x="460457" y="230223"/>
                </a:lnTo>
                <a:lnTo>
                  <a:pt x="455779" y="183825"/>
                </a:lnTo>
                <a:lnTo>
                  <a:pt x="442364" y="140610"/>
                </a:lnTo>
                <a:lnTo>
                  <a:pt x="421138" y="101503"/>
                </a:lnTo>
                <a:lnTo>
                  <a:pt x="393025" y="67431"/>
                </a:lnTo>
                <a:lnTo>
                  <a:pt x="358953" y="39318"/>
                </a:lnTo>
                <a:lnTo>
                  <a:pt x="319846" y="18092"/>
                </a:lnTo>
                <a:lnTo>
                  <a:pt x="276631" y="4677"/>
                </a:lnTo>
                <a:lnTo>
                  <a:pt x="230233" y="0"/>
                </a:lnTo>
                <a:close/>
              </a:path>
            </a:pathLst>
          </a:custGeom>
          <a:solidFill>
            <a:srgbClr val="4366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4955343" y="8166392"/>
            <a:ext cx="2006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1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4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693314" y="8177386"/>
            <a:ext cx="2006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45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4174958" y="4499593"/>
            <a:ext cx="2006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1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45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654399" y="3769518"/>
            <a:ext cx="2649134" cy="26386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72466" y="3905640"/>
            <a:ext cx="2219960" cy="2219960"/>
          </a:xfrm>
          <a:custGeom>
            <a:avLst/>
            <a:gdLst/>
            <a:ahLst/>
            <a:cxnLst/>
            <a:rect l="l" t="t" r="r" b="b"/>
            <a:pathLst>
              <a:path w="2219960" h="2219960">
                <a:moveTo>
                  <a:pt x="1109913" y="0"/>
                </a:moveTo>
                <a:lnTo>
                  <a:pt x="1061768" y="1025"/>
                </a:lnTo>
                <a:lnTo>
                  <a:pt x="1014146" y="4074"/>
                </a:lnTo>
                <a:lnTo>
                  <a:pt x="967090" y="9104"/>
                </a:lnTo>
                <a:lnTo>
                  <a:pt x="920641" y="16074"/>
                </a:lnTo>
                <a:lnTo>
                  <a:pt x="874841" y="24942"/>
                </a:lnTo>
                <a:lnTo>
                  <a:pt x="829731" y="35667"/>
                </a:lnTo>
                <a:lnTo>
                  <a:pt x="785353" y="48206"/>
                </a:lnTo>
                <a:lnTo>
                  <a:pt x="741749" y="62519"/>
                </a:lnTo>
                <a:lnTo>
                  <a:pt x="698961" y="78564"/>
                </a:lnTo>
                <a:lnTo>
                  <a:pt x="657030" y="96298"/>
                </a:lnTo>
                <a:lnTo>
                  <a:pt x="615997" y="115681"/>
                </a:lnTo>
                <a:lnTo>
                  <a:pt x="575905" y="136671"/>
                </a:lnTo>
                <a:lnTo>
                  <a:pt x="536794" y="159225"/>
                </a:lnTo>
                <a:lnTo>
                  <a:pt x="498708" y="183303"/>
                </a:lnTo>
                <a:lnTo>
                  <a:pt x="461686" y="208863"/>
                </a:lnTo>
                <a:lnTo>
                  <a:pt x="425772" y="235863"/>
                </a:lnTo>
                <a:lnTo>
                  <a:pt x="391006" y="264261"/>
                </a:lnTo>
                <a:lnTo>
                  <a:pt x="357430" y="294016"/>
                </a:lnTo>
                <a:lnTo>
                  <a:pt x="325086" y="325086"/>
                </a:lnTo>
                <a:lnTo>
                  <a:pt x="294016" y="357430"/>
                </a:lnTo>
                <a:lnTo>
                  <a:pt x="264261" y="391006"/>
                </a:lnTo>
                <a:lnTo>
                  <a:pt x="235863" y="425772"/>
                </a:lnTo>
                <a:lnTo>
                  <a:pt x="208863" y="461686"/>
                </a:lnTo>
                <a:lnTo>
                  <a:pt x="183303" y="498708"/>
                </a:lnTo>
                <a:lnTo>
                  <a:pt x="159225" y="536794"/>
                </a:lnTo>
                <a:lnTo>
                  <a:pt x="136671" y="575905"/>
                </a:lnTo>
                <a:lnTo>
                  <a:pt x="115681" y="615997"/>
                </a:lnTo>
                <a:lnTo>
                  <a:pt x="96298" y="657030"/>
                </a:lnTo>
                <a:lnTo>
                  <a:pt x="78564" y="698961"/>
                </a:lnTo>
                <a:lnTo>
                  <a:pt x="62519" y="741749"/>
                </a:lnTo>
                <a:lnTo>
                  <a:pt x="48206" y="785353"/>
                </a:lnTo>
                <a:lnTo>
                  <a:pt x="35667" y="829731"/>
                </a:lnTo>
                <a:lnTo>
                  <a:pt x="24942" y="874841"/>
                </a:lnTo>
                <a:lnTo>
                  <a:pt x="16074" y="920641"/>
                </a:lnTo>
                <a:lnTo>
                  <a:pt x="9104" y="967090"/>
                </a:lnTo>
                <a:lnTo>
                  <a:pt x="4074" y="1014146"/>
                </a:lnTo>
                <a:lnTo>
                  <a:pt x="1025" y="1061768"/>
                </a:lnTo>
                <a:lnTo>
                  <a:pt x="0" y="1109913"/>
                </a:lnTo>
                <a:lnTo>
                  <a:pt x="1025" y="1158059"/>
                </a:lnTo>
                <a:lnTo>
                  <a:pt x="4074" y="1205681"/>
                </a:lnTo>
                <a:lnTo>
                  <a:pt x="9104" y="1252737"/>
                </a:lnTo>
                <a:lnTo>
                  <a:pt x="16074" y="1299186"/>
                </a:lnTo>
                <a:lnTo>
                  <a:pt x="24942" y="1344986"/>
                </a:lnTo>
                <a:lnTo>
                  <a:pt x="35667" y="1390096"/>
                </a:lnTo>
                <a:lnTo>
                  <a:pt x="48206" y="1434473"/>
                </a:lnTo>
                <a:lnTo>
                  <a:pt x="62519" y="1478077"/>
                </a:lnTo>
                <a:lnTo>
                  <a:pt x="78564" y="1520866"/>
                </a:lnTo>
                <a:lnTo>
                  <a:pt x="96298" y="1562797"/>
                </a:lnTo>
                <a:lnTo>
                  <a:pt x="115681" y="1603830"/>
                </a:lnTo>
                <a:lnTo>
                  <a:pt x="136671" y="1643922"/>
                </a:lnTo>
                <a:lnTo>
                  <a:pt x="159225" y="1683032"/>
                </a:lnTo>
                <a:lnTo>
                  <a:pt x="183303" y="1721119"/>
                </a:lnTo>
                <a:lnTo>
                  <a:pt x="208863" y="1758140"/>
                </a:lnTo>
                <a:lnTo>
                  <a:pt x="235863" y="1794055"/>
                </a:lnTo>
                <a:lnTo>
                  <a:pt x="264261" y="1828821"/>
                </a:lnTo>
                <a:lnTo>
                  <a:pt x="294016" y="1862396"/>
                </a:lnTo>
                <a:lnTo>
                  <a:pt x="325086" y="1894740"/>
                </a:lnTo>
                <a:lnTo>
                  <a:pt x="357430" y="1925811"/>
                </a:lnTo>
                <a:lnTo>
                  <a:pt x="391006" y="1955566"/>
                </a:lnTo>
                <a:lnTo>
                  <a:pt x="425772" y="1983964"/>
                </a:lnTo>
                <a:lnTo>
                  <a:pt x="461686" y="2010964"/>
                </a:lnTo>
                <a:lnTo>
                  <a:pt x="498708" y="2036523"/>
                </a:lnTo>
                <a:lnTo>
                  <a:pt x="536794" y="2060601"/>
                </a:lnTo>
                <a:lnTo>
                  <a:pt x="575905" y="2083156"/>
                </a:lnTo>
                <a:lnTo>
                  <a:pt x="615997" y="2104146"/>
                </a:lnTo>
                <a:lnTo>
                  <a:pt x="657030" y="2123528"/>
                </a:lnTo>
                <a:lnTo>
                  <a:pt x="698961" y="2141263"/>
                </a:lnTo>
                <a:lnTo>
                  <a:pt x="741749" y="2157308"/>
                </a:lnTo>
                <a:lnTo>
                  <a:pt x="785353" y="2171620"/>
                </a:lnTo>
                <a:lnTo>
                  <a:pt x="829731" y="2184160"/>
                </a:lnTo>
                <a:lnTo>
                  <a:pt x="874841" y="2194885"/>
                </a:lnTo>
                <a:lnTo>
                  <a:pt x="920641" y="2203753"/>
                </a:lnTo>
                <a:lnTo>
                  <a:pt x="967090" y="2210723"/>
                </a:lnTo>
                <a:lnTo>
                  <a:pt x="1014146" y="2215753"/>
                </a:lnTo>
                <a:lnTo>
                  <a:pt x="1061768" y="2218802"/>
                </a:lnTo>
                <a:lnTo>
                  <a:pt x="1109913" y="2219827"/>
                </a:lnTo>
                <a:lnTo>
                  <a:pt x="1158059" y="2218802"/>
                </a:lnTo>
                <a:lnTo>
                  <a:pt x="1205681" y="2215753"/>
                </a:lnTo>
                <a:lnTo>
                  <a:pt x="1252737" y="2210723"/>
                </a:lnTo>
                <a:lnTo>
                  <a:pt x="1299186" y="2203753"/>
                </a:lnTo>
                <a:lnTo>
                  <a:pt x="1344986" y="2194885"/>
                </a:lnTo>
                <a:lnTo>
                  <a:pt x="1390096" y="2184160"/>
                </a:lnTo>
                <a:lnTo>
                  <a:pt x="1434473" y="2171620"/>
                </a:lnTo>
                <a:lnTo>
                  <a:pt x="1478077" y="2157308"/>
                </a:lnTo>
                <a:lnTo>
                  <a:pt x="1520866" y="2141263"/>
                </a:lnTo>
                <a:lnTo>
                  <a:pt x="1562797" y="2123528"/>
                </a:lnTo>
                <a:lnTo>
                  <a:pt x="1603830" y="2104146"/>
                </a:lnTo>
                <a:lnTo>
                  <a:pt x="1643922" y="2083156"/>
                </a:lnTo>
                <a:lnTo>
                  <a:pt x="1683032" y="2060601"/>
                </a:lnTo>
                <a:lnTo>
                  <a:pt x="1721119" y="2036523"/>
                </a:lnTo>
                <a:lnTo>
                  <a:pt x="1758140" y="2010964"/>
                </a:lnTo>
                <a:lnTo>
                  <a:pt x="1794055" y="1983964"/>
                </a:lnTo>
                <a:lnTo>
                  <a:pt x="1828821" y="1955566"/>
                </a:lnTo>
                <a:lnTo>
                  <a:pt x="1862396" y="1925811"/>
                </a:lnTo>
                <a:lnTo>
                  <a:pt x="1894740" y="1894740"/>
                </a:lnTo>
                <a:lnTo>
                  <a:pt x="1925811" y="1862396"/>
                </a:lnTo>
                <a:lnTo>
                  <a:pt x="1955566" y="1828821"/>
                </a:lnTo>
                <a:lnTo>
                  <a:pt x="1983964" y="1794055"/>
                </a:lnTo>
                <a:lnTo>
                  <a:pt x="2010964" y="1758140"/>
                </a:lnTo>
                <a:lnTo>
                  <a:pt x="2036523" y="1721119"/>
                </a:lnTo>
                <a:lnTo>
                  <a:pt x="2060601" y="1683032"/>
                </a:lnTo>
                <a:lnTo>
                  <a:pt x="2083156" y="1643922"/>
                </a:lnTo>
                <a:lnTo>
                  <a:pt x="2104146" y="1603830"/>
                </a:lnTo>
                <a:lnTo>
                  <a:pt x="2123528" y="1562797"/>
                </a:lnTo>
                <a:lnTo>
                  <a:pt x="2141263" y="1520866"/>
                </a:lnTo>
                <a:lnTo>
                  <a:pt x="2157308" y="1478077"/>
                </a:lnTo>
                <a:lnTo>
                  <a:pt x="2171620" y="1434473"/>
                </a:lnTo>
                <a:lnTo>
                  <a:pt x="2184160" y="1390096"/>
                </a:lnTo>
                <a:lnTo>
                  <a:pt x="2194885" y="1344986"/>
                </a:lnTo>
                <a:lnTo>
                  <a:pt x="2203753" y="1299186"/>
                </a:lnTo>
                <a:lnTo>
                  <a:pt x="2210723" y="1252737"/>
                </a:lnTo>
                <a:lnTo>
                  <a:pt x="2215753" y="1205681"/>
                </a:lnTo>
                <a:lnTo>
                  <a:pt x="2218802" y="1158059"/>
                </a:lnTo>
                <a:lnTo>
                  <a:pt x="2219827" y="1109913"/>
                </a:lnTo>
                <a:lnTo>
                  <a:pt x="2218802" y="1061768"/>
                </a:lnTo>
                <a:lnTo>
                  <a:pt x="2215753" y="1014146"/>
                </a:lnTo>
                <a:lnTo>
                  <a:pt x="2210723" y="967090"/>
                </a:lnTo>
                <a:lnTo>
                  <a:pt x="2203753" y="920641"/>
                </a:lnTo>
                <a:lnTo>
                  <a:pt x="2194885" y="874841"/>
                </a:lnTo>
                <a:lnTo>
                  <a:pt x="2184160" y="829731"/>
                </a:lnTo>
                <a:lnTo>
                  <a:pt x="2171620" y="785353"/>
                </a:lnTo>
                <a:lnTo>
                  <a:pt x="2157308" y="741749"/>
                </a:lnTo>
                <a:lnTo>
                  <a:pt x="2141263" y="698961"/>
                </a:lnTo>
                <a:lnTo>
                  <a:pt x="2123528" y="657030"/>
                </a:lnTo>
                <a:lnTo>
                  <a:pt x="2104146" y="615997"/>
                </a:lnTo>
                <a:lnTo>
                  <a:pt x="2083156" y="575905"/>
                </a:lnTo>
                <a:lnTo>
                  <a:pt x="2060601" y="536794"/>
                </a:lnTo>
                <a:lnTo>
                  <a:pt x="2036523" y="498708"/>
                </a:lnTo>
                <a:lnTo>
                  <a:pt x="2010964" y="461686"/>
                </a:lnTo>
                <a:lnTo>
                  <a:pt x="1983964" y="425772"/>
                </a:lnTo>
                <a:lnTo>
                  <a:pt x="1955566" y="391006"/>
                </a:lnTo>
                <a:lnTo>
                  <a:pt x="1925811" y="357430"/>
                </a:lnTo>
                <a:lnTo>
                  <a:pt x="1894740" y="325086"/>
                </a:lnTo>
                <a:lnTo>
                  <a:pt x="1862396" y="294016"/>
                </a:lnTo>
                <a:lnTo>
                  <a:pt x="1828821" y="264261"/>
                </a:lnTo>
                <a:lnTo>
                  <a:pt x="1794055" y="235863"/>
                </a:lnTo>
                <a:lnTo>
                  <a:pt x="1758140" y="208863"/>
                </a:lnTo>
                <a:lnTo>
                  <a:pt x="1721119" y="183303"/>
                </a:lnTo>
                <a:lnTo>
                  <a:pt x="1683032" y="159225"/>
                </a:lnTo>
                <a:lnTo>
                  <a:pt x="1643922" y="136671"/>
                </a:lnTo>
                <a:lnTo>
                  <a:pt x="1603830" y="115681"/>
                </a:lnTo>
                <a:lnTo>
                  <a:pt x="1562797" y="96298"/>
                </a:lnTo>
                <a:lnTo>
                  <a:pt x="1520866" y="78564"/>
                </a:lnTo>
                <a:lnTo>
                  <a:pt x="1478077" y="62519"/>
                </a:lnTo>
                <a:lnTo>
                  <a:pt x="1434473" y="48206"/>
                </a:lnTo>
                <a:lnTo>
                  <a:pt x="1390096" y="35667"/>
                </a:lnTo>
                <a:lnTo>
                  <a:pt x="1344986" y="24942"/>
                </a:lnTo>
                <a:lnTo>
                  <a:pt x="1299186" y="16074"/>
                </a:lnTo>
                <a:lnTo>
                  <a:pt x="1252737" y="9104"/>
                </a:lnTo>
                <a:lnTo>
                  <a:pt x="1205681" y="4074"/>
                </a:lnTo>
                <a:lnTo>
                  <a:pt x="1158059" y="1025"/>
                </a:lnTo>
                <a:lnTo>
                  <a:pt x="11099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7235852" y="8338587"/>
            <a:ext cx="2049145" cy="84074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2120"/>
              </a:lnSpc>
              <a:spcBef>
                <a:spcPts val="215"/>
              </a:spcBef>
            </a:pP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zgłoszenie</a:t>
            </a:r>
            <a:r>
              <a:rPr sz="1800" b="1" spc="-5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umowy  o zarządzanie do  </a:t>
            </a:r>
            <a:r>
              <a:rPr sz="1800" b="1" dirty="0">
                <a:solidFill>
                  <a:srgbClr val="6B6B6B"/>
                </a:solidFill>
                <a:latin typeface="Arial"/>
                <a:cs typeface="Arial"/>
              </a:rPr>
              <a:t>ewidencji</a:t>
            </a:r>
            <a:r>
              <a:rPr sz="1800" b="1" spc="-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sz="18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717393" y="4511675"/>
            <a:ext cx="1856739" cy="83548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2120"/>
              </a:lnSpc>
              <a:spcBef>
                <a:spcPts val="215"/>
              </a:spcBef>
            </a:pPr>
            <a:r>
              <a:rPr sz="1800" b="1" spc="5" dirty="0" err="1">
                <a:solidFill>
                  <a:srgbClr val="6B6B6B"/>
                </a:solidFill>
                <a:latin typeface="Arial"/>
                <a:cs typeface="Arial"/>
              </a:rPr>
              <a:t>umowa</a:t>
            </a: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 o  zarządzanie</a:t>
            </a:r>
            <a:r>
              <a:rPr sz="1800" b="1" spc="-7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PPK  z</a:t>
            </a:r>
            <a:r>
              <a:rPr sz="1800" b="1" spc="-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b="1" dirty="0" err="1">
                <a:solidFill>
                  <a:srgbClr val="6B6B6B"/>
                </a:solidFill>
                <a:latin typeface="Arial"/>
                <a:cs typeface="Arial"/>
              </a:rPr>
              <a:t>Compens</a:t>
            </a:r>
            <a:r>
              <a:rPr lang="pl-PL" sz="1800" b="1" dirty="0">
                <a:solidFill>
                  <a:srgbClr val="6B6B6B"/>
                </a:solidFill>
                <a:latin typeface="Arial"/>
                <a:cs typeface="Arial"/>
              </a:rPr>
              <a:t>ą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717393" y="8066344"/>
            <a:ext cx="2241550" cy="137922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2120"/>
              </a:lnSpc>
              <a:spcBef>
                <a:spcPts val="215"/>
              </a:spcBef>
            </a:pP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przekazanie  </a:t>
            </a:r>
            <a:r>
              <a:rPr sz="1800" b="1" spc="5" dirty="0" err="1">
                <a:solidFill>
                  <a:srgbClr val="6B6B6B"/>
                </a:solidFill>
                <a:latin typeface="Arial"/>
                <a:cs typeface="Arial"/>
              </a:rPr>
              <a:t>każdemu</a:t>
            </a: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  </a:t>
            </a:r>
            <a:r>
              <a:rPr lang="pl-PL" sz="1800" b="1" spc="5" dirty="0">
                <a:solidFill>
                  <a:srgbClr val="6B6B6B"/>
                </a:solidFill>
                <a:latin typeface="Arial"/>
                <a:cs typeface="Arial"/>
              </a:rPr>
              <a:t>P</a:t>
            </a:r>
            <a:r>
              <a:rPr sz="1800" b="1" spc="5" dirty="0" err="1">
                <a:solidFill>
                  <a:srgbClr val="6B6B6B"/>
                </a:solidFill>
                <a:latin typeface="Arial"/>
                <a:cs typeface="Arial"/>
              </a:rPr>
              <a:t>racownikowi</a:t>
            </a: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  pakietu</a:t>
            </a:r>
            <a:r>
              <a:rPr sz="1800" b="1" spc="-6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powitalnego  zawierającego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5976342" y="7804573"/>
            <a:ext cx="2466975" cy="47000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265"/>
              </a:spcBef>
            </a:pPr>
            <a:r>
              <a:rPr sz="1500" spc="15" dirty="0">
                <a:solidFill>
                  <a:srgbClr val="6B6B6B"/>
                </a:solidFill>
                <a:latin typeface="Arial"/>
                <a:cs typeface="Arial"/>
              </a:rPr>
              <a:t>Informacje na temat</a:t>
            </a:r>
            <a:r>
              <a:rPr sz="1500" spc="-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6B6B6B"/>
                </a:solidFill>
                <a:latin typeface="Arial"/>
                <a:cs typeface="Arial"/>
              </a:rPr>
              <a:t>instytucji  </a:t>
            </a:r>
            <a:r>
              <a:rPr sz="1500" spc="10" dirty="0">
                <a:solidFill>
                  <a:srgbClr val="6B6B6B"/>
                </a:solidFill>
                <a:latin typeface="Arial"/>
                <a:cs typeface="Arial"/>
              </a:rPr>
              <a:t>prowadzącej</a:t>
            </a:r>
            <a:r>
              <a:rPr sz="150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5976341" y="8500886"/>
            <a:ext cx="2362721" cy="47000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265"/>
              </a:spcBef>
            </a:pPr>
            <a:r>
              <a:rPr sz="1500" spc="15" dirty="0">
                <a:solidFill>
                  <a:srgbClr val="6B6B6B"/>
                </a:solidFill>
                <a:latin typeface="Arial"/>
                <a:cs typeface="Arial"/>
              </a:rPr>
              <a:t>Warunki</a:t>
            </a:r>
            <a:r>
              <a:rPr sz="1500" spc="-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00" spc="10" dirty="0" err="1">
                <a:solidFill>
                  <a:srgbClr val="6B6B6B"/>
                </a:solidFill>
                <a:latin typeface="Arial"/>
                <a:cs typeface="Arial"/>
              </a:rPr>
              <a:t>uczestnictwa</a:t>
            </a:r>
            <a:r>
              <a:rPr sz="1500" spc="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br>
              <a:rPr lang="pl-PL" sz="1500" spc="10" dirty="0">
                <a:solidFill>
                  <a:srgbClr val="6B6B6B"/>
                </a:solidFill>
                <a:latin typeface="Arial"/>
                <a:cs typeface="Arial"/>
              </a:rPr>
            </a:br>
            <a:r>
              <a:rPr sz="1500" spc="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6B6B6B"/>
                </a:solidFill>
                <a:latin typeface="Arial"/>
                <a:cs typeface="Arial"/>
              </a:rPr>
              <a:t>w</a:t>
            </a:r>
            <a:r>
              <a:rPr sz="150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6B6B6B"/>
                </a:solidFill>
                <a:latin typeface="Arial"/>
                <a:cs typeface="Arial"/>
              </a:rPr>
              <a:t>programie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5976342" y="9139611"/>
            <a:ext cx="2000508" cy="47000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265"/>
              </a:spcBef>
            </a:pPr>
            <a:r>
              <a:rPr sz="1500" spc="15" dirty="0">
                <a:solidFill>
                  <a:srgbClr val="6B6B6B"/>
                </a:solidFill>
                <a:latin typeface="Arial"/>
                <a:cs typeface="Arial"/>
              </a:rPr>
              <a:t>Kontakt do</a:t>
            </a:r>
            <a:r>
              <a:rPr sz="1500" spc="-7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500" spc="10" dirty="0">
                <a:solidFill>
                  <a:srgbClr val="6B6B6B"/>
                </a:solidFill>
                <a:latin typeface="Arial"/>
                <a:cs typeface="Arial"/>
              </a:rPr>
              <a:t>opiekuna  programu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6162283" y="4562797"/>
            <a:ext cx="2176780" cy="11099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140"/>
              </a:lnSpc>
              <a:spcBef>
                <a:spcPts val="110"/>
              </a:spcBef>
            </a:pP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zawarcie</a:t>
            </a:r>
            <a:r>
              <a:rPr sz="1800" b="1" spc="-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umowy</a:t>
            </a:r>
            <a:endParaRPr sz="1800" dirty="0">
              <a:latin typeface="Arial"/>
              <a:cs typeface="Arial"/>
            </a:endParaRPr>
          </a:p>
          <a:p>
            <a:pPr marL="12700" marR="5080" algn="just">
              <a:lnSpc>
                <a:spcPts val="2120"/>
              </a:lnSpc>
              <a:spcBef>
                <a:spcPts val="85"/>
              </a:spcBef>
            </a:pP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o prowadzenie PPK  </a:t>
            </a:r>
            <a:r>
              <a:rPr sz="1800" b="1" spc="10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imieniu </a:t>
            </a:r>
            <a:r>
              <a:rPr sz="1800" b="1" dirty="0">
                <a:solidFill>
                  <a:srgbClr val="6B6B6B"/>
                </a:solidFill>
                <a:latin typeface="Arial"/>
                <a:cs typeface="Arial"/>
              </a:rPr>
              <a:t>i </a:t>
            </a: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na</a:t>
            </a:r>
            <a:r>
              <a:rPr sz="1800" b="1" spc="-8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b="1" dirty="0" err="1">
                <a:solidFill>
                  <a:srgbClr val="6B6B6B"/>
                </a:solidFill>
                <a:latin typeface="Arial"/>
                <a:cs typeface="Arial"/>
              </a:rPr>
              <a:t>rzecz</a:t>
            </a:r>
            <a:r>
              <a:rPr sz="1800" b="1" dirty="0">
                <a:solidFill>
                  <a:srgbClr val="6B6B6B"/>
                </a:solidFill>
                <a:latin typeface="Arial"/>
                <a:cs typeface="Arial"/>
              </a:rPr>
              <a:t>  </a:t>
            </a:r>
            <a:r>
              <a:rPr lang="pl-PL" sz="1800" b="1" dirty="0">
                <a:solidFill>
                  <a:srgbClr val="6B6B6B"/>
                </a:solidFill>
                <a:latin typeface="Arial"/>
                <a:cs typeface="Arial"/>
              </a:rPr>
              <a:t>P</a:t>
            </a:r>
            <a:r>
              <a:rPr sz="1800" b="1" dirty="0" err="1">
                <a:solidFill>
                  <a:srgbClr val="6B6B6B"/>
                </a:solidFill>
                <a:latin typeface="Arial"/>
                <a:cs typeface="Arial"/>
              </a:rPr>
              <a:t>racowników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05DBE23F-3C0B-3B47-B83B-7DE62D42FC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23890" y="6160721"/>
            <a:ext cx="1219200" cy="952500"/>
          </a:xfrm>
          <a:prstGeom prst="rect">
            <a:avLst/>
          </a:prstGeom>
        </p:spPr>
      </p:pic>
      <p:sp>
        <p:nvSpPr>
          <p:cNvPr id="111" name="object 5">
            <a:extLst>
              <a:ext uri="{FF2B5EF4-FFF2-40B4-BE49-F238E27FC236}">
                <a16:creationId xmlns:a16="http://schemas.microsoft.com/office/drawing/2014/main" id="{3F06B7D9-B6D9-A742-B582-1880B6D18940}"/>
              </a:ext>
            </a:extLst>
          </p:cNvPr>
          <p:cNvSpPr/>
          <p:nvPr/>
        </p:nvSpPr>
        <p:spPr>
          <a:xfrm>
            <a:off x="1746250" y="8424268"/>
            <a:ext cx="2480841" cy="6747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2"/>
          <p:cNvSpPr txBox="1">
            <a:spLocks/>
          </p:cNvSpPr>
          <p:nvPr/>
        </p:nvSpPr>
        <p:spPr>
          <a:xfrm>
            <a:off x="1013446" y="982034"/>
            <a:ext cx="10430672" cy="54502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200" b="1" i="0">
                <a:solidFill>
                  <a:srgbClr val="77C145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pl-PL" sz="3450" spc="5" dirty="0">
                <a:solidFill>
                  <a:srgbClr val="FFFFFF"/>
                </a:solidFill>
              </a:rPr>
              <a:t>PPK </a:t>
            </a:r>
            <a:r>
              <a:rPr lang="pl-PL" sz="3450" dirty="0">
                <a:solidFill>
                  <a:srgbClr val="FFFFFF"/>
                </a:solidFill>
              </a:rPr>
              <a:t>- </a:t>
            </a:r>
            <a:r>
              <a:rPr lang="pl-PL" sz="3450" spc="5" dirty="0">
                <a:solidFill>
                  <a:srgbClr val="FFFFFF"/>
                </a:solidFill>
              </a:rPr>
              <a:t>proces</a:t>
            </a:r>
            <a:r>
              <a:rPr lang="pl-PL" sz="3450" spc="-60" dirty="0">
                <a:solidFill>
                  <a:srgbClr val="FFFFFF"/>
                </a:solidFill>
              </a:rPr>
              <a:t> </a:t>
            </a:r>
            <a:r>
              <a:rPr lang="pl-PL" sz="3450" spc="5" dirty="0">
                <a:solidFill>
                  <a:srgbClr val="FFFFFF"/>
                </a:solidFill>
              </a:rPr>
              <a:t>wdrożenia PPK w Twojej firmie</a:t>
            </a:r>
            <a:endParaRPr lang="pl-PL" sz="3450" dirty="0"/>
          </a:p>
        </p:txBody>
      </p:sp>
      <p:pic>
        <p:nvPicPr>
          <p:cNvPr id="66" name="Picture 3" descr="C:\Users\Hotchili\Desktop\ikony\icons_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366" y="4661624"/>
            <a:ext cx="874793" cy="85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otchili\Desktop\ikony\icons_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8280633"/>
            <a:ext cx="123825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5" descr="C:\Users\Hotchili\Desktop\ikony\icons_7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418" y="8375124"/>
            <a:ext cx="10287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C:\Users\Hotchili\Desktop\ikony\icons_8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7629" y="7814309"/>
            <a:ext cx="4476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" descr="C:\Users\Hotchili\Desktop\ikony\icons_2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6115" y="8617200"/>
            <a:ext cx="514350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" descr="C:\Users\Hotchili\Desktop\ikony\icons_3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550" y="9176121"/>
            <a:ext cx="4953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9" descr="C:\Users\Hotchili\Desktop\ikony\icons_1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409" y="4415529"/>
            <a:ext cx="97155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1" descr="C:\Users\Hotchili\Desktop\ikony\icons_10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88" y="4447166"/>
            <a:ext cx="10953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02">
            <a:extLst>
              <a:ext uri="{FF2B5EF4-FFF2-40B4-BE49-F238E27FC236}">
                <a16:creationId xmlns:a16="http://schemas.microsoft.com/office/drawing/2014/main" id="{D2CFDEBF-CF0F-CA4C-A06E-7B3E3E24F52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49599" y="4459920"/>
            <a:ext cx="994519" cy="1189099"/>
          </a:xfrm>
          <a:prstGeom prst="rect">
            <a:avLst/>
          </a:prstGeom>
        </p:spPr>
      </p:pic>
      <p:sp>
        <p:nvSpPr>
          <p:cNvPr id="84" name="object 68"/>
          <p:cNvSpPr txBox="1"/>
          <p:nvPr/>
        </p:nvSpPr>
        <p:spPr>
          <a:xfrm>
            <a:off x="7235852" y="4580255"/>
            <a:ext cx="1919605" cy="13792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140"/>
              </a:lnSpc>
              <a:spcBef>
                <a:spcPts val="110"/>
              </a:spcBef>
            </a:pPr>
            <a:r>
              <a:rPr sz="1800" b="1" dirty="0">
                <a:solidFill>
                  <a:srgbClr val="6B6B6B"/>
                </a:solidFill>
                <a:latin typeface="Arial"/>
                <a:cs typeface="Arial"/>
              </a:rPr>
              <a:t>konsultacje</a:t>
            </a:r>
            <a:endParaRPr sz="1800" dirty="0">
              <a:latin typeface="Arial"/>
              <a:cs typeface="Arial"/>
            </a:endParaRPr>
          </a:p>
          <a:p>
            <a:pPr marL="12700" marR="5080">
              <a:lnSpc>
                <a:spcPts val="2120"/>
              </a:lnSpc>
              <a:spcBef>
                <a:spcPts val="85"/>
              </a:spcBef>
            </a:pP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z </a:t>
            </a:r>
            <a:r>
              <a:rPr sz="1800" b="1" dirty="0" err="1">
                <a:solidFill>
                  <a:srgbClr val="6B6B6B"/>
                </a:solidFill>
                <a:latin typeface="Arial"/>
                <a:cs typeface="Arial"/>
              </a:rPr>
              <a:t>reprezentacją</a:t>
            </a:r>
            <a:r>
              <a:rPr sz="1800" b="1" dirty="0">
                <a:solidFill>
                  <a:srgbClr val="6B6B6B"/>
                </a:solidFill>
                <a:latin typeface="Arial"/>
                <a:cs typeface="Arial"/>
              </a:rPr>
              <a:t>  </a:t>
            </a:r>
            <a:r>
              <a:rPr lang="pl-PL" b="1" spc="5" dirty="0">
                <a:solidFill>
                  <a:srgbClr val="6B6B6B"/>
                </a:solidFill>
                <a:latin typeface="Arial"/>
                <a:cs typeface="Arial"/>
              </a:rPr>
              <a:t>P</a:t>
            </a:r>
            <a:r>
              <a:rPr sz="1800" b="1" spc="5" dirty="0" err="1">
                <a:solidFill>
                  <a:srgbClr val="6B6B6B"/>
                </a:solidFill>
                <a:latin typeface="Arial"/>
                <a:cs typeface="Arial"/>
              </a:rPr>
              <a:t>racowników</a:t>
            </a: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6B6B6B"/>
                </a:solidFill>
                <a:latin typeface="Arial"/>
                <a:cs typeface="Arial"/>
              </a:rPr>
              <a:t>w  </a:t>
            </a:r>
            <a:r>
              <a:rPr sz="1800" b="1" dirty="0">
                <a:solidFill>
                  <a:srgbClr val="6B6B6B"/>
                </a:solidFill>
                <a:latin typeface="Arial"/>
                <a:cs typeface="Arial"/>
              </a:rPr>
              <a:t>kwestii</a:t>
            </a:r>
            <a:r>
              <a:rPr sz="1800" b="1" spc="-6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tworzenia  PPK </a:t>
            </a:r>
            <a:r>
              <a:rPr sz="1800" b="1" spc="10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ich</a:t>
            </a:r>
            <a:r>
              <a:rPr sz="1800" b="1" spc="-6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firmie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13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4683" y="1666540"/>
            <a:ext cx="4886960" cy="0"/>
          </a:xfrm>
          <a:custGeom>
            <a:avLst/>
            <a:gdLst/>
            <a:ahLst/>
            <a:cxnLst/>
            <a:rect l="l" t="t" r="r" b="b"/>
            <a:pathLst>
              <a:path w="4886960">
                <a:moveTo>
                  <a:pt x="0" y="0"/>
                </a:moveTo>
                <a:lnTo>
                  <a:pt x="4886594" y="0"/>
                </a:lnTo>
              </a:path>
            </a:pathLst>
          </a:custGeom>
          <a:ln w="74374">
            <a:solidFill>
              <a:srgbClr val="EE31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5584" y="1884203"/>
            <a:ext cx="212725" cy="262255"/>
          </a:xfrm>
          <a:custGeom>
            <a:avLst/>
            <a:gdLst/>
            <a:ahLst/>
            <a:cxnLst/>
            <a:rect l="l" t="t" r="r" b="b"/>
            <a:pathLst>
              <a:path w="212725" h="262255">
                <a:moveTo>
                  <a:pt x="42836" y="0"/>
                </a:moveTo>
                <a:lnTo>
                  <a:pt x="0" y="0"/>
                </a:lnTo>
                <a:lnTo>
                  <a:pt x="89777" y="261667"/>
                </a:lnTo>
                <a:lnTo>
                  <a:pt x="121933" y="261667"/>
                </a:lnTo>
                <a:lnTo>
                  <a:pt x="146580" y="190413"/>
                </a:lnTo>
                <a:lnTo>
                  <a:pt x="105860" y="190413"/>
                </a:lnTo>
                <a:lnTo>
                  <a:pt x="42836" y="0"/>
                </a:lnTo>
                <a:close/>
              </a:path>
              <a:path w="212725" h="262255">
                <a:moveTo>
                  <a:pt x="212443" y="0"/>
                </a:moveTo>
                <a:lnTo>
                  <a:pt x="168769" y="0"/>
                </a:lnTo>
                <a:lnTo>
                  <a:pt x="105860" y="190413"/>
                </a:lnTo>
                <a:lnTo>
                  <a:pt x="146580" y="190413"/>
                </a:lnTo>
                <a:lnTo>
                  <a:pt x="212443" y="0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7471" y="1884235"/>
            <a:ext cx="0" cy="262255"/>
          </a:xfrm>
          <a:custGeom>
            <a:avLst/>
            <a:gdLst/>
            <a:ahLst/>
            <a:cxnLst/>
            <a:rect l="l" t="t" r="r" b="b"/>
            <a:pathLst>
              <a:path h="262255">
                <a:moveTo>
                  <a:pt x="0" y="0"/>
                </a:moveTo>
                <a:lnTo>
                  <a:pt x="0" y="261667"/>
                </a:lnTo>
              </a:path>
            </a:pathLst>
          </a:custGeom>
          <a:ln w="41339">
            <a:solidFill>
              <a:srgbClr val="1F1C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90704" y="2127760"/>
            <a:ext cx="174625" cy="0"/>
          </a:xfrm>
          <a:custGeom>
            <a:avLst/>
            <a:gdLst/>
            <a:ahLst/>
            <a:cxnLst/>
            <a:rect l="l" t="t" r="r" b="b"/>
            <a:pathLst>
              <a:path w="174625">
                <a:moveTo>
                  <a:pt x="0" y="0"/>
                </a:moveTo>
                <a:lnTo>
                  <a:pt x="174507" y="0"/>
                </a:lnTo>
              </a:path>
            </a:pathLst>
          </a:custGeom>
          <a:ln w="35560">
            <a:solidFill>
              <a:srgbClr val="1F1C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90704" y="2031239"/>
            <a:ext cx="41910" cy="78740"/>
          </a:xfrm>
          <a:custGeom>
            <a:avLst/>
            <a:gdLst/>
            <a:ahLst/>
            <a:cxnLst/>
            <a:rect l="l" t="t" r="r" b="b"/>
            <a:pathLst>
              <a:path w="41909" h="78739">
                <a:moveTo>
                  <a:pt x="0" y="78739"/>
                </a:moveTo>
                <a:lnTo>
                  <a:pt x="41443" y="78739"/>
                </a:lnTo>
                <a:lnTo>
                  <a:pt x="41443" y="0"/>
                </a:lnTo>
                <a:lnTo>
                  <a:pt x="0" y="0"/>
                </a:lnTo>
                <a:lnTo>
                  <a:pt x="0" y="78739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90704" y="2013460"/>
            <a:ext cx="154940" cy="0"/>
          </a:xfrm>
          <a:custGeom>
            <a:avLst/>
            <a:gdLst/>
            <a:ahLst/>
            <a:cxnLst/>
            <a:rect l="l" t="t" r="r" b="b"/>
            <a:pathLst>
              <a:path w="154940">
                <a:moveTo>
                  <a:pt x="0" y="0"/>
                </a:moveTo>
                <a:lnTo>
                  <a:pt x="154864" y="0"/>
                </a:lnTo>
              </a:path>
            </a:pathLst>
          </a:custGeom>
          <a:ln w="35560">
            <a:solidFill>
              <a:srgbClr val="1F1C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90704" y="1919479"/>
            <a:ext cx="41910" cy="76200"/>
          </a:xfrm>
          <a:custGeom>
            <a:avLst/>
            <a:gdLst/>
            <a:ahLst/>
            <a:cxnLst/>
            <a:rect l="l" t="t" r="r" b="b"/>
            <a:pathLst>
              <a:path w="41909" h="76200">
                <a:moveTo>
                  <a:pt x="0" y="76200"/>
                </a:moveTo>
                <a:lnTo>
                  <a:pt x="41443" y="76200"/>
                </a:lnTo>
                <a:lnTo>
                  <a:pt x="41443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90704" y="1901700"/>
            <a:ext cx="174625" cy="0"/>
          </a:xfrm>
          <a:custGeom>
            <a:avLst/>
            <a:gdLst/>
            <a:ahLst/>
            <a:cxnLst/>
            <a:rect l="l" t="t" r="r" b="b"/>
            <a:pathLst>
              <a:path w="174625">
                <a:moveTo>
                  <a:pt x="0" y="0"/>
                </a:moveTo>
                <a:lnTo>
                  <a:pt x="174507" y="0"/>
                </a:lnTo>
              </a:path>
            </a:pathLst>
          </a:custGeom>
          <a:ln w="35559">
            <a:solidFill>
              <a:srgbClr val="1F1C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23157" y="1884203"/>
            <a:ext cx="205740" cy="262255"/>
          </a:xfrm>
          <a:custGeom>
            <a:avLst/>
            <a:gdLst/>
            <a:ahLst/>
            <a:cxnLst/>
            <a:rect l="l" t="t" r="r" b="b"/>
            <a:pathLst>
              <a:path w="205739" h="262255">
                <a:moveTo>
                  <a:pt x="37988" y="0"/>
                </a:moveTo>
                <a:lnTo>
                  <a:pt x="0" y="0"/>
                </a:lnTo>
                <a:lnTo>
                  <a:pt x="0" y="261667"/>
                </a:lnTo>
                <a:lnTo>
                  <a:pt x="41496" y="261667"/>
                </a:lnTo>
                <a:lnTo>
                  <a:pt x="41496" y="77547"/>
                </a:lnTo>
                <a:lnTo>
                  <a:pt x="91259" y="77547"/>
                </a:lnTo>
                <a:lnTo>
                  <a:pt x="37988" y="0"/>
                </a:lnTo>
                <a:close/>
              </a:path>
              <a:path w="205739" h="262255">
                <a:moveTo>
                  <a:pt x="91259" y="77547"/>
                </a:moveTo>
                <a:lnTo>
                  <a:pt x="41496" y="77547"/>
                </a:lnTo>
                <a:lnTo>
                  <a:pt x="167659" y="261667"/>
                </a:lnTo>
                <a:lnTo>
                  <a:pt x="205700" y="261667"/>
                </a:lnTo>
                <a:lnTo>
                  <a:pt x="205700" y="183732"/>
                </a:lnTo>
                <a:lnTo>
                  <a:pt x="164204" y="183732"/>
                </a:lnTo>
                <a:lnTo>
                  <a:pt x="91259" y="77547"/>
                </a:lnTo>
                <a:close/>
              </a:path>
              <a:path w="205739" h="262255">
                <a:moveTo>
                  <a:pt x="205700" y="0"/>
                </a:moveTo>
                <a:lnTo>
                  <a:pt x="164204" y="0"/>
                </a:lnTo>
                <a:lnTo>
                  <a:pt x="164204" y="183732"/>
                </a:lnTo>
                <a:lnTo>
                  <a:pt x="205700" y="183732"/>
                </a:lnTo>
                <a:lnTo>
                  <a:pt x="205700" y="0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01212" y="1884203"/>
            <a:ext cx="205740" cy="262255"/>
          </a:xfrm>
          <a:custGeom>
            <a:avLst/>
            <a:gdLst/>
            <a:ahLst/>
            <a:cxnLst/>
            <a:rect l="l" t="t" r="r" b="b"/>
            <a:pathLst>
              <a:path w="205739" h="262255">
                <a:moveTo>
                  <a:pt x="37988" y="0"/>
                </a:moveTo>
                <a:lnTo>
                  <a:pt x="0" y="0"/>
                </a:lnTo>
                <a:lnTo>
                  <a:pt x="0" y="261667"/>
                </a:lnTo>
                <a:lnTo>
                  <a:pt x="41443" y="261667"/>
                </a:lnTo>
                <a:lnTo>
                  <a:pt x="41443" y="77547"/>
                </a:lnTo>
                <a:lnTo>
                  <a:pt x="91264" y="77547"/>
                </a:lnTo>
                <a:lnTo>
                  <a:pt x="37988" y="0"/>
                </a:lnTo>
                <a:close/>
              </a:path>
              <a:path w="205739" h="262255">
                <a:moveTo>
                  <a:pt x="91264" y="77547"/>
                </a:moveTo>
                <a:lnTo>
                  <a:pt x="41443" y="77547"/>
                </a:lnTo>
                <a:lnTo>
                  <a:pt x="167712" y="261667"/>
                </a:lnTo>
                <a:lnTo>
                  <a:pt x="205711" y="261667"/>
                </a:lnTo>
                <a:lnTo>
                  <a:pt x="205711" y="183732"/>
                </a:lnTo>
                <a:lnTo>
                  <a:pt x="164214" y="183732"/>
                </a:lnTo>
                <a:lnTo>
                  <a:pt x="91264" y="77547"/>
                </a:lnTo>
                <a:close/>
              </a:path>
              <a:path w="205739" h="262255">
                <a:moveTo>
                  <a:pt x="205711" y="0"/>
                </a:moveTo>
                <a:lnTo>
                  <a:pt x="164214" y="0"/>
                </a:lnTo>
                <a:lnTo>
                  <a:pt x="164214" y="183732"/>
                </a:lnTo>
                <a:lnTo>
                  <a:pt x="205711" y="183732"/>
                </a:lnTo>
                <a:lnTo>
                  <a:pt x="205711" y="0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46775" y="1884256"/>
            <a:ext cx="233679" cy="261620"/>
          </a:xfrm>
          <a:custGeom>
            <a:avLst/>
            <a:gdLst/>
            <a:ahLst/>
            <a:cxnLst/>
            <a:rect l="l" t="t" r="r" b="b"/>
            <a:pathLst>
              <a:path w="233680" h="261619">
                <a:moveTo>
                  <a:pt x="133566" y="0"/>
                </a:moveTo>
                <a:lnTo>
                  <a:pt x="100133" y="0"/>
                </a:lnTo>
                <a:lnTo>
                  <a:pt x="0" y="261615"/>
                </a:lnTo>
                <a:lnTo>
                  <a:pt x="44166" y="261615"/>
                </a:lnTo>
                <a:lnTo>
                  <a:pt x="62856" y="208988"/>
                </a:lnTo>
                <a:lnTo>
                  <a:pt x="213456" y="208988"/>
                </a:lnTo>
                <a:lnTo>
                  <a:pt x="200507" y="175115"/>
                </a:lnTo>
                <a:lnTo>
                  <a:pt x="75212" y="175115"/>
                </a:lnTo>
                <a:lnTo>
                  <a:pt x="117766" y="59076"/>
                </a:lnTo>
                <a:lnTo>
                  <a:pt x="156149" y="59076"/>
                </a:lnTo>
                <a:lnTo>
                  <a:pt x="133566" y="0"/>
                </a:lnTo>
                <a:close/>
              </a:path>
              <a:path w="233680" h="261619">
                <a:moveTo>
                  <a:pt x="213456" y="208988"/>
                </a:moveTo>
                <a:lnTo>
                  <a:pt x="170602" y="208988"/>
                </a:lnTo>
                <a:lnTo>
                  <a:pt x="189470" y="261615"/>
                </a:lnTo>
                <a:lnTo>
                  <a:pt x="233574" y="261615"/>
                </a:lnTo>
                <a:lnTo>
                  <a:pt x="213456" y="208988"/>
                </a:lnTo>
                <a:close/>
              </a:path>
              <a:path w="233680" h="261619">
                <a:moveTo>
                  <a:pt x="156149" y="59076"/>
                </a:moveTo>
                <a:lnTo>
                  <a:pt x="117766" y="59076"/>
                </a:lnTo>
                <a:lnTo>
                  <a:pt x="159199" y="175115"/>
                </a:lnTo>
                <a:lnTo>
                  <a:pt x="200507" y="175115"/>
                </a:lnTo>
                <a:lnTo>
                  <a:pt x="156149" y="59076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34135" y="1884235"/>
            <a:ext cx="0" cy="262255"/>
          </a:xfrm>
          <a:custGeom>
            <a:avLst/>
            <a:gdLst/>
            <a:ahLst/>
            <a:cxnLst/>
            <a:rect l="l" t="t" r="r" b="b"/>
            <a:pathLst>
              <a:path h="262255">
                <a:moveTo>
                  <a:pt x="0" y="0"/>
                </a:moveTo>
                <a:lnTo>
                  <a:pt x="0" y="261667"/>
                </a:lnTo>
              </a:path>
            </a:pathLst>
          </a:custGeom>
          <a:ln w="41380">
            <a:solidFill>
              <a:srgbClr val="1F1C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27514" y="1884203"/>
            <a:ext cx="205740" cy="262255"/>
          </a:xfrm>
          <a:custGeom>
            <a:avLst/>
            <a:gdLst/>
            <a:ahLst/>
            <a:cxnLst/>
            <a:rect l="l" t="t" r="r" b="b"/>
            <a:pathLst>
              <a:path w="205739" h="262255">
                <a:moveTo>
                  <a:pt x="37883" y="0"/>
                </a:moveTo>
                <a:lnTo>
                  <a:pt x="0" y="0"/>
                </a:lnTo>
                <a:lnTo>
                  <a:pt x="0" y="261667"/>
                </a:lnTo>
                <a:lnTo>
                  <a:pt x="41276" y="261667"/>
                </a:lnTo>
                <a:lnTo>
                  <a:pt x="41276" y="77547"/>
                </a:lnTo>
                <a:lnTo>
                  <a:pt x="91106" y="77547"/>
                </a:lnTo>
                <a:lnTo>
                  <a:pt x="37883" y="0"/>
                </a:lnTo>
                <a:close/>
              </a:path>
              <a:path w="205739" h="262255">
                <a:moveTo>
                  <a:pt x="91106" y="77547"/>
                </a:moveTo>
                <a:lnTo>
                  <a:pt x="41276" y="77547"/>
                </a:lnTo>
                <a:lnTo>
                  <a:pt x="167439" y="261667"/>
                </a:lnTo>
                <a:lnTo>
                  <a:pt x="205428" y="261667"/>
                </a:lnTo>
                <a:lnTo>
                  <a:pt x="205428" y="183732"/>
                </a:lnTo>
                <a:lnTo>
                  <a:pt x="163984" y="183732"/>
                </a:lnTo>
                <a:lnTo>
                  <a:pt x="91106" y="77547"/>
                </a:lnTo>
                <a:close/>
              </a:path>
              <a:path w="205739" h="262255">
                <a:moveTo>
                  <a:pt x="205428" y="0"/>
                </a:moveTo>
                <a:lnTo>
                  <a:pt x="163984" y="0"/>
                </a:lnTo>
                <a:lnTo>
                  <a:pt x="163984" y="183732"/>
                </a:lnTo>
                <a:lnTo>
                  <a:pt x="205428" y="183732"/>
                </a:lnTo>
                <a:lnTo>
                  <a:pt x="205428" y="0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81412" y="1881984"/>
            <a:ext cx="194945" cy="266700"/>
          </a:xfrm>
          <a:custGeom>
            <a:avLst/>
            <a:gdLst/>
            <a:ahLst/>
            <a:cxnLst/>
            <a:rect l="l" t="t" r="r" b="b"/>
            <a:pathLst>
              <a:path w="194944" h="266700">
                <a:moveTo>
                  <a:pt x="27538" y="205428"/>
                </a:moveTo>
                <a:lnTo>
                  <a:pt x="0" y="231521"/>
                </a:lnTo>
                <a:lnTo>
                  <a:pt x="20265" y="247634"/>
                </a:lnTo>
                <a:lnTo>
                  <a:pt x="42600" y="258356"/>
                </a:lnTo>
                <a:lnTo>
                  <a:pt x="67762" y="264322"/>
                </a:lnTo>
                <a:lnTo>
                  <a:pt x="96510" y="266169"/>
                </a:lnTo>
                <a:lnTo>
                  <a:pt x="135969" y="260933"/>
                </a:lnTo>
                <a:lnTo>
                  <a:pt x="167078" y="245805"/>
                </a:lnTo>
                <a:lnTo>
                  <a:pt x="179992" y="230516"/>
                </a:lnTo>
                <a:lnTo>
                  <a:pt x="97284" y="230516"/>
                </a:lnTo>
                <a:lnTo>
                  <a:pt x="77369" y="229295"/>
                </a:lnTo>
                <a:lnTo>
                  <a:pt x="59388" y="225169"/>
                </a:lnTo>
                <a:lnTo>
                  <a:pt x="42918" y="217445"/>
                </a:lnTo>
                <a:lnTo>
                  <a:pt x="27538" y="205428"/>
                </a:lnTo>
                <a:close/>
              </a:path>
              <a:path w="194944" h="266700">
                <a:moveTo>
                  <a:pt x="100405" y="0"/>
                </a:moveTo>
                <a:lnTo>
                  <a:pt x="62164" y="5595"/>
                </a:lnTo>
                <a:lnTo>
                  <a:pt x="33407" y="21322"/>
                </a:lnTo>
                <a:lnTo>
                  <a:pt x="15299" y="45592"/>
                </a:lnTo>
                <a:lnTo>
                  <a:pt x="9004" y="76814"/>
                </a:lnTo>
                <a:lnTo>
                  <a:pt x="10250" y="91904"/>
                </a:lnTo>
                <a:lnTo>
                  <a:pt x="29035" y="126771"/>
                </a:lnTo>
                <a:lnTo>
                  <a:pt x="65019" y="144723"/>
                </a:lnTo>
                <a:lnTo>
                  <a:pt x="113085" y="152141"/>
                </a:lnTo>
                <a:lnTo>
                  <a:pt x="123568" y="153866"/>
                </a:lnTo>
                <a:lnTo>
                  <a:pt x="153002" y="182192"/>
                </a:lnTo>
                <a:lnTo>
                  <a:pt x="153639" y="190413"/>
                </a:lnTo>
                <a:lnTo>
                  <a:pt x="149856" y="207356"/>
                </a:lnTo>
                <a:lnTo>
                  <a:pt x="138855" y="219955"/>
                </a:lnTo>
                <a:lnTo>
                  <a:pt x="121158" y="227809"/>
                </a:lnTo>
                <a:lnTo>
                  <a:pt x="97284" y="230516"/>
                </a:lnTo>
                <a:lnTo>
                  <a:pt x="179992" y="230516"/>
                </a:lnTo>
                <a:lnTo>
                  <a:pt x="187476" y="221655"/>
                </a:lnTo>
                <a:lnTo>
                  <a:pt x="194800" y="189355"/>
                </a:lnTo>
                <a:lnTo>
                  <a:pt x="193419" y="173195"/>
                </a:lnTo>
                <a:lnTo>
                  <a:pt x="172497" y="135503"/>
                </a:lnTo>
                <a:lnTo>
                  <a:pt x="121546" y="116038"/>
                </a:lnTo>
                <a:lnTo>
                  <a:pt x="90395" y="111755"/>
                </a:lnTo>
                <a:lnTo>
                  <a:pt x="81239" y="109890"/>
                </a:lnTo>
                <a:lnTo>
                  <a:pt x="50036" y="82290"/>
                </a:lnTo>
                <a:lnTo>
                  <a:pt x="49453" y="75369"/>
                </a:lnTo>
                <a:lnTo>
                  <a:pt x="52705" y="59175"/>
                </a:lnTo>
                <a:lnTo>
                  <a:pt x="62283" y="46213"/>
                </a:lnTo>
                <a:lnTo>
                  <a:pt x="77919" y="37609"/>
                </a:lnTo>
                <a:lnTo>
                  <a:pt x="99347" y="34491"/>
                </a:lnTo>
                <a:lnTo>
                  <a:pt x="180170" y="34491"/>
                </a:lnTo>
                <a:lnTo>
                  <a:pt x="185177" y="29758"/>
                </a:lnTo>
                <a:lnTo>
                  <a:pt x="167124" y="16238"/>
                </a:lnTo>
                <a:lnTo>
                  <a:pt x="147530" y="6994"/>
                </a:lnTo>
                <a:lnTo>
                  <a:pt x="125567" y="1693"/>
                </a:lnTo>
                <a:lnTo>
                  <a:pt x="100405" y="0"/>
                </a:lnTo>
                <a:close/>
              </a:path>
              <a:path w="194944" h="266700">
                <a:moveTo>
                  <a:pt x="180170" y="34491"/>
                </a:moveTo>
                <a:lnTo>
                  <a:pt x="99347" y="34491"/>
                </a:lnTo>
                <a:lnTo>
                  <a:pt x="115936" y="35470"/>
                </a:lnTo>
                <a:lnTo>
                  <a:pt x="131310" y="38785"/>
                </a:lnTo>
                <a:lnTo>
                  <a:pt x="145568" y="45000"/>
                </a:lnTo>
                <a:lnTo>
                  <a:pt x="158811" y="54678"/>
                </a:lnTo>
                <a:lnTo>
                  <a:pt x="180170" y="34491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28713" y="1884204"/>
            <a:ext cx="196215" cy="264160"/>
          </a:xfrm>
          <a:custGeom>
            <a:avLst/>
            <a:gdLst/>
            <a:ahLst/>
            <a:cxnLst/>
            <a:rect l="l" t="t" r="r" b="b"/>
            <a:pathLst>
              <a:path w="196214" h="264160">
                <a:moveTo>
                  <a:pt x="41548" y="0"/>
                </a:moveTo>
                <a:lnTo>
                  <a:pt x="0" y="0"/>
                </a:lnTo>
                <a:lnTo>
                  <a:pt x="0" y="173502"/>
                </a:lnTo>
                <a:lnTo>
                  <a:pt x="7474" y="210397"/>
                </a:lnTo>
                <a:lnTo>
                  <a:pt x="28089" y="238960"/>
                </a:lnTo>
                <a:lnTo>
                  <a:pt x="59135" y="257405"/>
                </a:lnTo>
                <a:lnTo>
                  <a:pt x="97902" y="263950"/>
                </a:lnTo>
                <a:lnTo>
                  <a:pt x="136709" y="257405"/>
                </a:lnTo>
                <a:lnTo>
                  <a:pt x="167853" y="238960"/>
                </a:lnTo>
                <a:lnTo>
                  <a:pt x="175587" y="228296"/>
                </a:lnTo>
                <a:lnTo>
                  <a:pt x="97902" y="228296"/>
                </a:lnTo>
                <a:lnTo>
                  <a:pt x="74665" y="224352"/>
                </a:lnTo>
                <a:lnTo>
                  <a:pt x="56897" y="213055"/>
                </a:lnTo>
                <a:lnTo>
                  <a:pt x="45543" y="195205"/>
                </a:lnTo>
                <a:lnTo>
                  <a:pt x="41548" y="171607"/>
                </a:lnTo>
                <a:lnTo>
                  <a:pt x="41548" y="0"/>
                </a:lnTo>
                <a:close/>
              </a:path>
              <a:path w="196214" h="264160">
                <a:moveTo>
                  <a:pt x="196088" y="0"/>
                </a:moveTo>
                <a:lnTo>
                  <a:pt x="154529" y="0"/>
                </a:lnTo>
                <a:lnTo>
                  <a:pt x="154529" y="171607"/>
                </a:lnTo>
                <a:lnTo>
                  <a:pt x="150477" y="195205"/>
                </a:lnTo>
                <a:lnTo>
                  <a:pt x="139004" y="213055"/>
                </a:lnTo>
                <a:lnTo>
                  <a:pt x="121138" y="224352"/>
                </a:lnTo>
                <a:lnTo>
                  <a:pt x="97902" y="228296"/>
                </a:lnTo>
                <a:lnTo>
                  <a:pt x="175587" y="228296"/>
                </a:lnTo>
                <a:lnTo>
                  <a:pt x="188568" y="210397"/>
                </a:lnTo>
                <a:lnTo>
                  <a:pt x="196088" y="173502"/>
                </a:lnTo>
                <a:lnTo>
                  <a:pt x="196088" y="0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93062" y="1884204"/>
            <a:ext cx="199390" cy="262255"/>
          </a:xfrm>
          <a:custGeom>
            <a:avLst/>
            <a:gdLst/>
            <a:ahLst/>
            <a:cxnLst/>
            <a:rect l="l" t="t" r="r" b="b"/>
            <a:pathLst>
              <a:path w="199389" h="262255">
                <a:moveTo>
                  <a:pt x="105954" y="0"/>
                </a:moveTo>
                <a:lnTo>
                  <a:pt x="0" y="0"/>
                </a:lnTo>
                <a:lnTo>
                  <a:pt x="0" y="261677"/>
                </a:lnTo>
                <a:lnTo>
                  <a:pt x="41307" y="261677"/>
                </a:lnTo>
                <a:lnTo>
                  <a:pt x="41307" y="151471"/>
                </a:lnTo>
                <a:lnTo>
                  <a:pt x="139226" y="151471"/>
                </a:lnTo>
                <a:lnTo>
                  <a:pt x="136152" y="145807"/>
                </a:lnTo>
                <a:lnTo>
                  <a:pt x="157620" y="136845"/>
                </a:lnTo>
                <a:lnTo>
                  <a:pt x="174904" y="122136"/>
                </a:lnTo>
                <a:lnTo>
                  <a:pt x="177521" y="117546"/>
                </a:lnTo>
                <a:lnTo>
                  <a:pt x="41307" y="117546"/>
                </a:lnTo>
                <a:lnTo>
                  <a:pt x="41307" y="35601"/>
                </a:lnTo>
                <a:lnTo>
                  <a:pt x="177568" y="35601"/>
                </a:lnTo>
                <a:lnTo>
                  <a:pt x="167670" y="21511"/>
                </a:lnTo>
                <a:lnTo>
                  <a:pt x="140988" y="5678"/>
                </a:lnTo>
                <a:lnTo>
                  <a:pt x="105954" y="0"/>
                </a:lnTo>
                <a:close/>
              </a:path>
              <a:path w="199389" h="262255">
                <a:moveTo>
                  <a:pt x="139226" y="151471"/>
                </a:moveTo>
                <a:lnTo>
                  <a:pt x="93274" y="151471"/>
                </a:lnTo>
                <a:lnTo>
                  <a:pt x="150623" y="261677"/>
                </a:lnTo>
                <a:lnTo>
                  <a:pt x="199020" y="261677"/>
                </a:lnTo>
                <a:lnTo>
                  <a:pt x="139226" y="151471"/>
                </a:lnTo>
                <a:close/>
              </a:path>
              <a:path w="199389" h="262255">
                <a:moveTo>
                  <a:pt x="177568" y="35601"/>
                </a:moveTo>
                <a:lnTo>
                  <a:pt x="102771" y="35601"/>
                </a:lnTo>
                <a:lnTo>
                  <a:pt x="121641" y="38412"/>
                </a:lnTo>
                <a:lnTo>
                  <a:pt x="136283" y="46533"/>
                </a:lnTo>
                <a:lnTo>
                  <a:pt x="145758" y="59494"/>
                </a:lnTo>
                <a:lnTo>
                  <a:pt x="149126" y="76824"/>
                </a:lnTo>
                <a:lnTo>
                  <a:pt x="145758" y="94005"/>
                </a:lnTo>
                <a:lnTo>
                  <a:pt x="136283" y="106801"/>
                </a:lnTo>
                <a:lnTo>
                  <a:pt x="121641" y="114789"/>
                </a:lnTo>
                <a:lnTo>
                  <a:pt x="102771" y="117546"/>
                </a:lnTo>
                <a:lnTo>
                  <a:pt x="177521" y="117546"/>
                </a:lnTo>
                <a:lnTo>
                  <a:pt x="186430" y="101920"/>
                </a:lnTo>
                <a:lnTo>
                  <a:pt x="190622" y="76437"/>
                </a:lnTo>
                <a:lnTo>
                  <a:pt x="184661" y="45698"/>
                </a:lnTo>
                <a:lnTo>
                  <a:pt x="177568" y="35601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12803" y="1884225"/>
            <a:ext cx="233679" cy="262255"/>
          </a:xfrm>
          <a:custGeom>
            <a:avLst/>
            <a:gdLst/>
            <a:ahLst/>
            <a:cxnLst/>
            <a:rect l="l" t="t" r="r" b="b"/>
            <a:pathLst>
              <a:path w="233679" h="262255">
                <a:moveTo>
                  <a:pt x="133388" y="0"/>
                </a:moveTo>
                <a:lnTo>
                  <a:pt x="100133" y="0"/>
                </a:lnTo>
                <a:lnTo>
                  <a:pt x="0" y="261677"/>
                </a:lnTo>
                <a:lnTo>
                  <a:pt x="44124" y="261677"/>
                </a:lnTo>
                <a:lnTo>
                  <a:pt x="62867" y="209051"/>
                </a:lnTo>
                <a:lnTo>
                  <a:pt x="213484" y="209051"/>
                </a:lnTo>
                <a:lnTo>
                  <a:pt x="200505" y="175177"/>
                </a:lnTo>
                <a:lnTo>
                  <a:pt x="75107" y="175177"/>
                </a:lnTo>
                <a:lnTo>
                  <a:pt x="117713" y="59076"/>
                </a:lnTo>
                <a:lnTo>
                  <a:pt x="156023" y="59076"/>
                </a:lnTo>
                <a:lnTo>
                  <a:pt x="133388" y="0"/>
                </a:lnTo>
                <a:close/>
              </a:path>
              <a:path w="233679" h="262255">
                <a:moveTo>
                  <a:pt x="213484" y="209051"/>
                </a:moveTo>
                <a:lnTo>
                  <a:pt x="170612" y="209051"/>
                </a:lnTo>
                <a:lnTo>
                  <a:pt x="189596" y="261677"/>
                </a:lnTo>
                <a:lnTo>
                  <a:pt x="233647" y="261677"/>
                </a:lnTo>
                <a:lnTo>
                  <a:pt x="213484" y="209051"/>
                </a:lnTo>
                <a:close/>
              </a:path>
              <a:path w="233679" h="262255">
                <a:moveTo>
                  <a:pt x="156023" y="59076"/>
                </a:moveTo>
                <a:lnTo>
                  <a:pt x="117713" y="59076"/>
                </a:lnTo>
                <a:lnTo>
                  <a:pt x="159167" y="175177"/>
                </a:lnTo>
                <a:lnTo>
                  <a:pt x="200505" y="175177"/>
                </a:lnTo>
                <a:lnTo>
                  <a:pt x="156023" y="59076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86219" y="1884204"/>
            <a:ext cx="205740" cy="262255"/>
          </a:xfrm>
          <a:custGeom>
            <a:avLst/>
            <a:gdLst/>
            <a:ahLst/>
            <a:cxnLst/>
            <a:rect l="l" t="t" r="r" b="b"/>
            <a:pathLst>
              <a:path w="205739" h="262255">
                <a:moveTo>
                  <a:pt x="37988" y="0"/>
                </a:moveTo>
                <a:lnTo>
                  <a:pt x="0" y="0"/>
                </a:lnTo>
                <a:lnTo>
                  <a:pt x="0" y="261677"/>
                </a:lnTo>
                <a:lnTo>
                  <a:pt x="41443" y="261677"/>
                </a:lnTo>
                <a:lnTo>
                  <a:pt x="41443" y="77547"/>
                </a:lnTo>
                <a:lnTo>
                  <a:pt x="91283" y="77547"/>
                </a:lnTo>
                <a:lnTo>
                  <a:pt x="37988" y="0"/>
                </a:lnTo>
                <a:close/>
              </a:path>
              <a:path w="205739" h="262255">
                <a:moveTo>
                  <a:pt x="91283" y="77547"/>
                </a:moveTo>
                <a:lnTo>
                  <a:pt x="41443" y="77547"/>
                </a:lnTo>
                <a:lnTo>
                  <a:pt x="167659" y="261677"/>
                </a:lnTo>
                <a:lnTo>
                  <a:pt x="205648" y="261677"/>
                </a:lnTo>
                <a:lnTo>
                  <a:pt x="205648" y="183743"/>
                </a:lnTo>
                <a:lnTo>
                  <a:pt x="164267" y="183743"/>
                </a:lnTo>
                <a:lnTo>
                  <a:pt x="91283" y="77547"/>
                </a:lnTo>
                <a:close/>
              </a:path>
              <a:path w="205739" h="262255">
                <a:moveTo>
                  <a:pt x="205648" y="0"/>
                </a:moveTo>
                <a:lnTo>
                  <a:pt x="164267" y="0"/>
                </a:lnTo>
                <a:lnTo>
                  <a:pt x="164267" y="183743"/>
                </a:lnTo>
                <a:lnTo>
                  <a:pt x="205648" y="183743"/>
                </a:lnTo>
                <a:lnTo>
                  <a:pt x="205648" y="0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54431" y="1881984"/>
            <a:ext cx="174625" cy="266700"/>
          </a:xfrm>
          <a:custGeom>
            <a:avLst/>
            <a:gdLst/>
            <a:ahLst/>
            <a:cxnLst/>
            <a:rect l="l" t="t" r="r" b="b"/>
            <a:pathLst>
              <a:path w="174625" h="266700">
                <a:moveTo>
                  <a:pt x="98185" y="0"/>
                </a:moveTo>
                <a:lnTo>
                  <a:pt x="58707" y="7210"/>
                </a:lnTo>
                <a:lnTo>
                  <a:pt x="26376" y="27810"/>
                </a:lnTo>
                <a:lnTo>
                  <a:pt x="3155" y="71186"/>
                </a:lnTo>
                <a:lnTo>
                  <a:pt x="0" y="133001"/>
                </a:lnTo>
                <a:lnTo>
                  <a:pt x="359" y="167075"/>
                </a:lnTo>
                <a:lnTo>
                  <a:pt x="10968" y="217953"/>
                </a:lnTo>
                <a:lnTo>
                  <a:pt x="41574" y="250072"/>
                </a:lnTo>
                <a:lnTo>
                  <a:pt x="77626" y="264308"/>
                </a:lnTo>
                <a:lnTo>
                  <a:pt x="98185" y="266169"/>
                </a:lnTo>
                <a:lnTo>
                  <a:pt x="121650" y="264021"/>
                </a:lnTo>
                <a:lnTo>
                  <a:pt x="141506" y="257862"/>
                </a:lnTo>
                <a:lnTo>
                  <a:pt x="158798" y="248124"/>
                </a:lnTo>
                <a:lnTo>
                  <a:pt x="174570" y="235238"/>
                </a:lnTo>
                <a:lnTo>
                  <a:pt x="169698" y="230516"/>
                </a:lnTo>
                <a:lnTo>
                  <a:pt x="98185" y="230516"/>
                </a:lnTo>
                <a:lnTo>
                  <a:pt x="86463" y="229439"/>
                </a:lnTo>
                <a:lnTo>
                  <a:pt x="49756" y="203408"/>
                </a:lnTo>
                <a:lnTo>
                  <a:pt x="42518" y="165977"/>
                </a:lnTo>
                <a:lnTo>
                  <a:pt x="41894" y="133001"/>
                </a:lnTo>
                <a:lnTo>
                  <a:pt x="42518" y="100045"/>
                </a:lnTo>
                <a:lnTo>
                  <a:pt x="57862" y="51338"/>
                </a:lnTo>
                <a:lnTo>
                  <a:pt x="98185" y="35653"/>
                </a:lnTo>
                <a:lnTo>
                  <a:pt x="169527" y="35653"/>
                </a:lnTo>
                <a:lnTo>
                  <a:pt x="174570" y="30763"/>
                </a:lnTo>
                <a:lnTo>
                  <a:pt x="158798" y="17930"/>
                </a:lnTo>
                <a:lnTo>
                  <a:pt x="141506" y="8247"/>
                </a:lnTo>
                <a:lnTo>
                  <a:pt x="121650" y="2131"/>
                </a:lnTo>
                <a:lnTo>
                  <a:pt x="98185" y="0"/>
                </a:lnTo>
                <a:close/>
              </a:path>
              <a:path w="174625" h="266700">
                <a:moveTo>
                  <a:pt x="146916" y="208433"/>
                </a:moveTo>
                <a:lnTo>
                  <a:pt x="136532" y="217586"/>
                </a:lnTo>
                <a:lnTo>
                  <a:pt x="125767" y="224544"/>
                </a:lnTo>
                <a:lnTo>
                  <a:pt x="113393" y="228967"/>
                </a:lnTo>
                <a:lnTo>
                  <a:pt x="98185" y="230516"/>
                </a:lnTo>
                <a:lnTo>
                  <a:pt x="169698" y="230516"/>
                </a:lnTo>
                <a:lnTo>
                  <a:pt x="146916" y="208433"/>
                </a:lnTo>
                <a:close/>
              </a:path>
              <a:path w="174625" h="266700">
                <a:moveTo>
                  <a:pt x="169527" y="35653"/>
                </a:moveTo>
                <a:lnTo>
                  <a:pt x="98185" y="35653"/>
                </a:lnTo>
                <a:lnTo>
                  <a:pt x="113393" y="37178"/>
                </a:lnTo>
                <a:lnTo>
                  <a:pt x="125767" y="41547"/>
                </a:lnTo>
                <a:lnTo>
                  <a:pt x="136532" y="48450"/>
                </a:lnTo>
                <a:lnTo>
                  <a:pt x="146916" y="57579"/>
                </a:lnTo>
                <a:lnTo>
                  <a:pt x="169527" y="35653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85733" y="2127764"/>
            <a:ext cx="174625" cy="0"/>
          </a:xfrm>
          <a:custGeom>
            <a:avLst/>
            <a:gdLst/>
            <a:ahLst/>
            <a:cxnLst/>
            <a:rect l="l" t="t" r="r" b="b"/>
            <a:pathLst>
              <a:path w="174625">
                <a:moveTo>
                  <a:pt x="0" y="0"/>
                </a:moveTo>
                <a:lnTo>
                  <a:pt x="174455" y="0"/>
                </a:lnTo>
              </a:path>
            </a:pathLst>
          </a:custGeom>
          <a:ln w="35560">
            <a:solidFill>
              <a:srgbClr val="1F1C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85733" y="2031244"/>
            <a:ext cx="41910" cy="78740"/>
          </a:xfrm>
          <a:custGeom>
            <a:avLst/>
            <a:gdLst/>
            <a:ahLst/>
            <a:cxnLst/>
            <a:rect l="l" t="t" r="r" b="b"/>
            <a:pathLst>
              <a:path w="41910" h="78739">
                <a:moveTo>
                  <a:pt x="0" y="78739"/>
                </a:moveTo>
                <a:lnTo>
                  <a:pt x="41339" y="78739"/>
                </a:lnTo>
                <a:lnTo>
                  <a:pt x="41339" y="0"/>
                </a:lnTo>
                <a:lnTo>
                  <a:pt x="0" y="0"/>
                </a:lnTo>
                <a:lnTo>
                  <a:pt x="0" y="78739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85733" y="2013464"/>
            <a:ext cx="154940" cy="0"/>
          </a:xfrm>
          <a:custGeom>
            <a:avLst/>
            <a:gdLst/>
            <a:ahLst/>
            <a:cxnLst/>
            <a:rect l="l" t="t" r="r" b="b"/>
            <a:pathLst>
              <a:path w="154939">
                <a:moveTo>
                  <a:pt x="0" y="0"/>
                </a:moveTo>
                <a:lnTo>
                  <a:pt x="154927" y="0"/>
                </a:lnTo>
              </a:path>
            </a:pathLst>
          </a:custGeom>
          <a:ln w="35560">
            <a:solidFill>
              <a:srgbClr val="1F1C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85733" y="1919484"/>
            <a:ext cx="41910" cy="76200"/>
          </a:xfrm>
          <a:custGeom>
            <a:avLst/>
            <a:gdLst/>
            <a:ahLst/>
            <a:cxnLst/>
            <a:rect l="l" t="t" r="r" b="b"/>
            <a:pathLst>
              <a:path w="41910" h="76200">
                <a:moveTo>
                  <a:pt x="0" y="76200"/>
                </a:moveTo>
                <a:lnTo>
                  <a:pt x="41339" y="76200"/>
                </a:lnTo>
                <a:lnTo>
                  <a:pt x="41339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85733" y="1901704"/>
            <a:ext cx="174625" cy="0"/>
          </a:xfrm>
          <a:custGeom>
            <a:avLst/>
            <a:gdLst/>
            <a:ahLst/>
            <a:cxnLst/>
            <a:rect l="l" t="t" r="r" b="b"/>
            <a:pathLst>
              <a:path w="174625">
                <a:moveTo>
                  <a:pt x="0" y="0"/>
                </a:moveTo>
                <a:lnTo>
                  <a:pt x="174455" y="0"/>
                </a:lnTo>
              </a:path>
            </a:pathLst>
          </a:custGeom>
          <a:ln w="35559">
            <a:solidFill>
              <a:srgbClr val="1F1C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01462" y="1881953"/>
            <a:ext cx="196850" cy="266700"/>
          </a:xfrm>
          <a:custGeom>
            <a:avLst/>
            <a:gdLst/>
            <a:ahLst/>
            <a:cxnLst/>
            <a:rect l="l" t="t" r="r" b="b"/>
            <a:pathLst>
              <a:path w="196850" h="266700">
                <a:moveTo>
                  <a:pt x="98195" y="0"/>
                </a:moveTo>
                <a:lnTo>
                  <a:pt x="58418" y="7230"/>
                </a:lnTo>
                <a:lnTo>
                  <a:pt x="26313" y="27810"/>
                </a:lnTo>
                <a:lnTo>
                  <a:pt x="3104" y="71230"/>
                </a:lnTo>
                <a:lnTo>
                  <a:pt x="0" y="133011"/>
                </a:lnTo>
                <a:lnTo>
                  <a:pt x="341" y="167108"/>
                </a:lnTo>
                <a:lnTo>
                  <a:pt x="10893" y="217989"/>
                </a:lnTo>
                <a:lnTo>
                  <a:pt x="41538" y="250123"/>
                </a:lnTo>
                <a:lnTo>
                  <a:pt x="77587" y="264326"/>
                </a:lnTo>
                <a:lnTo>
                  <a:pt x="98195" y="266180"/>
                </a:lnTo>
                <a:lnTo>
                  <a:pt x="119719" y="264198"/>
                </a:lnTo>
                <a:lnTo>
                  <a:pt x="139349" y="258382"/>
                </a:lnTo>
                <a:lnTo>
                  <a:pt x="156979" y="248925"/>
                </a:lnTo>
                <a:lnTo>
                  <a:pt x="172507" y="236024"/>
                </a:lnTo>
                <a:lnTo>
                  <a:pt x="176782" y="230516"/>
                </a:lnTo>
                <a:lnTo>
                  <a:pt x="98195" y="230516"/>
                </a:lnTo>
                <a:lnTo>
                  <a:pt x="86393" y="229439"/>
                </a:lnTo>
                <a:lnTo>
                  <a:pt x="49318" y="203393"/>
                </a:lnTo>
                <a:lnTo>
                  <a:pt x="41454" y="133011"/>
                </a:lnTo>
                <a:lnTo>
                  <a:pt x="42070" y="100133"/>
                </a:lnTo>
                <a:lnTo>
                  <a:pt x="57516" y="51736"/>
                </a:lnTo>
                <a:lnTo>
                  <a:pt x="98195" y="35716"/>
                </a:lnTo>
                <a:lnTo>
                  <a:pt x="179284" y="35716"/>
                </a:lnTo>
                <a:lnTo>
                  <a:pt x="180559" y="34491"/>
                </a:lnTo>
                <a:lnTo>
                  <a:pt x="162610" y="19198"/>
                </a:lnTo>
                <a:lnTo>
                  <a:pt x="144136" y="8442"/>
                </a:lnTo>
                <a:lnTo>
                  <a:pt x="123283" y="2087"/>
                </a:lnTo>
                <a:lnTo>
                  <a:pt x="98195" y="0"/>
                </a:lnTo>
                <a:close/>
              </a:path>
              <a:path w="196850" h="266700">
                <a:moveTo>
                  <a:pt x="196643" y="122436"/>
                </a:moveTo>
                <a:lnTo>
                  <a:pt x="98195" y="122436"/>
                </a:lnTo>
                <a:lnTo>
                  <a:pt x="98195" y="156204"/>
                </a:lnTo>
                <a:lnTo>
                  <a:pt x="155209" y="156204"/>
                </a:lnTo>
                <a:lnTo>
                  <a:pt x="155209" y="170445"/>
                </a:lnTo>
                <a:lnTo>
                  <a:pt x="141796" y="212108"/>
                </a:lnTo>
                <a:lnTo>
                  <a:pt x="98195" y="230516"/>
                </a:lnTo>
                <a:lnTo>
                  <a:pt x="176782" y="230516"/>
                </a:lnTo>
                <a:lnTo>
                  <a:pt x="183895" y="221341"/>
                </a:lnTo>
                <a:lnTo>
                  <a:pt x="191337" y="204631"/>
                </a:lnTo>
                <a:lnTo>
                  <a:pt x="195407" y="185031"/>
                </a:lnTo>
                <a:lnTo>
                  <a:pt x="196643" y="161764"/>
                </a:lnTo>
                <a:lnTo>
                  <a:pt x="196643" y="122436"/>
                </a:lnTo>
                <a:close/>
              </a:path>
              <a:path w="196850" h="266700">
                <a:moveTo>
                  <a:pt x="179284" y="35716"/>
                </a:moveTo>
                <a:lnTo>
                  <a:pt x="98195" y="35716"/>
                </a:lnTo>
                <a:lnTo>
                  <a:pt x="114608" y="37399"/>
                </a:lnTo>
                <a:lnTo>
                  <a:pt x="128103" y="42341"/>
                </a:lnTo>
                <a:lnTo>
                  <a:pt x="140243" y="50381"/>
                </a:lnTo>
                <a:lnTo>
                  <a:pt x="152592" y="61359"/>
                </a:lnTo>
                <a:lnTo>
                  <a:pt x="179284" y="35716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58417" y="1884204"/>
            <a:ext cx="199390" cy="262255"/>
          </a:xfrm>
          <a:custGeom>
            <a:avLst/>
            <a:gdLst/>
            <a:ahLst/>
            <a:cxnLst/>
            <a:rect l="l" t="t" r="r" b="b"/>
            <a:pathLst>
              <a:path w="199389" h="262255">
                <a:moveTo>
                  <a:pt x="105871" y="0"/>
                </a:moveTo>
                <a:lnTo>
                  <a:pt x="0" y="0"/>
                </a:lnTo>
                <a:lnTo>
                  <a:pt x="0" y="261677"/>
                </a:lnTo>
                <a:lnTo>
                  <a:pt x="41454" y="261677"/>
                </a:lnTo>
                <a:lnTo>
                  <a:pt x="41454" y="151471"/>
                </a:lnTo>
                <a:lnTo>
                  <a:pt x="139310" y="151471"/>
                </a:lnTo>
                <a:lnTo>
                  <a:pt x="136236" y="145807"/>
                </a:lnTo>
                <a:lnTo>
                  <a:pt x="157662" y="136845"/>
                </a:lnTo>
                <a:lnTo>
                  <a:pt x="174905" y="122136"/>
                </a:lnTo>
                <a:lnTo>
                  <a:pt x="177515" y="117546"/>
                </a:lnTo>
                <a:lnTo>
                  <a:pt x="41454" y="117546"/>
                </a:lnTo>
                <a:lnTo>
                  <a:pt x="41454" y="35601"/>
                </a:lnTo>
                <a:lnTo>
                  <a:pt x="177536" y="35601"/>
                </a:lnTo>
                <a:lnTo>
                  <a:pt x="167642" y="21511"/>
                </a:lnTo>
                <a:lnTo>
                  <a:pt x="140951" y="5678"/>
                </a:lnTo>
                <a:lnTo>
                  <a:pt x="105871" y="0"/>
                </a:lnTo>
                <a:close/>
              </a:path>
              <a:path w="199389" h="262255">
                <a:moveTo>
                  <a:pt x="139310" y="151471"/>
                </a:moveTo>
                <a:lnTo>
                  <a:pt x="93117" y="151471"/>
                </a:lnTo>
                <a:lnTo>
                  <a:pt x="150812" y="261677"/>
                </a:lnTo>
                <a:lnTo>
                  <a:pt x="199103" y="261677"/>
                </a:lnTo>
                <a:lnTo>
                  <a:pt x="139310" y="151471"/>
                </a:lnTo>
                <a:close/>
              </a:path>
              <a:path w="199389" h="262255">
                <a:moveTo>
                  <a:pt x="177536" y="35601"/>
                </a:moveTo>
                <a:lnTo>
                  <a:pt x="102855" y="35601"/>
                </a:lnTo>
                <a:lnTo>
                  <a:pt x="121736" y="38412"/>
                </a:lnTo>
                <a:lnTo>
                  <a:pt x="136374" y="46533"/>
                </a:lnTo>
                <a:lnTo>
                  <a:pt x="145838" y="59494"/>
                </a:lnTo>
                <a:lnTo>
                  <a:pt x="149199" y="76824"/>
                </a:lnTo>
                <a:lnTo>
                  <a:pt x="145838" y="94005"/>
                </a:lnTo>
                <a:lnTo>
                  <a:pt x="136374" y="106801"/>
                </a:lnTo>
                <a:lnTo>
                  <a:pt x="121736" y="114789"/>
                </a:lnTo>
                <a:lnTo>
                  <a:pt x="102855" y="117546"/>
                </a:lnTo>
                <a:lnTo>
                  <a:pt x="177515" y="117546"/>
                </a:lnTo>
                <a:lnTo>
                  <a:pt x="186400" y="101920"/>
                </a:lnTo>
                <a:lnTo>
                  <a:pt x="190580" y="76437"/>
                </a:lnTo>
                <a:lnTo>
                  <a:pt x="184626" y="45698"/>
                </a:lnTo>
                <a:lnTo>
                  <a:pt x="177536" y="35601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00891" y="1881984"/>
            <a:ext cx="196850" cy="266700"/>
          </a:xfrm>
          <a:custGeom>
            <a:avLst/>
            <a:gdLst/>
            <a:ahLst/>
            <a:cxnLst/>
            <a:rect l="l" t="t" r="r" b="b"/>
            <a:pathLst>
              <a:path w="196850" h="266700">
                <a:moveTo>
                  <a:pt x="98237" y="0"/>
                </a:moveTo>
                <a:lnTo>
                  <a:pt x="58426" y="7210"/>
                </a:lnTo>
                <a:lnTo>
                  <a:pt x="10963" y="48033"/>
                </a:lnTo>
                <a:lnTo>
                  <a:pt x="351" y="98948"/>
                </a:lnTo>
                <a:lnTo>
                  <a:pt x="0" y="133001"/>
                </a:lnTo>
                <a:lnTo>
                  <a:pt x="351" y="167075"/>
                </a:lnTo>
                <a:lnTo>
                  <a:pt x="10963" y="217953"/>
                </a:lnTo>
                <a:lnTo>
                  <a:pt x="41481" y="250072"/>
                </a:lnTo>
                <a:lnTo>
                  <a:pt x="77324" y="264308"/>
                </a:lnTo>
                <a:lnTo>
                  <a:pt x="98237" y="266169"/>
                </a:lnTo>
                <a:lnTo>
                  <a:pt x="119085" y="264308"/>
                </a:lnTo>
                <a:lnTo>
                  <a:pt x="138056" y="258869"/>
                </a:lnTo>
                <a:lnTo>
                  <a:pt x="155098" y="250072"/>
                </a:lnTo>
                <a:lnTo>
                  <a:pt x="170162" y="238139"/>
                </a:lnTo>
                <a:lnTo>
                  <a:pt x="176007" y="230516"/>
                </a:lnTo>
                <a:lnTo>
                  <a:pt x="98237" y="230516"/>
                </a:lnTo>
                <a:lnTo>
                  <a:pt x="86370" y="229386"/>
                </a:lnTo>
                <a:lnTo>
                  <a:pt x="49363" y="203033"/>
                </a:lnTo>
                <a:lnTo>
                  <a:pt x="41380" y="133001"/>
                </a:lnTo>
                <a:lnTo>
                  <a:pt x="42016" y="100098"/>
                </a:lnTo>
                <a:lnTo>
                  <a:pt x="57579" y="51726"/>
                </a:lnTo>
                <a:lnTo>
                  <a:pt x="98237" y="35653"/>
                </a:lnTo>
                <a:lnTo>
                  <a:pt x="176165" y="35653"/>
                </a:lnTo>
                <a:lnTo>
                  <a:pt x="170162" y="27810"/>
                </a:lnTo>
                <a:lnTo>
                  <a:pt x="155098" y="15933"/>
                </a:lnTo>
                <a:lnTo>
                  <a:pt x="138056" y="7210"/>
                </a:lnTo>
                <a:lnTo>
                  <a:pt x="119085" y="1834"/>
                </a:lnTo>
                <a:lnTo>
                  <a:pt x="98237" y="0"/>
                </a:lnTo>
                <a:close/>
              </a:path>
              <a:path w="196850" h="266700">
                <a:moveTo>
                  <a:pt x="176165" y="35653"/>
                </a:moveTo>
                <a:lnTo>
                  <a:pt x="98237" y="35653"/>
                </a:lnTo>
                <a:lnTo>
                  <a:pt x="110006" y="36780"/>
                </a:lnTo>
                <a:lnTo>
                  <a:pt x="120946" y="39998"/>
                </a:lnTo>
                <a:lnTo>
                  <a:pt x="151940" y="77909"/>
                </a:lnTo>
                <a:lnTo>
                  <a:pt x="154979" y="133001"/>
                </a:lnTo>
                <a:lnTo>
                  <a:pt x="154342" y="165901"/>
                </a:lnTo>
                <a:lnTo>
                  <a:pt x="138896" y="214276"/>
                </a:lnTo>
                <a:lnTo>
                  <a:pt x="98237" y="230516"/>
                </a:lnTo>
                <a:lnTo>
                  <a:pt x="176007" y="230516"/>
                </a:lnTo>
                <a:lnTo>
                  <a:pt x="185641" y="217953"/>
                </a:lnTo>
                <a:lnTo>
                  <a:pt x="193397" y="194829"/>
                </a:lnTo>
                <a:lnTo>
                  <a:pt x="196095" y="167075"/>
                </a:lnTo>
                <a:lnTo>
                  <a:pt x="196402" y="133001"/>
                </a:lnTo>
                <a:lnTo>
                  <a:pt x="196095" y="98948"/>
                </a:lnTo>
                <a:lnTo>
                  <a:pt x="193397" y="71186"/>
                </a:lnTo>
                <a:lnTo>
                  <a:pt x="185641" y="48033"/>
                </a:lnTo>
                <a:lnTo>
                  <a:pt x="176165" y="35653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55533" y="1884204"/>
            <a:ext cx="196215" cy="264160"/>
          </a:xfrm>
          <a:custGeom>
            <a:avLst/>
            <a:gdLst/>
            <a:ahLst/>
            <a:cxnLst/>
            <a:rect l="l" t="t" r="r" b="b"/>
            <a:pathLst>
              <a:path w="196214" h="264160">
                <a:moveTo>
                  <a:pt x="41454" y="0"/>
                </a:moveTo>
                <a:lnTo>
                  <a:pt x="0" y="0"/>
                </a:lnTo>
                <a:lnTo>
                  <a:pt x="0" y="173502"/>
                </a:lnTo>
                <a:lnTo>
                  <a:pt x="7465" y="210397"/>
                </a:lnTo>
                <a:lnTo>
                  <a:pt x="28054" y="238960"/>
                </a:lnTo>
                <a:lnTo>
                  <a:pt x="59051" y="257405"/>
                </a:lnTo>
                <a:lnTo>
                  <a:pt x="97745" y="263950"/>
                </a:lnTo>
                <a:lnTo>
                  <a:pt x="136587" y="257405"/>
                </a:lnTo>
                <a:lnTo>
                  <a:pt x="167746" y="238960"/>
                </a:lnTo>
                <a:lnTo>
                  <a:pt x="175481" y="228296"/>
                </a:lnTo>
                <a:lnTo>
                  <a:pt x="97745" y="228296"/>
                </a:lnTo>
                <a:lnTo>
                  <a:pt x="74562" y="224352"/>
                </a:lnTo>
                <a:lnTo>
                  <a:pt x="56811" y="213055"/>
                </a:lnTo>
                <a:lnTo>
                  <a:pt x="45453" y="195205"/>
                </a:lnTo>
                <a:lnTo>
                  <a:pt x="41454" y="171607"/>
                </a:lnTo>
                <a:lnTo>
                  <a:pt x="41454" y="0"/>
                </a:lnTo>
                <a:close/>
              </a:path>
              <a:path w="196214" h="264160">
                <a:moveTo>
                  <a:pt x="195983" y="0"/>
                </a:moveTo>
                <a:lnTo>
                  <a:pt x="154644" y="0"/>
                </a:lnTo>
                <a:lnTo>
                  <a:pt x="154644" y="171607"/>
                </a:lnTo>
                <a:lnTo>
                  <a:pt x="150549" y="195205"/>
                </a:lnTo>
                <a:lnTo>
                  <a:pt x="138983" y="213055"/>
                </a:lnTo>
                <a:lnTo>
                  <a:pt x="121023" y="224352"/>
                </a:lnTo>
                <a:lnTo>
                  <a:pt x="97745" y="228296"/>
                </a:lnTo>
                <a:lnTo>
                  <a:pt x="175481" y="228296"/>
                </a:lnTo>
                <a:lnTo>
                  <a:pt x="188464" y="210397"/>
                </a:lnTo>
                <a:lnTo>
                  <a:pt x="195983" y="173502"/>
                </a:lnTo>
                <a:lnTo>
                  <a:pt x="195983" y="0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619860" y="1884204"/>
            <a:ext cx="191135" cy="262255"/>
          </a:xfrm>
          <a:custGeom>
            <a:avLst/>
            <a:gdLst/>
            <a:ahLst/>
            <a:cxnLst/>
            <a:rect l="l" t="t" r="r" b="b"/>
            <a:pathLst>
              <a:path w="191135" h="262255">
                <a:moveTo>
                  <a:pt x="103577" y="0"/>
                </a:moveTo>
                <a:lnTo>
                  <a:pt x="0" y="0"/>
                </a:lnTo>
                <a:lnTo>
                  <a:pt x="0" y="261677"/>
                </a:lnTo>
                <a:lnTo>
                  <a:pt x="41433" y="261677"/>
                </a:lnTo>
                <a:lnTo>
                  <a:pt x="41433" y="158822"/>
                </a:lnTo>
                <a:lnTo>
                  <a:pt x="103577" y="158822"/>
                </a:lnTo>
                <a:lnTo>
                  <a:pt x="139751" y="152823"/>
                </a:lnTo>
                <a:lnTo>
                  <a:pt x="167327" y="136196"/>
                </a:lnTo>
                <a:lnTo>
                  <a:pt x="176653" y="122823"/>
                </a:lnTo>
                <a:lnTo>
                  <a:pt x="41433" y="122823"/>
                </a:lnTo>
                <a:lnTo>
                  <a:pt x="41433" y="35601"/>
                </a:lnTo>
                <a:lnTo>
                  <a:pt x="176428" y="35601"/>
                </a:lnTo>
                <a:lnTo>
                  <a:pt x="167327" y="22592"/>
                </a:lnTo>
                <a:lnTo>
                  <a:pt x="139751" y="5994"/>
                </a:lnTo>
                <a:lnTo>
                  <a:pt x="103577" y="0"/>
                </a:lnTo>
                <a:close/>
              </a:path>
              <a:path w="191135" h="262255">
                <a:moveTo>
                  <a:pt x="176428" y="35601"/>
                </a:moveTo>
                <a:lnTo>
                  <a:pt x="101190" y="35601"/>
                </a:lnTo>
                <a:lnTo>
                  <a:pt x="120935" y="38552"/>
                </a:lnTo>
                <a:lnTo>
                  <a:pt x="136236" y="47111"/>
                </a:lnTo>
                <a:lnTo>
                  <a:pt x="146127" y="60833"/>
                </a:lnTo>
                <a:lnTo>
                  <a:pt x="149639" y="79275"/>
                </a:lnTo>
                <a:lnTo>
                  <a:pt x="146127" y="97741"/>
                </a:lnTo>
                <a:lnTo>
                  <a:pt x="136236" y="111415"/>
                </a:lnTo>
                <a:lnTo>
                  <a:pt x="120935" y="119906"/>
                </a:lnTo>
                <a:lnTo>
                  <a:pt x="101190" y="122823"/>
                </a:lnTo>
                <a:lnTo>
                  <a:pt x="176653" y="122823"/>
                </a:lnTo>
                <a:lnTo>
                  <a:pt x="184902" y="110995"/>
                </a:lnTo>
                <a:lnTo>
                  <a:pt x="191072" y="79275"/>
                </a:lnTo>
                <a:lnTo>
                  <a:pt x="184902" y="47712"/>
                </a:lnTo>
                <a:lnTo>
                  <a:pt x="176428" y="35601"/>
                </a:lnTo>
                <a:close/>
              </a:path>
            </a:pathLst>
          </a:custGeom>
          <a:solidFill>
            <a:srgbClr val="1F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149" y="984075"/>
            <a:ext cx="3509010" cy="473709"/>
          </a:xfrm>
          <a:custGeom>
            <a:avLst/>
            <a:gdLst/>
            <a:ahLst/>
            <a:cxnLst/>
            <a:rect l="l" t="t" r="r" b="b"/>
            <a:pathLst>
              <a:path w="3509010" h="473709">
                <a:moveTo>
                  <a:pt x="3300056" y="3392"/>
                </a:moveTo>
                <a:lnTo>
                  <a:pt x="3248319" y="3392"/>
                </a:lnTo>
                <a:lnTo>
                  <a:pt x="3047729" y="467430"/>
                </a:lnTo>
                <a:lnTo>
                  <a:pt x="3123821" y="467430"/>
                </a:lnTo>
                <a:lnTo>
                  <a:pt x="3171754" y="356832"/>
                </a:lnTo>
                <a:lnTo>
                  <a:pt x="3181725" y="333989"/>
                </a:lnTo>
                <a:lnTo>
                  <a:pt x="3448716" y="333989"/>
                </a:lnTo>
                <a:lnTo>
                  <a:pt x="3418746" y="267342"/>
                </a:lnTo>
                <a:lnTo>
                  <a:pt x="3210729" y="267342"/>
                </a:lnTo>
                <a:lnTo>
                  <a:pt x="3221523" y="241671"/>
                </a:lnTo>
                <a:lnTo>
                  <a:pt x="3261503" y="146070"/>
                </a:lnTo>
                <a:lnTo>
                  <a:pt x="3273293" y="117703"/>
                </a:lnTo>
                <a:lnTo>
                  <a:pt x="3351458" y="117703"/>
                </a:lnTo>
                <a:lnTo>
                  <a:pt x="3300056" y="3392"/>
                </a:lnTo>
                <a:close/>
              </a:path>
              <a:path w="3509010" h="473709">
                <a:moveTo>
                  <a:pt x="3448716" y="333989"/>
                </a:moveTo>
                <a:lnTo>
                  <a:pt x="3371488" y="333989"/>
                </a:lnTo>
                <a:lnTo>
                  <a:pt x="3381918" y="356902"/>
                </a:lnTo>
                <a:lnTo>
                  <a:pt x="3432460" y="467430"/>
                </a:lnTo>
                <a:lnTo>
                  <a:pt x="3508720" y="467430"/>
                </a:lnTo>
                <a:lnTo>
                  <a:pt x="3448716" y="333989"/>
                </a:lnTo>
                <a:close/>
              </a:path>
              <a:path w="3509010" h="473709">
                <a:moveTo>
                  <a:pt x="3351458" y="117703"/>
                </a:moveTo>
                <a:lnTo>
                  <a:pt x="3273293" y="117703"/>
                </a:lnTo>
                <a:lnTo>
                  <a:pt x="3329342" y="241826"/>
                </a:lnTo>
                <a:lnTo>
                  <a:pt x="3340819" y="267342"/>
                </a:lnTo>
                <a:lnTo>
                  <a:pt x="3418746" y="267342"/>
                </a:lnTo>
                <a:lnTo>
                  <a:pt x="3351458" y="117703"/>
                </a:lnTo>
                <a:close/>
              </a:path>
              <a:path w="3509010" h="473709">
                <a:moveTo>
                  <a:pt x="2764596" y="333372"/>
                </a:moveTo>
                <a:lnTo>
                  <a:pt x="2764596" y="429494"/>
                </a:lnTo>
                <a:lnTo>
                  <a:pt x="2765978" y="430835"/>
                </a:lnTo>
                <a:lnTo>
                  <a:pt x="2795921" y="449767"/>
                </a:lnTo>
                <a:lnTo>
                  <a:pt x="2827417" y="463110"/>
                </a:lnTo>
                <a:lnTo>
                  <a:pt x="2860989" y="471008"/>
                </a:lnTo>
                <a:lnTo>
                  <a:pt x="2897157" y="473608"/>
                </a:lnTo>
                <a:lnTo>
                  <a:pt x="2950254" y="464081"/>
                </a:lnTo>
                <a:lnTo>
                  <a:pt x="2992284" y="437605"/>
                </a:lnTo>
                <a:lnTo>
                  <a:pt x="3013471" y="406752"/>
                </a:lnTo>
                <a:lnTo>
                  <a:pt x="2889807" y="406752"/>
                </a:lnTo>
                <a:lnTo>
                  <a:pt x="2857470" y="402626"/>
                </a:lnTo>
                <a:lnTo>
                  <a:pt x="2826796" y="390396"/>
                </a:lnTo>
                <a:lnTo>
                  <a:pt x="2798175" y="370281"/>
                </a:lnTo>
                <a:lnTo>
                  <a:pt x="2771999" y="342502"/>
                </a:lnTo>
                <a:lnTo>
                  <a:pt x="2764596" y="333372"/>
                </a:lnTo>
                <a:close/>
              </a:path>
              <a:path w="3509010" h="473709">
                <a:moveTo>
                  <a:pt x="2905272" y="0"/>
                </a:moveTo>
                <a:lnTo>
                  <a:pt x="2856923" y="5716"/>
                </a:lnTo>
                <a:lnTo>
                  <a:pt x="2817156" y="22156"/>
                </a:lnTo>
                <a:lnTo>
                  <a:pt x="2787213" y="48253"/>
                </a:lnTo>
                <a:lnTo>
                  <a:pt x="2768337" y="82942"/>
                </a:lnTo>
                <a:lnTo>
                  <a:pt x="2761769" y="125158"/>
                </a:lnTo>
                <a:lnTo>
                  <a:pt x="2771858" y="170990"/>
                </a:lnTo>
                <a:lnTo>
                  <a:pt x="2797982" y="207029"/>
                </a:lnTo>
                <a:lnTo>
                  <a:pt x="2833923" y="236036"/>
                </a:lnTo>
                <a:lnTo>
                  <a:pt x="2873462" y="260777"/>
                </a:lnTo>
                <a:lnTo>
                  <a:pt x="2905908" y="280747"/>
                </a:lnTo>
                <a:lnTo>
                  <a:pt x="2933698" y="301791"/>
                </a:lnTo>
                <a:lnTo>
                  <a:pt x="2953105" y="325568"/>
                </a:lnTo>
                <a:lnTo>
                  <a:pt x="2960402" y="353737"/>
                </a:lnTo>
                <a:lnTo>
                  <a:pt x="2956592" y="370750"/>
                </a:lnTo>
                <a:lnTo>
                  <a:pt x="2944360" y="388003"/>
                </a:lnTo>
                <a:lnTo>
                  <a:pt x="2922500" y="401378"/>
                </a:lnTo>
                <a:lnTo>
                  <a:pt x="2889807" y="406752"/>
                </a:lnTo>
                <a:lnTo>
                  <a:pt x="3013471" y="406752"/>
                </a:lnTo>
                <a:lnTo>
                  <a:pt x="3019933" y="397342"/>
                </a:lnTo>
                <a:lnTo>
                  <a:pt x="3029886" y="346450"/>
                </a:lnTo>
                <a:lnTo>
                  <a:pt x="3019039" y="292079"/>
                </a:lnTo>
                <a:lnTo>
                  <a:pt x="2990956" y="251640"/>
                </a:lnTo>
                <a:lnTo>
                  <a:pt x="2952326" y="221015"/>
                </a:lnTo>
                <a:lnTo>
                  <a:pt x="2879805" y="178637"/>
                </a:lnTo>
                <a:lnTo>
                  <a:pt x="2854837" y="160756"/>
                </a:lnTo>
                <a:lnTo>
                  <a:pt x="2837772" y="140696"/>
                </a:lnTo>
                <a:lnTo>
                  <a:pt x="2831453" y="116708"/>
                </a:lnTo>
                <a:lnTo>
                  <a:pt x="2836459" y="96481"/>
                </a:lnTo>
                <a:lnTo>
                  <a:pt x="2850510" y="80730"/>
                </a:lnTo>
                <a:lnTo>
                  <a:pt x="2872155" y="70508"/>
                </a:lnTo>
                <a:lnTo>
                  <a:pt x="2899943" y="66867"/>
                </a:lnTo>
                <a:lnTo>
                  <a:pt x="3011395" y="66867"/>
                </a:lnTo>
                <a:lnTo>
                  <a:pt x="3011395" y="33768"/>
                </a:lnTo>
                <a:lnTo>
                  <a:pt x="3009803" y="32711"/>
                </a:lnTo>
                <a:lnTo>
                  <a:pt x="2984831" y="18566"/>
                </a:lnTo>
                <a:lnTo>
                  <a:pt x="2958830" y="8325"/>
                </a:lnTo>
                <a:lnTo>
                  <a:pt x="2932182" y="2099"/>
                </a:lnTo>
                <a:lnTo>
                  <a:pt x="2905272" y="0"/>
                </a:lnTo>
                <a:close/>
              </a:path>
              <a:path w="3509010" h="473709">
                <a:moveTo>
                  <a:pt x="3011395" y="66867"/>
                </a:moveTo>
                <a:lnTo>
                  <a:pt x="2899943" y="66867"/>
                </a:lnTo>
                <a:lnTo>
                  <a:pt x="2927301" y="69759"/>
                </a:lnTo>
                <a:lnTo>
                  <a:pt x="2953920" y="78409"/>
                </a:lnTo>
                <a:lnTo>
                  <a:pt x="2979706" y="92775"/>
                </a:lnTo>
                <a:lnTo>
                  <a:pt x="3004568" y="112813"/>
                </a:lnTo>
                <a:lnTo>
                  <a:pt x="3011395" y="119493"/>
                </a:lnTo>
                <a:lnTo>
                  <a:pt x="3011395" y="66867"/>
                </a:lnTo>
                <a:close/>
              </a:path>
              <a:path w="3509010" h="473709">
                <a:moveTo>
                  <a:pt x="2311186" y="5957"/>
                </a:moveTo>
                <a:lnTo>
                  <a:pt x="2252716" y="5957"/>
                </a:lnTo>
                <a:lnTo>
                  <a:pt x="2252716" y="467430"/>
                </a:lnTo>
                <a:lnTo>
                  <a:pt x="2322924" y="467430"/>
                </a:lnTo>
                <a:lnTo>
                  <a:pt x="2322924" y="125441"/>
                </a:lnTo>
                <a:lnTo>
                  <a:pt x="2416940" y="125441"/>
                </a:lnTo>
                <a:lnTo>
                  <a:pt x="2311186" y="5957"/>
                </a:lnTo>
                <a:close/>
              </a:path>
              <a:path w="3509010" h="473709">
                <a:moveTo>
                  <a:pt x="2416940" y="125441"/>
                </a:moveTo>
                <a:lnTo>
                  <a:pt x="2322924" y="125441"/>
                </a:lnTo>
                <a:lnTo>
                  <a:pt x="2623647" y="467430"/>
                </a:lnTo>
                <a:lnTo>
                  <a:pt x="2685886" y="467430"/>
                </a:lnTo>
                <a:lnTo>
                  <a:pt x="2685886" y="350230"/>
                </a:lnTo>
                <a:lnTo>
                  <a:pt x="2615899" y="350230"/>
                </a:lnTo>
                <a:lnTo>
                  <a:pt x="2416940" y="125441"/>
                </a:lnTo>
                <a:close/>
              </a:path>
              <a:path w="3509010" h="473709">
                <a:moveTo>
                  <a:pt x="2685886" y="5957"/>
                </a:moveTo>
                <a:lnTo>
                  <a:pt x="2615899" y="5957"/>
                </a:lnTo>
                <a:lnTo>
                  <a:pt x="2615899" y="350230"/>
                </a:lnTo>
                <a:lnTo>
                  <a:pt x="2685886" y="350230"/>
                </a:lnTo>
                <a:lnTo>
                  <a:pt x="2685886" y="5957"/>
                </a:lnTo>
                <a:close/>
              </a:path>
              <a:path w="3509010" h="473709">
                <a:moveTo>
                  <a:pt x="2178897" y="5957"/>
                </a:moveTo>
                <a:lnTo>
                  <a:pt x="1910276" y="5957"/>
                </a:lnTo>
                <a:lnTo>
                  <a:pt x="1910276" y="467430"/>
                </a:lnTo>
                <a:lnTo>
                  <a:pt x="2184907" y="467430"/>
                </a:lnTo>
                <a:lnTo>
                  <a:pt x="2184907" y="400898"/>
                </a:lnTo>
                <a:lnTo>
                  <a:pt x="1984484" y="400898"/>
                </a:lnTo>
                <a:lnTo>
                  <a:pt x="1984484" y="268232"/>
                </a:lnTo>
                <a:lnTo>
                  <a:pt x="2172111" y="268232"/>
                </a:lnTo>
                <a:lnTo>
                  <a:pt x="2172111" y="201313"/>
                </a:lnTo>
                <a:lnTo>
                  <a:pt x="1984484" y="201313"/>
                </a:lnTo>
                <a:lnTo>
                  <a:pt x="1984484" y="72814"/>
                </a:lnTo>
                <a:lnTo>
                  <a:pt x="2178897" y="72814"/>
                </a:lnTo>
                <a:lnTo>
                  <a:pt x="2178897" y="5957"/>
                </a:lnTo>
                <a:close/>
              </a:path>
              <a:path w="3509010" h="473709">
                <a:moveTo>
                  <a:pt x="1704565" y="5957"/>
                </a:moveTo>
                <a:lnTo>
                  <a:pt x="1557219" y="5957"/>
                </a:lnTo>
                <a:lnTo>
                  <a:pt x="1557219" y="467430"/>
                </a:lnTo>
                <a:lnTo>
                  <a:pt x="1631259" y="467430"/>
                </a:lnTo>
                <a:lnTo>
                  <a:pt x="1631259" y="271520"/>
                </a:lnTo>
                <a:lnTo>
                  <a:pt x="1695896" y="271520"/>
                </a:lnTo>
                <a:lnTo>
                  <a:pt x="1750582" y="265772"/>
                </a:lnTo>
                <a:lnTo>
                  <a:pt x="1794738" y="249034"/>
                </a:lnTo>
                <a:lnTo>
                  <a:pt x="1827433" y="222063"/>
                </a:lnTo>
                <a:lnTo>
                  <a:pt x="1837066" y="204768"/>
                </a:lnTo>
                <a:lnTo>
                  <a:pt x="1631259" y="204768"/>
                </a:lnTo>
                <a:lnTo>
                  <a:pt x="1631259" y="72814"/>
                </a:lnTo>
                <a:lnTo>
                  <a:pt x="1837128" y="72814"/>
                </a:lnTo>
                <a:lnTo>
                  <a:pt x="1833723" y="65049"/>
                </a:lnTo>
                <a:lnTo>
                  <a:pt x="1805214" y="34592"/>
                </a:lnTo>
                <a:lnTo>
                  <a:pt x="1762668" y="13709"/>
                </a:lnTo>
                <a:lnTo>
                  <a:pt x="1704565" y="5957"/>
                </a:lnTo>
                <a:close/>
              </a:path>
              <a:path w="3509010" h="473709">
                <a:moveTo>
                  <a:pt x="1837128" y="72814"/>
                </a:moveTo>
                <a:lnTo>
                  <a:pt x="1704565" y="72814"/>
                </a:lnTo>
                <a:lnTo>
                  <a:pt x="1744160" y="80208"/>
                </a:lnTo>
                <a:lnTo>
                  <a:pt x="1766399" y="97959"/>
                </a:lnTo>
                <a:lnTo>
                  <a:pt x="1776163" y="119422"/>
                </a:lnTo>
                <a:lnTo>
                  <a:pt x="1778333" y="137953"/>
                </a:lnTo>
                <a:lnTo>
                  <a:pt x="1773135" y="166019"/>
                </a:lnTo>
                <a:lnTo>
                  <a:pt x="1758112" y="187028"/>
                </a:lnTo>
                <a:lnTo>
                  <a:pt x="1734119" y="200203"/>
                </a:lnTo>
                <a:lnTo>
                  <a:pt x="1702011" y="204768"/>
                </a:lnTo>
                <a:lnTo>
                  <a:pt x="1837066" y="204768"/>
                </a:lnTo>
                <a:lnTo>
                  <a:pt x="1847733" y="185618"/>
                </a:lnTo>
                <a:lnTo>
                  <a:pt x="1854707" y="140456"/>
                </a:lnTo>
                <a:lnTo>
                  <a:pt x="1849715" y="101523"/>
                </a:lnTo>
                <a:lnTo>
                  <a:pt x="1837128" y="72814"/>
                </a:lnTo>
                <a:close/>
              </a:path>
              <a:path w="3509010" h="473709">
                <a:moveTo>
                  <a:pt x="1095013" y="5957"/>
                </a:moveTo>
                <a:lnTo>
                  <a:pt x="1027141" y="5957"/>
                </a:lnTo>
                <a:lnTo>
                  <a:pt x="1027141" y="467430"/>
                </a:lnTo>
                <a:lnTo>
                  <a:pt x="1101243" y="467430"/>
                </a:lnTo>
                <a:lnTo>
                  <a:pt x="1101243" y="120708"/>
                </a:lnTo>
                <a:lnTo>
                  <a:pt x="1188770" y="120708"/>
                </a:lnTo>
                <a:lnTo>
                  <a:pt x="1095013" y="5957"/>
                </a:lnTo>
                <a:close/>
              </a:path>
              <a:path w="3509010" h="473709">
                <a:moveTo>
                  <a:pt x="1463096" y="120708"/>
                </a:moveTo>
                <a:lnTo>
                  <a:pt x="1389004" y="120708"/>
                </a:lnTo>
                <a:lnTo>
                  <a:pt x="1389004" y="467430"/>
                </a:lnTo>
                <a:lnTo>
                  <a:pt x="1463096" y="467430"/>
                </a:lnTo>
                <a:lnTo>
                  <a:pt x="1463096" y="120708"/>
                </a:lnTo>
                <a:close/>
              </a:path>
              <a:path w="3509010" h="473709">
                <a:moveTo>
                  <a:pt x="1188770" y="120708"/>
                </a:moveTo>
                <a:lnTo>
                  <a:pt x="1101243" y="120708"/>
                </a:lnTo>
                <a:lnTo>
                  <a:pt x="1237752" y="290095"/>
                </a:lnTo>
                <a:lnTo>
                  <a:pt x="1252548" y="290095"/>
                </a:lnTo>
                <a:lnTo>
                  <a:pt x="1333266" y="189858"/>
                </a:lnTo>
                <a:lnTo>
                  <a:pt x="1245208" y="189858"/>
                </a:lnTo>
                <a:lnTo>
                  <a:pt x="1188770" y="120708"/>
                </a:lnTo>
                <a:close/>
              </a:path>
              <a:path w="3509010" h="473709">
                <a:moveTo>
                  <a:pt x="1463096" y="5957"/>
                </a:moveTo>
                <a:lnTo>
                  <a:pt x="1395842" y="5957"/>
                </a:lnTo>
                <a:lnTo>
                  <a:pt x="1245208" y="189858"/>
                </a:lnTo>
                <a:lnTo>
                  <a:pt x="1333266" y="189858"/>
                </a:lnTo>
                <a:lnTo>
                  <a:pt x="1389004" y="120708"/>
                </a:lnTo>
                <a:lnTo>
                  <a:pt x="1463096" y="120708"/>
                </a:lnTo>
                <a:lnTo>
                  <a:pt x="1463096" y="5957"/>
                </a:lnTo>
                <a:close/>
              </a:path>
              <a:path w="3509010" h="473709">
                <a:moveTo>
                  <a:pt x="714910" y="0"/>
                </a:moveTo>
                <a:lnTo>
                  <a:pt x="663153" y="4644"/>
                </a:lnTo>
                <a:lnTo>
                  <a:pt x="615541" y="18039"/>
                </a:lnTo>
                <a:lnTo>
                  <a:pt x="572925" y="39376"/>
                </a:lnTo>
                <a:lnTo>
                  <a:pt x="536152" y="67844"/>
                </a:lnTo>
                <a:lnTo>
                  <a:pt x="506073" y="102636"/>
                </a:lnTo>
                <a:lnTo>
                  <a:pt x="483536" y="142942"/>
                </a:lnTo>
                <a:lnTo>
                  <a:pt x="469392" y="187954"/>
                </a:lnTo>
                <a:lnTo>
                  <a:pt x="464488" y="236861"/>
                </a:lnTo>
                <a:lnTo>
                  <a:pt x="468554" y="280046"/>
                </a:lnTo>
                <a:lnTo>
                  <a:pt x="480650" y="322361"/>
                </a:lnTo>
                <a:lnTo>
                  <a:pt x="500627" y="362298"/>
                </a:lnTo>
                <a:lnTo>
                  <a:pt x="528332" y="398353"/>
                </a:lnTo>
                <a:lnTo>
                  <a:pt x="563614" y="429017"/>
                </a:lnTo>
                <a:lnTo>
                  <a:pt x="606322" y="452786"/>
                </a:lnTo>
                <a:lnTo>
                  <a:pt x="656305" y="468151"/>
                </a:lnTo>
                <a:lnTo>
                  <a:pt x="713412" y="473608"/>
                </a:lnTo>
                <a:lnTo>
                  <a:pt x="771867" y="468266"/>
                </a:lnTo>
                <a:lnTo>
                  <a:pt x="822805" y="453177"/>
                </a:lnTo>
                <a:lnTo>
                  <a:pt x="866140" y="429752"/>
                </a:lnTo>
                <a:lnTo>
                  <a:pt x="894589" y="405526"/>
                </a:lnTo>
                <a:lnTo>
                  <a:pt x="714910" y="405526"/>
                </a:lnTo>
                <a:lnTo>
                  <a:pt x="667504" y="399716"/>
                </a:lnTo>
                <a:lnTo>
                  <a:pt x="625572" y="383185"/>
                </a:lnTo>
                <a:lnTo>
                  <a:pt x="590516" y="357283"/>
                </a:lnTo>
                <a:lnTo>
                  <a:pt x="563738" y="323362"/>
                </a:lnTo>
                <a:lnTo>
                  <a:pt x="546643" y="282771"/>
                </a:lnTo>
                <a:lnTo>
                  <a:pt x="540632" y="236861"/>
                </a:lnTo>
                <a:lnTo>
                  <a:pt x="546527" y="190386"/>
                </a:lnTo>
                <a:lnTo>
                  <a:pt x="563368" y="149665"/>
                </a:lnTo>
                <a:lnTo>
                  <a:pt x="589891" y="115899"/>
                </a:lnTo>
                <a:lnTo>
                  <a:pt x="624832" y="90292"/>
                </a:lnTo>
                <a:lnTo>
                  <a:pt x="666926" y="74046"/>
                </a:lnTo>
                <a:lnTo>
                  <a:pt x="714910" y="68364"/>
                </a:lnTo>
                <a:lnTo>
                  <a:pt x="895963" y="68364"/>
                </a:lnTo>
                <a:lnTo>
                  <a:pt x="894797" y="67012"/>
                </a:lnTo>
                <a:lnTo>
                  <a:pt x="858094" y="38790"/>
                </a:lnTo>
                <a:lnTo>
                  <a:pt x="815362" y="17727"/>
                </a:lnTo>
                <a:lnTo>
                  <a:pt x="767375" y="4553"/>
                </a:lnTo>
                <a:lnTo>
                  <a:pt x="714910" y="0"/>
                </a:lnTo>
                <a:close/>
              </a:path>
              <a:path w="3509010" h="473709">
                <a:moveTo>
                  <a:pt x="895963" y="68364"/>
                </a:moveTo>
                <a:lnTo>
                  <a:pt x="714910" y="68364"/>
                </a:lnTo>
                <a:lnTo>
                  <a:pt x="763050" y="74046"/>
                </a:lnTo>
                <a:lnTo>
                  <a:pt x="805271" y="90292"/>
                </a:lnTo>
                <a:lnTo>
                  <a:pt x="840309" y="115899"/>
                </a:lnTo>
                <a:lnTo>
                  <a:pt x="866900" y="149665"/>
                </a:lnTo>
                <a:lnTo>
                  <a:pt x="883782" y="190386"/>
                </a:lnTo>
                <a:lnTo>
                  <a:pt x="889690" y="236861"/>
                </a:lnTo>
                <a:lnTo>
                  <a:pt x="883662" y="282771"/>
                </a:lnTo>
                <a:lnTo>
                  <a:pt x="866516" y="323362"/>
                </a:lnTo>
                <a:lnTo>
                  <a:pt x="839661" y="357283"/>
                </a:lnTo>
                <a:lnTo>
                  <a:pt x="804503" y="383185"/>
                </a:lnTo>
                <a:lnTo>
                  <a:pt x="762450" y="399716"/>
                </a:lnTo>
                <a:lnTo>
                  <a:pt x="714910" y="405526"/>
                </a:lnTo>
                <a:lnTo>
                  <a:pt x="894589" y="405526"/>
                </a:lnTo>
                <a:lnTo>
                  <a:pt x="929662" y="363522"/>
                </a:lnTo>
                <a:lnTo>
                  <a:pt x="949677" y="323536"/>
                </a:lnTo>
                <a:lnTo>
                  <a:pt x="961749" y="280846"/>
                </a:lnTo>
                <a:lnTo>
                  <a:pt x="965792" y="236861"/>
                </a:lnTo>
                <a:lnTo>
                  <a:pt x="960967" y="187316"/>
                </a:lnTo>
                <a:lnTo>
                  <a:pt x="947009" y="142006"/>
                </a:lnTo>
                <a:lnTo>
                  <a:pt x="924694" y="101661"/>
                </a:lnTo>
                <a:lnTo>
                  <a:pt x="895963" y="68364"/>
                </a:lnTo>
                <a:close/>
              </a:path>
              <a:path w="3509010" h="473709">
                <a:moveTo>
                  <a:pt x="255772" y="0"/>
                </a:moveTo>
                <a:lnTo>
                  <a:pt x="207986" y="3711"/>
                </a:lnTo>
                <a:lnTo>
                  <a:pt x="163753" y="14491"/>
                </a:lnTo>
                <a:lnTo>
                  <a:pt x="123624" y="31810"/>
                </a:lnTo>
                <a:lnTo>
                  <a:pt x="88153" y="55138"/>
                </a:lnTo>
                <a:lnTo>
                  <a:pt x="57891" y="83946"/>
                </a:lnTo>
                <a:lnTo>
                  <a:pt x="33393" y="117703"/>
                </a:lnTo>
                <a:lnTo>
                  <a:pt x="15209" y="155880"/>
                </a:lnTo>
                <a:lnTo>
                  <a:pt x="3894" y="197947"/>
                </a:lnTo>
                <a:lnTo>
                  <a:pt x="0" y="243374"/>
                </a:lnTo>
                <a:lnTo>
                  <a:pt x="3293" y="278851"/>
                </a:lnTo>
                <a:lnTo>
                  <a:pt x="13541" y="316940"/>
                </a:lnTo>
                <a:lnTo>
                  <a:pt x="31291" y="355380"/>
                </a:lnTo>
                <a:lnTo>
                  <a:pt x="57095" y="391906"/>
                </a:lnTo>
                <a:lnTo>
                  <a:pt x="91500" y="424256"/>
                </a:lnTo>
                <a:lnTo>
                  <a:pt x="135057" y="450165"/>
                </a:lnTo>
                <a:lnTo>
                  <a:pt x="188315" y="467370"/>
                </a:lnTo>
                <a:lnTo>
                  <a:pt x="251824" y="473608"/>
                </a:lnTo>
                <a:lnTo>
                  <a:pt x="306046" y="470115"/>
                </a:lnTo>
                <a:lnTo>
                  <a:pt x="351035" y="460927"/>
                </a:lnTo>
                <a:lnTo>
                  <a:pt x="388388" y="447983"/>
                </a:lnTo>
                <a:lnTo>
                  <a:pt x="419704" y="433222"/>
                </a:lnTo>
                <a:lnTo>
                  <a:pt x="422091" y="432060"/>
                </a:lnTo>
                <a:lnTo>
                  <a:pt x="422091" y="405526"/>
                </a:lnTo>
                <a:lnTo>
                  <a:pt x="257824" y="405526"/>
                </a:lnTo>
                <a:lnTo>
                  <a:pt x="207277" y="399946"/>
                </a:lnTo>
                <a:lnTo>
                  <a:pt x="163277" y="383934"/>
                </a:lnTo>
                <a:lnTo>
                  <a:pt x="127002" y="358582"/>
                </a:lnTo>
                <a:lnTo>
                  <a:pt x="99632" y="324983"/>
                </a:lnTo>
                <a:lnTo>
                  <a:pt x="82346" y="284230"/>
                </a:lnTo>
                <a:lnTo>
                  <a:pt x="76322" y="237416"/>
                </a:lnTo>
                <a:lnTo>
                  <a:pt x="82488" y="191402"/>
                </a:lnTo>
                <a:lnTo>
                  <a:pt x="100027" y="150718"/>
                </a:lnTo>
                <a:lnTo>
                  <a:pt x="127501" y="116718"/>
                </a:lnTo>
                <a:lnTo>
                  <a:pt x="163472" y="90757"/>
                </a:lnTo>
                <a:lnTo>
                  <a:pt x="206503" y="74188"/>
                </a:lnTo>
                <a:lnTo>
                  <a:pt x="255154" y="68364"/>
                </a:lnTo>
                <a:lnTo>
                  <a:pt x="417474" y="68364"/>
                </a:lnTo>
                <a:lnTo>
                  <a:pt x="417474" y="38658"/>
                </a:lnTo>
                <a:lnTo>
                  <a:pt x="414971" y="37663"/>
                </a:lnTo>
                <a:lnTo>
                  <a:pt x="370016" y="20607"/>
                </a:lnTo>
                <a:lnTo>
                  <a:pt x="329509" y="8901"/>
                </a:lnTo>
                <a:lnTo>
                  <a:pt x="291933" y="2161"/>
                </a:lnTo>
                <a:lnTo>
                  <a:pt x="255772" y="0"/>
                </a:lnTo>
                <a:close/>
              </a:path>
              <a:path w="3509010" h="473709">
                <a:moveTo>
                  <a:pt x="422091" y="350732"/>
                </a:moveTo>
                <a:lnTo>
                  <a:pt x="376754" y="376584"/>
                </a:lnTo>
                <a:lnTo>
                  <a:pt x="336826" y="392443"/>
                </a:lnTo>
                <a:lnTo>
                  <a:pt x="296864" y="402201"/>
                </a:lnTo>
                <a:lnTo>
                  <a:pt x="257824" y="405526"/>
                </a:lnTo>
                <a:lnTo>
                  <a:pt x="422091" y="405526"/>
                </a:lnTo>
                <a:lnTo>
                  <a:pt x="422091" y="350732"/>
                </a:lnTo>
                <a:close/>
              </a:path>
              <a:path w="3509010" h="473709">
                <a:moveTo>
                  <a:pt x="417474" y="68364"/>
                </a:moveTo>
                <a:lnTo>
                  <a:pt x="255154" y="68364"/>
                </a:lnTo>
                <a:lnTo>
                  <a:pt x="293574" y="71093"/>
                </a:lnTo>
                <a:lnTo>
                  <a:pt x="331635" y="79518"/>
                </a:lnTo>
                <a:lnTo>
                  <a:pt x="370435" y="93994"/>
                </a:lnTo>
                <a:lnTo>
                  <a:pt x="411076" y="114876"/>
                </a:lnTo>
                <a:lnTo>
                  <a:pt x="417474" y="118321"/>
                </a:lnTo>
                <a:lnTo>
                  <a:pt x="417474" y="68364"/>
                </a:lnTo>
                <a:close/>
              </a:path>
            </a:pathLst>
          </a:custGeom>
          <a:solidFill>
            <a:srgbClr val="008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589503" y="1170068"/>
            <a:ext cx="572135" cy="282575"/>
          </a:xfrm>
          <a:custGeom>
            <a:avLst/>
            <a:gdLst/>
            <a:ahLst/>
            <a:cxnLst/>
            <a:rect l="l" t="t" r="r" b="b"/>
            <a:pathLst>
              <a:path w="572135" h="282575">
                <a:moveTo>
                  <a:pt x="138236" y="0"/>
                </a:moveTo>
                <a:lnTo>
                  <a:pt x="94021" y="7015"/>
                </a:lnTo>
                <a:lnTo>
                  <a:pt x="56009" y="26644"/>
                </a:lnTo>
                <a:lnTo>
                  <a:pt x="26280" y="56762"/>
                </a:lnTo>
                <a:lnTo>
                  <a:pt x="6916" y="95243"/>
                </a:lnTo>
                <a:lnTo>
                  <a:pt x="0" y="139964"/>
                </a:lnTo>
                <a:lnTo>
                  <a:pt x="9832" y="194027"/>
                </a:lnTo>
                <a:lnTo>
                  <a:pt x="35807" y="235508"/>
                </a:lnTo>
                <a:lnTo>
                  <a:pt x="72639" y="264066"/>
                </a:lnTo>
                <a:lnTo>
                  <a:pt x="115043" y="279363"/>
                </a:lnTo>
                <a:lnTo>
                  <a:pt x="140959" y="282033"/>
                </a:lnTo>
                <a:lnTo>
                  <a:pt x="571616" y="279530"/>
                </a:lnTo>
                <a:lnTo>
                  <a:pt x="271348" y="61768"/>
                </a:lnTo>
                <a:lnTo>
                  <a:pt x="237192" y="37584"/>
                </a:lnTo>
                <a:lnTo>
                  <a:pt x="201480" y="13685"/>
                </a:lnTo>
                <a:lnTo>
                  <a:pt x="154375" y="863"/>
                </a:lnTo>
                <a:lnTo>
                  <a:pt x="138236" y="0"/>
                </a:lnTo>
                <a:close/>
              </a:path>
            </a:pathLst>
          </a:custGeom>
          <a:solidFill>
            <a:srgbClr val="008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760158" y="907442"/>
            <a:ext cx="408305" cy="508000"/>
          </a:xfrm>
          <a:custGeom>
            <a:avLst/>
            <a:gdLst/>
            <a:ahLst/>
            <a:cxnLst/>
            <a:rect l="l" t="t" r="r" b="b"/>
            <a:pathLst>
              <a:path w="408304" h="508000">
                <a:moveTo>
                  <a:pt x="140276" y="0"/>
                </a:moveTo>
                <a:lnTo>
                  <a:pt x="98483" y="6855"/>
                </a:lnTo>
                <a:lnTo>
                  <a:pt x="60176" y="26563"/>
                </a:lnTo>
                <a:lnTo>
                  <a:pt x="28323" y="58631"/>
                </a:lnTo>
                <a:lnTo>
                  <a:pt x="6650" y="100042"/>
                </a:lnTo>
                <a:lnTo>
                  <a:pt x="0" y="141289"/>
                </a:lnTo>
                <a:lnTo>
                  <a:pt x="2878" y="168882"/>
                </a:lnTo>
                <a:lnTo>
                  <a:pt x="23425" y="218461"/>
                </a:lnTo>
                <a:lnTo>
                  <a:pt x="58584" y="256384"/>
                </a:lnTo>
                <a:lnTo>
                  <a:pt x="408029" y="507759"/>
                </a:lnTo>
                <a:lnTo>
                  <a:pt x="388880" y="447865"/>
                </a:lnTo>
                <a:lnTo>
                  <a:pt x="368713" y="385076"/>
                </a:lnTo>
                <a:lnTo>
                  <a:pt x="348317" y="321901"/>
                </a:lnTo>
                <a:lnTo>
                  <a:pt x="328481" y="260846"/>
                </a:lnTo>
                <a:lnTo>
                  <a:pt x="309995" y="204419"/>
                </a:lnTo>
                <a:lnTo>
                  <a:pt x="293649" y="155128"/>
                </a:lnTo>
                <a:lnTo>
                  <a:pt x="280232" y="115480"/>
                </a:lnTo>
                <a:lnTo>
                  <a:pt x="265342" y="75144"/>
                </a:lnTo>
                <a:lnTo>
                  <a:pt x="235023" y="36975"/>
                </a:lnTo>
                <a:lnTo>
                  <a:pt x="182589" y="6487"/>
                </a:lnTo>
                <a:lnTo>
                  <a:pt x="140276" y="0"/>
                </a:lnTo>
                <a:close/>
              </a:path>
            </a:pathLst>
          </a:custGeom>
          <a:solidFill>
            <a:srgbClr val="008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063133" y="822767"/>
            <a:ext cx="281305" cy="594360"/>
          </a:xfrm>
          <a:custGeom>
            <a:avLst/>
            <a:gdLst/>
            <a:ahLst/>
            <a:cxnLst/>
            <a:rect l="l" t="t" r="r" b="b"/>
            <a:pathLst>
              <a:path w="281304" h="594360">
                <a:moveTo>
                  <a:pt x="143660" y="0"/>
                </a:moveTo>
                <a:lnTo>
                  <a:pt x="99033" y="6809"/>
                </a:lnTo>
                <a:lnTo>
                  <a:pt x="54126" y="29637"/>
                </a:lnTo>
                <a:lnTo>
                  <a:pt x="23354" y="62370"/>
                </a:lnTo>
                <a:lnTo>
                  <a:pt x="5662" y="101185"/>
                </a:lnTo>
                <a:lnTo>
                  <a:pt x="0" y="142260"/>
                </a:lnTo>
                <a:lnTo>
                  <a:pt x="31" y="148543"/>
                </a:lnTo>
                <a:lnTo>
                  <a:pt x="282" y="153443"/>
                </a:lnTo>
                <a:lnTo>
                  <a:pt x="848" y="158940"/>
                </a:lnTo>
                <a:lnTo>
                  <a:pt x="6251" y="184196"/>
                </a:lnTo>
                <a:lnTo>
                  <a:pt x="137964" y="594058"/>
                </a:lnTo>
                <a:lnTo>
                  <a:pt x="158177" y="534460"/>
                </a:lnTo>
                <a:lnTo>
                  <a:pt x="179271" y="471950"/>
                </a:lnTo>
                <a:lnTo>
                  <a:pt x="200396" y="409006"/>
                </a:lnTo>
                <a:lnTo>
                  <a:pt x="220702" y="348111"/>
                </a:lnTo>
                <a:lnTo>
                  <a:pt x="239338" y="291744"/>
                </a:lnTo>
                <a:lnTo>
                  <a:pt x="255457" y="242386"/>
                </a:lnTo>
                <a:lnTo>
                  <a:pt x="268206" y="202517"/>
                </a:lnTo>
                <a:lnTo>
                  <a:pt x="280200" y="161171"/>
                </a:lnTo>
                <a:lnTo>
                  <a:pt x="281049" y="148543"/>
                </a:lnTo>
                <a:lnTo>
                  <a:pt x="281049" y="142260"/>
                </a:lnTo>
                <a:lnTo>
                  <a:pt x="274190" y="96639"/>
                </a:lnTo>
                <a:lnTo>
                  <a:pt x="254125" y="56585"/>
                </a:lnTo>
                <a:lnTo>
                  <a:pt x="223892" y="26232"/>
                </a:lnTo>
                <a:lnTo>
                  <a:pt x="186175" y="6922"/>
                </a:lnTo>
                <a:lnTo>
                  <a:pt x="143660" y="0"/>
                </a:lnTo>
                <a:close/>
              </a:path>
            </a:pathLst>
          </a:custGeom>
          <a:solidFill>
            <a:srgbClr val="008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241170" y="1170068"/>
            <a:ext cx="572135" cy="282575"/>
          </a:xfrm>
          <a:custGeom>
            <a:avLst/>
            <a:gdLst/>
            <a:ahLst/>
            <a:cxnLst/>
            <a:rect l="l" t="t" r="r" b="b"/>
            <a:pathLst>
              <a:path w="572135" h="282575">
                <a:moveTo>
                  <a:pt x="433086" y="0"/>
                </a:moveTo>
                <a:lnTo>
                  <a:pt x="384904" y="7955"/>
                </a:lnTo>
                <a:lnTo>
                  <a:pt x="333640" y="37845"/>
                </a:lnTo>
                <a:lnTo>
                  <a:pt x="299716" y="61933"/>
                </a:lnTo>
                <a:lnTo>
                  <a:pt x="0" y="279530"/>
                </a:lnTo>
                <a:lnTo>
                  <a:pt x="430824" y="282033"/>
                </a:lnTo>
                <a:lnTo>
                  <a:pt x="499305" y="263938"/>
                </a:lnTo>
                <a:lnTo>
                  <a:pt x="535888" y="235449"/>
                </a:lnTo>
                <a:lnTo>
                  <a:pt x="561780" y="193996"/>
                </a:lnTo>
                <a:lnTo>
                  <a:pt x="571605" y="139964"/>
                </a:lnTo>
                <a:lnTo>
                  <a:pt x="564651" y="95243"/>
                </a:lnTo>
                <a:lnTo>
                  <a:pt x="545201" y="56762"/>
                </a:lnTo>
                <a:lnTo>
                  <a:pt x="515377" y="26644"/>
                </a:lnTo>
                <a:lnTo>
                  <a:pt x="477298" y="7015"/>
                </a:lnTo>
                <a:lnTo>
                  <a:pt x="433086" y="0"/>
                </a:lnTo>
                <a:close/>
              </a:path>
            </a:pathLst>
          </a:custGeom>
          <a:solidFill>
            <a:srgbClr val="008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33704" y="907451"/>
            <a:ext cx="408305" cy="508000"/>
          </a:xfrm>
          <a:custGeom>
            <a:avLst/>
            <a:gdLst/>
            <a:ahLst/>
            <a:cxnLst/>
            <a:rect l="l" t="t" r="r" b="b"/>
            <a:pathLst>
              <a:path w="408304" h="508000">
                <a:moveTo>
                  <a:pt x="267989" y="0"/>
                </a:moveTo>
                <a:lnTo>
                  <a:pt x="225643" y="6485"/>
                </a:lnTo>
                <a:lnTo>
                  <a:pt x="185722" y="26803"/>
                </a:lnTo>
                <a:lnTo>
                  <a:pt x="151497" y="61603"/>
                </a:lnTo>
                <a:lnTo>
                  <a:pt x="125754" y="121530"/>
                </a:lnTo>
                <a:lnTo>
                  <a:pt x="110966" y="165665"/>
                </a:lnTo>
                <a:lnTo>
                  <a:pt x="93262" y="219389"/>
                </a:lnTo>
                <a:lnTo>
                  <a:pt x="73756" y="279156"/>
                </a:lnTo>
                <a:lnTo>
                  <a:pt x="53562" y="341420"/>
                </a:lnTo>
                <a:lnTo>
                  <a:pt x="33795" y="402638"/>
                </a:lnTo>
                <a:lnTo>
                  <a:pt x="0" y="507751"/>
                </a:lnTo>
                <a:lnTo>
                  <a:pt x="349664" y="256377"/>
                </a:lnTo>
                <a:lnTo>
                  <a:pt x="385202" y="217962"/>
                </a:lnTo>
                <a:lnTo>
                  <a:pt x="405365" y="168873"/>
                </a:lnTo>
                <a:lnTo>
                  <a:pt x="408186" y="141396"/>
                </a:lnTo>
                <a:lnTo>
                  <a:pt x="406588" y="120839"/>
                </a:lnTo>
                <a:lnTo>
                  <a:pt x="392858" y="79217"/>
                </a:lnTo>
                <a:lnTo>
                  <a:pt x="348162" y="26561"/>
                </a:lnTo>
                <a:lnTo>
                  <a:pt x="309812" y="6855"/>
                </a:lnTo>
                <a:lnTo>
                  <a:pt x="267989" y="0"/>
                </a:lnTo>
                <a:close/>
              </a:path>
            </a:pathLst>
          </a:custGeom>
          <a:solidFill>
            <a:srgbClr val="008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926460" y="680607"/>
            <a:ext cx="12177639" cy="10062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33019" y="818750"/>
            <a:ext cx="11971655" cy="9633585"/>
          </a:xfrm>
          <a:custGeom>
            <a:avLst/>
            <a:gdLst/>
            <a:ahLst/>
            <a:cxnLst/>
            <a:rect l="l" t="t" r="r" b="b"/>
            <a:pathLst>
              <a:path w="11971655" h="9633585">
                <a:moveTo>
                  <a:pt x="11971080" y="0"/>
                </a:moveTo>
                <a:lnTo>
                  <a:pt x="314126" y="0"/>
                </a:lnTo>
                <a:lnTo>
                  <a:pt x="267706" y="3405"/>
                </a:lnTo>
                <a:lnTo>
                  <a:pt x="223400" y="13299"/>
                </a:lnTo>
                <a:lnTo>
                  <a:pt x="181696" y="29194"/>
                </a:lnTo>
                <a:lnTo>
                  <a:pt x="143079" y="50606"/>
                </a:lnTo>
                <a:lnTo>
                  <a:pt x="108034" y="77048"/>
                </a:lnTo>
                <a:lnTo>
                  <a:pt x="77048" y="108034"/>
                </a:lnTo>
                <a:lnTo>
                  <a:pt x="50606" y="143079"/>
                </a:lnTo>
                <a:lnTo>
                  <a:pt x="29194" y="181696"/>
                </a:lnTo>
                <a:lnTo>
                  <a:pt x="13299" y="223400"/>
                </a:lnTo>
                <a:lnTo>
                  <a:pt x="3405" y="267706"/>
                </a:lnTo>
                <a:lnTo>
                  <a:pt x="0" y="314126"/>
                </a:lnTo>
                <a:lnTo>
                  <a:pt x="0" y="9319087"/>
                </a:lnTo>
                <a:lnTo>
                  <a:pt x="3405" y="9365506"/>
                </a:lnTo>
                <a:lnTo>
                  <a:pt x="13299" y="9409809"/>
                </a:lnTo>
                <a:lnTo>
                  <a:pt x="29194" y="9451513"/>
                </a:lnTo>
                <a:lnTo>
                  <a:pt x="50606" y="9490130"/>
                </a:lnTo>
                <a:lnTo>
                  <a:pt x="77048" y="9525175"/>
                </a:lnTo>
                <a:lnTo>
                  <a:pt x="108034" y="9556162"/>
                </a:lnTo>
                <a:lnTo>
                  <a:pt x="143079" y="9582605"/>
                </a:lnTo>
                <a:lnTo>
                  <a:pt x="181696" y="9604017"/>
                </a:lnTo>
                <a:lnTo>
                  <a:pt x="223400" y="9619914"/>
                </a:lnTo>
                <a:lnTo>
                  <a:pt x="267706" y="9629808"/>
                </a:lnTo>
                <a:lnTo>
                  <a:pt x="314126" y="9633214"/>
                </a:lnTo>
                <a:lnTo>
                  <a:pt x="11971080" y="9633214"/>
                </a:lnTo>
                <a:lnTo>
                  <a:pt x="119710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800565" y="324597"/>
            <a:ext cx="3821873" cy="1350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016349" y="465954"/>
            <a:ext cx="3397250" cy="922019"/>
          </a:xfrm>
          <a:custGeom>
            <a:avLst/>
            <a:gdLst/>
            <a:ahLst/>
            <a:cxnLst/>
            <a:rect l="l" t="t" r="r" b="b"/>
            <a:pathLst>
              <a:path w="3397250" h="922019">
                <a:moveTo>
                  <a:pt x="3132534" y="3360"/>
                </a:moveTo>
                <a:lnTo>
                  <a:pt x="264136" y="3360"/>
                </a:lnTo>
                <a:lnTo>
                  <a:pt x="220422" y="13122"/>
                </a:lnTo>
                <a:lnTo>
                  <a:pt x="179274" y="28805"/>
                </a:lnTo>
                <a:lnTo>
                  <a:pt x="141171" y="49931"/>
                </a:lnTo>
                <a:lnTo>
                  <a:pt x="106594" y="76021"/>
                </a:lnTo>
                <a:lnTo>
                  <a:pt x="76021" y="106594"/>
                </a:lnTo>
                <a:lnTo>
                  <a:pt x="49931" y="141171"/>
                </a:lnTo>
                <a:lnTo>
                  <a:pt x="28805" y="179274"/>
                </a:lnTo>
                <a:lnTo>
                  <a:pt x="13122" y="220422"/>
                </a:lnTo>
                <a:lnTo>
                  <a:pt x="3360" y="264136"/>
                </a:lnTo>
                <a:lnTo>
                  <a:pt x="0" y="309938"/>
                </a:lnTo>
                <a:lnTo>
                  <a:pt x="0" y="611499"/>
                </a:lnTo>
                <a:lnTo>
                  <a:pt x="3360" y="657300"/>
                </a:lnTo>
                <a:lnTo>
                  <a:pt x="13122" y="701015"/>
                </a:lnTo>
                <a:lnTo>
                  <a:pt x="28805" y="742163"/>
                </a:lnTo>
                <a:lnTo>
                  <a:pt x="49931" y="780266"/>
                </a:lnTo>
                <a:lnTo>
                  <a:pt x="76021" y="814843"/>
                </a:lnTo>
                <a:lnTo>
                  <a:pt x="106594" y="845416"/>
                </a:lnTo>
                <a:lnTo>
                  <a:pt x="141171" y="871505"/>
                </a:lnTo>
                <a:lnTo>
                  <a:pt x="179274" y="892632"/>
                </a:lnTo>
                <a:lnTo>
                  <a:pt x="220422" y="908315"/>
                </a:lnTo>
                <a:lnTo>
                  <a:pt x="264136" y="918077"/>
                </a:lnTo>
                <a:lnTo>
                  <a:pt x="309938" y="921437"/>
                </a:lnTo>
                <a:lnTo>
                  <a:pt x="3086733" y="921437"/>
                </a:lnTo>
                <a:lnTo>
                  <a:pt x="3132534" y="918077"/>
                </a:lnTo>
                <a:lnTo>
                  <a:pt x="3176248" y="908315"/>
                </a:lnTo>
                <a:lnTo>
                  <a:pt x="3217397" y="892632"/>
                </a:lnTo>
                <a:lnTo>
                  <a:pt x="3255499" y="871505"/>
                </a:lnTo>
                <a:lnTo>
                  <a:pt x="3290077" y="845416"/>
                </a:lnTo>
                <a:lnTo>
                  <a:pt x="3320650" y="814843"/>
                </a:lnTo>
                <a:lnTo>
                  <a:pt x="3346739" y="780266"/>
                </a:lnTo>
                <a:lnTo>
                  <a:pt x="3367865" y="742163"/>
                </a:lnTo>
                <a:lnTo>
                  <a:pt x="3383549" y="701015"/>
                </a:lnTo>
                <a:lnTo>
                  <a:pt x="3393311" y="657300"/>
                </a:lnTo>
                <a:lnTo>
                  <a:pt x="3396671" y="611499"/>
                </a:lnTo>
                <a:lnTo>
                  <a:pt x="3396671" y="309938"/>
                </a:lnTo>
                <a:lnTo>
                  <a:pt x="3393311" y="264136"/>
                </a:lnTo>
                <a:lnTo>
                  <a:pt x="3383549" y="220422"/>
                </a:lnTo>
                <a:lnTo>
                  <a:pt x="3367865" y="179274"/>
                </a:lnTo>
                <a:lnTo>
                  <a:pt x="3346739" y="141171"/>
                </a:lnTo>
                <a:lnTo>
                  <a:pt x="3320650" y="106594"/>
                </a:lnTo>
                <a:lnTo>
                  <a:pt x="3290077" y="76021"/>
                </a:lnTo>
                <a:lnTo>
                  <a:pt x="3255499" y="49931"/>
                </a:lnTo>
                <a:lnTo>
                  <a:pt x="3217397" y="28805"/>
                </a:lnTo>
                <a:lnTo>
                  <a:pt x="3176248" y="13122"/>
                </a:lnTo>
                <a:lnTo>
                  <a:pt x="3132534" y="3360"/>
                </a:lnTo>
                <a:close/>
              </a:path>
              <a:path w="3397250" h="922019">
                <a:moveTo>
                  <a:pt x="3086733" y="0"/>
                </a:moveTo>
                <a:lnTo>
                  <a:pt x="309936" y="0"/>
                </a:lnTo>
                <a:lnTo>
                  <a:pt x="264136" y="3360"/>
                </a:lnTo>
                <a:lnTo>
                  <a:pt x="3132534" y="3360"/>
                </a:lnTo>
                <a:lnTo>
                  <a:pt x="3086733" y="0"/>
                </a:lnTo>
                <a:close/>
              </a:path>
            </a:pathLst>
          </a:custGeom>
          <a:solidFill>
            <a:srgbClr val="4366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9067931" y="3441061"/>
            <a:ext cx="512381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KOORDYNATORZY</a:t>
            </a:r>
            <a:r>
              <a:rPr sz="3300" b="1" spc="-4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3300" b="1" spc="-5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PPK</a:t>
            </a:r>
            <a:endParaRPr sz="3300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12049759" y="1610287"/>
            <a:ext cx="2983230" cy="989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795"/>
              </a:lnSpc>
              <a:spcBef>
                <a:spcPts val="95"/>
              </a:spcBef>
            </a:pPr>
            <a:r>
              <a:rPr sz="3300" spc="-10" dirty="0">
                <a:solidFill>
                  <a:srgbClr val="6B6B6B"/>
                </a:solidFill>
              </a:rPr>
              <a:t>DYREKTOR</a:t>
            </a:r>
            <a:endParaRPr sz="3300"/>
          </a:p>
          <a:p>
            <a:pPr marL="12700">
              <a:lnSpc>
                <a:spcPts val="3795"/>
              </a:lnSpc>
            </a:pPr>
            <a:r>
              <a:rPr sz="3300" b="0" spc="-5" dirty="0">
                <a:solidFill>
                  <a:srgbClr val="6B6B6B"/>
                </a:solidFill>
                <a:latin typeface="Arial"/>
                <a:cs typeface="Arial"/>
              </a:rPr>
              <a:t>Joanna</a:t>
            </a:r>
            <a:r>
              <a:rPr sz="3300" b="0" spc="-4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3300" b="0" spc="-5" dirty="0">
                <a:solidFill>
                  <a:srgbClr val="6B6B6B"/>
                </a:solidFill>
                <a:latin typeface="Arial"/>
                <a:cs typeface="Arial"/>
              </a:rPr>
              <a:t>Załęska</a:t>
            </a:r>
            <a:endParaRPr sz="330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34616" y="5181754"/>
            <a:ext cx="6545940" cy="38458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0" y="4973670"/>
            <a:ext cx="6817639" cy="63348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120140" y="581134"/>
            <a:ext cx="2355949" cy="23559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BCE256FC-1F15-C243-A559-37B7FC927A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6240" y="766192"/>
            <a:ext cx="2510522" cy="353755"/>
          </a:xfrm>
          <a:prstGeom prst="rect">
            <a:avLst/>
          </a:prstGeom>
        </p:spPr>
      </p:pic>
      <p:grpSp>
        <p:nvGrpSpPr>
          <p:cNvPr id="45" name="Grupa 44">
            <a:extLst>
              <a:ext uri="{FF2B5EF4-FFF2-40B4-BE49-F238E27FC236}">
                <a16:creationId xmlns:a16="http://schemas.microsoft.com/office/drawing/2014/main" id="{4724A18B-023A-466F-B2F9-1FC0B135D347}"/>
              </a:ext>
            </a:extLst>
          </p:cNvPr>
          <p:cNvGrpSpPr/>
          <p:nvPr/>
        </p:nvGrpSpPr>
        <p:grpSpPr>
          <a:xfrm>
            <a:off x="7444799" y="5529800"/>
            <a:ext cx="11253681" cy="1141326"/>
            <a:chOff x="7444799" y="4251179"/>
            <a:chExt cx="11253681" cy="1141326"/>
          </a:xfrm>
        </p:grpSpPr>
        <p:sp>
          <p:nvSpPr>
            <p:cNvPr id="43" name="object 43"/>
            <p:cNvSpPr txBox="1"/>
            <p:nvPr/>
          </p:nvSpPr>
          <p:spPr>
            <a:xfrm>
              <a:off x="9144000" y="4270841"/>
              <a:ext cx="2339610" cy="52001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3300" spc="-10" dirty="0">
                  <a:solidFill>
                    <a:srgbClr val="6B6B6B"/>
                  </a:solidFill>
                  <a:latin typeface="Arial"/>
                  <a:cs typeface="Arial"/>
                </a:rPr>
                <a:t>Monika</a:t>
              </a:r>
              <a:r>
                <a:rPr sz="3300" spc="-65" dirty="0">
                  <a:solidFill>
                    <a:srgbClr val="6B6B6B"/>
                  </a:solidFill>
                  <a:latin typeface="Arial"/>
                  <a:cs typeface="Arial"/>
                </a:rPr>
                <a:t> </a:t>
              </a:r>
              <a:r>
                <a:rPr sz="3300" spc="-5" dirty="0">
                  <a:solidFill>
                    <a:srgbClr val="6B6B6B"/>
                  </a:solidFill>
                  <a:latin typeface="Arial"/>
                  <a:cs typeface="Arial"/>
                </a:rPr>
                <a:t>Kuś</a:t>
              </a:r>
              <a:endParaRPr sz="3300" dirty="0">
                <a:latin typeface="Arial"/>
                <a:cs typeface="Arial"/>
              </a:endParaRP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12301061" y="4328529"/>
              <a:ext cx="2355215" cy="5283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3300" b="1" spc="-5" dirty="0">
                  <a:solidFill>
                    <a:srgbClr val="6B6B6B"/>
                  </a:solidFill>
                  <a:latin typeface="Arial"/>
                  <a:cs typeface="Arial"/>
                </a:rPr>
                <a:t>887 663</a:t>
              </a:r>
              <a:r>
                <a:rPr sz="3300" b="1" spc="-75" dirty="0">
                  <a:solidFill>
                    <a:srgbClr val="6B6B6B"/>
                  </a:solidFill>
                  <a:latin typeface="Arial"/>
                  <a:cs typeface="Arial"/>
                </a:rPr>
                <a:t> </a:t>
              </a:r>
              <a:r>
                <a:rPr sz="3300" b="1" spc="-5" dirty="0">
                  <a:solidFill>
                    <a:srgbClr val="6B6B6B"/>
                  </a:solidFill>
                  <a:latin typeface="Arial"/>
                  <a:cs typeface="Arial"/>
                </a:rPr>
                <a:t>602</a:t>
              </a:r>
              <a:endParaRPr sz="3300">
                <a:latin typeface="Arial"/>
                <a:cs typeface="Arial"/>
              </a:endParaRPr>
            </a:p>
          </p:txBody>
        </p:sp>
        <p:sp>
          <p:nvSpPr>
            <p:cNvPr id="46" name="object 46"/>
            <p:cNvSpPr txBox="1"/>
            <p:nvPr/>
          </p:nvSpPr>
          <p:spPr>
            <a:xfrm>
              <a:off x="9107440" y="4845790"/>
              <a:ext cx="9591040" cy="40259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450" spc="10" dirty="0">
                  <a:solidFill>
                    <a:srgbClr val="6B6B6B"/>
                  </a:solidFill>
                  <a:latin typeface="Arial"/>
                  <a:cs typeface="Arial"/>
                </a:rPr>
                <a:t>zachodnio-pomorskie, </a:t>
              </a:r>
              <a:r>
                <a:rPr sz="2450" spc="5" dirty="0">
                  <a:solidFill>
                    <a:srgbClr val="6B6B6B"/>
                  </a:solidFill>
                  <a:latin typeface="Arial"/>
                  <a:cs typeface="Arial"/>
                </a:rPr>
                <a:t>lubuskie, wielkopolskie, dolnośląskie,</a:t>
              </a:r>
              <a:r>
                <a:rPr sz="2450" spc="-15" dirty="0">
                  <a:solidFill>
                    <a:srgbClr val="6B6B6B"/>
                  </a:solidFill>
                  <a:latin typeface="Arial"/>
                  <a:cs typeface="Arial"/>
                </a:rPr>
                <a:t> </a:t>
              </a:r>
              <a:r>
                <a:rPr sz="2450" spc="5" dirty="0">
                  <a:solidFill>
                    <a:srgbClr val="6B6B6B"/>
                  </a:solidFill>
                  <a:latin typeface="Arial"/>
                  <a:cs typeface="Arial"/>
                </a:rPr>
                <a:t>opolskie</a:t>
              </a:r>
              <a:endParaRPr sz="2450">
                <a:latin typeface="Arial"/>
                <a:cs typeface="Arial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7444799" y="4251179"/>
              <a:ext cx="1141326" cy="114132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Picture 2" descr="C:\Users\Hotchili\Desktop\compensa_icons_v2\Icon_35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8390" y="4445317"/>
              <a:ext cx="376526" cy="376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07B3E56B-E85E-4C05-81BF-A924D8C1D1BB}"/>
              </a:ext>
            </a:extLst>
          </p:cNvPr>
          <p:cNvGrpSpPr/>
          <p:nvPr/>
        </p:nvGrpSpPr>
        <p:grpSpPr>
          <a:xfrm>
            <a:off x="7444799" y="7069743"/>
            <a:ext cx="10869506" cy="1141326"/>
            <a:chOff x="7444799" y="5685690"/>
            <a:chExt cx="10869506" cy="1141326"/>
          </a:xfrm>
        </p:grpSpPr>
        <p:sp>
          <p:nvSpPr>
            <p:cNvPr id="47" name="object 47"/>
            <p:cNvSpPr txBox="1"/>
            <p:nvPr/>
          </p:nvSpPr>
          <p:spPr>
            <a:xfrm>
              <a:off x="9107440" y="5721855"/>
              <a:ext cx="2633980" cy="5283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3300" spc="-5" dirty="0">
                  <a:solidFill>
                    <a:srgbClr val="6B6B6B"/>
                  </a:solidFill>
                  <a:latin typeface="Arial"/>
                  <a:cs typeface="Arial"/>
                </a:rPr>
                <a:t>Łukasz</a:t>
              </a:r>
              <a:r>
                <a:rPr sz="3300" spc="-60" dirty="0">
                  <a:solidFill>
                    <a:srgbClr val="6B6B6B"/>
                  </a:solidFill>
                  <a:latin typeface="Arial"/>
                  <a:cs typeface="Arial"/>
                </a:rPr>
                <a:t> </a:t>
              </a:r>
              <a:r>
                <a:rPr sz="3300" spc="-5" dirty="0">
                  <a:solidFill>
                    <a:srgbClr val="6B6B6B"/>
                  </a:solidFill>
                  <a:latin typeface="Arial"/>
                  <a:cs typeface="Arial"/>
                </a:rPr>
                <a:t>Łęcki</a:t>
              </a:r>
              <a:endParaRPr sz="3300" dirty="0">
                <a:latin typeface="Arial"/>
                <a:cs typeface="Arial"/>
              </a:endParaRPr>
            </a:p>
          </p:txBody>
        </p:sp>
        <p:sp>
          <p:nvSpPr>
            <p:cNvPr id="48" name="object 48"/>
            <p:cNvSpPr txBox="1"/>
            <p:nvPr/>
          </p:nvSpPr>
          <p:spPr>
            <a:xfrm>
              <a:off x="12479066" y="5777979"/>
              <a:ext cx="2354580" cy="5283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3300" b="1" spc="-5" dirty="0">
                  <a:solidFill>
                    <a:srgbClr val="6B6B6B"/>
                  </a:solidFill>
                  <a:latin typeface="Arial"/>
                  <a:cs typeface="Arial"/>
                </a:rPr>
                <a:t>887 663</a:t>
              </a:r>
              <a:r>
                <a:rPr sz="3300" b="1" spc="-75" dirty="0">
                  <a:solidFill>
                    <a:srgbClr val="6B6B6B"/>
                  </a:solidFill>
                  <a:latin typeface="Arial"/>
                  <a:cs typeface="Arial"/>
                </a:rPr>
                <a:t> </a:t>
              </a:r>
              <a:r>
                <a:rPr sz="3300" b="1" spc="-10" dirty="0">
                  <a:solidFill>
                    <a:srgbClr val="6B6B6B"/>
                  </a:solidFill>
                  <a:latin typeface="Arial"/>
                  <a:cs typeface="Arial"/>
                </a:rPr>
                <a:t>605</a:t>
              </a:r>
              <a:endParaRPr sz="3300">
                <a:latin typeface="Arial"/>
                <a:cs typeface="Arial"/>
              </a:endParaRPr>
            </a:p>
          </p:txBody>
        </p:sp>
        <p:sp>
          <p:nvSpPr>
            <p:cNvPr id="50" name="object 50"/>
            <p:cNvSpPr txBox="1"/>
            <p:nvPr/>
          </p:nvSpPr>
          <p:spPr>
            <a:xfrm>
              <a:off x="9107440" y="6287282"/>
              <a:ext cx="9206865" cy="40259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450" spc="10" dirty="0">
                  <a:solidFill>
                    <a:srgbClr val="6B6B6B"/>
                  </a:solidFill>
                  <a:latin typeface="Arial"/>
                  <a:cs typeface="Arial"/>
                </a:rPr>
                <a:t>kujawsko-pomorskie, </a:t>
              </a:r>
              <a:r>
                <a:rPr sz="2450" spc="5" dirty="0">
                  <a:solidFill>
                    <a:srgbClr val="6B6B6B"/>
                  </a:solidFill>
                  <a:latin typeface="Arial"/>
                  <a:cs typeface="Arial"/>
                </a:rPr>
                <a:t>pomorskie, </a:t>
              </a:r>
              <a:r>
                <a:rPr sz="2450" spc="10" dirty="0">
                  <a:solidFill>
                    <a:srgbClr val="6B6B6B"/>
                  </a:solidFill>
                  <a:latin typeface="Arial"/>
                  <a:cs typeface="Arial"/>
                </a:rPr>
                <a:t>warmińsko-mazurskie,</a:t>
              </a:r>
              <a:r>
                <a:rPr sz="2450" spc="-40" dirty="0">
                  <a:solidFill>
                    <a:srgbClr val="6B6B6B"/>
                  </a:solidFill>
                  <a:latin typeface="Arial"/>
                  <a:cs typeface="Arial"/>
                </a:rPr>
                <a:t> </a:t>
              </a:r>
              <a:r>
                <a:rPr sz="2450" spc="5" dirty="0">
                  <a:solidFill>
                    <a:srgbClr val="6B6B6B"/>
                  </a:solidFill>
                  <a:latin typeface="Arial"/>
                  <a:cs typeface="Arial"/>
                </a:rPr>
                <a:t>podlaskie</a:t>
              </a:r>
              <a:endParaRPr sz="2450">
                <a:latin typeface="Arial"/>
                <a:cs typeface="Arial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7444799" y="5685690"/>
              <a:ext cx="1141326" cy="114132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Picture 2" descr="C:\Users\Hotchili\Desktop\compensa_icons_v2\Icon_35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16653" y="5879827"/>
              <a:ext cx="376526" cy="376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upa 52">
            <a:extLst>
              <a:ext uri="{FF2B5EF4-FFF2-40B4-BE49-F238E27FC236}">
                <a16:creationId xmlns:a16="http://schemas.microsoft.com/office/drawing/2014/main" id="{85E1C778-B18C-4E6F-AE86-E9A6181EE74F}"/>
              </a:ext>
            </a:extLst>
          </p:cNvPr>
          <p:cNvGrpSpPr/>
          <p:nvPr/>
        </p:nvGrpSpPr>
        <p:grpSpPr>
          <a:xfrm>
            <a:off x="7444799" y="4034085"/>
            <a:ext cx="9875731" cy="1141326"/>
            <a:chOff x="7444799" y="7130672"/>
            <a:chExt cx="9875731" cy="1141326"/>
          </a:xfrm>
        </p:grpSpPr>
        <p:sp>
          <p:nvSpPr>
            <p:cNvPr id="51" name="object 51"/>
            <p:cNvSpPr txBox="1"/>
            <p:nvPr/>
          </p:nvSpPr>
          <p:spPr>
            <a:xfrm>
              <a:off x="9107440" y="7163346"/>
              <a:ext cx="3517900" cy="5283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3300" b="1" spc="-5" dirty="0">
                  <a:solidFill>
                    <a:srgbClr val="6B6B6B"/>
                  </a:solidFill>
                  <a:latin typeface="Arial"/>
                  <a:cs typeface="Arial"/>
                </a:rPr>
                <a:t>Paweł</a:t>
              </a:r>
              <a:r>
                <a:rPr sz="3300" b="1" spc="-55" dirty="0">
                  <a:solidFill>
                    <a:srgbClr val="6B6B6B"/>
                  </a:solidFill>
                  <a:latin typeface="Arial"/>
                  <a:cs typeface="Arial"/>
                </a:rPr>
                <a:t> </a:t>
              </a:r>
              <a:r>
                <a:rPr sz="3300" b="1" spc="-5" dirty="0">
                  <a:solidFill>
                    <a:srgbClr val="6B6B6B"/>
                  </a:solidFill>
                  <a:latin typeface="Arial"/>
                  <a:cs typeface="Arial"/>
                </a:rPr>
                <a:t>Siemieński</a:t>
              </a:r>
              <a:endParaRPr sz="3300">
                <a:latin typeface="Arial"/>
                <a:cs typeface="Arial"/>
              </a:endParaRPr>
            </a:p>
          </p:txBody>
        </p:sp>
        <p:sp>
          <p:nvSpPr>
            <p:cNvPr id="52" name="object 52"/>
            <p:cNvSpPr txBox="1"/>
            <p:nvPr/>
          </p:nvSpPr>
          <p:spPr>
            <a:xfrm>
              <a:off x="13369090" y="7224914"/>
              <a:ext cx="2355215" cy="5283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3300" b="1" spc="-5" dirty="0">
                  <a:solidFill>
                    <a:srgbClr val="6B6B6B"/>
                  </a:solidFill>
                  <a:latin typeface="Arial"/>
                  <a:cs typeface="Arial"/>
                </a:rPr>
                <a:t>887 661</a:t>
              </a:r>
              <a:r>
                <a:rPr sz="3300" b="1" spc="-75" dirty="0">
                  <a:solidFill>
                    <a:srgbClr val="6B6B6B"/>
                  </a:solidFill>
                  <a:latin typeface="Arial"/>
                  <a:cs typeface="Arial"/>
                </a:rPr>
                <a:t> </a:t>
              </a:r>
              <a:r>
                <a:rPr sz="3300" b="1" spc="-5" dirty="0">
                  <a:solidFill>
                    <a:srgbClr val="6B6B6B"/>
                  </a:solidFill>
                  <a:latin typeface="Arial"/>
                  <a:cs typeface="Arial"/>
                </a:rPr>
                <a:t>577</a:t>
              </a:r>
              <a:endParaRPr sz="3300">
                <a:latin typeface="Arial"/>
                <a:cs typeface="Arial"/>
              </a:endParaRPr>
            </a:p>
          </p:txBody>
        </p:sp>
        <p:sp>
          <p:nvSpPr>
            <p:cNvPr id="55" name="object 55"/>
            <p:cNvSpPr txBox="1"/>
            <p:nvPr/>
          </p:nvSpPr>
          <p:spPr>
            <a:xfrm>
              <a:off x="9107440" y="7728774"/>
              <a:ext cx="8213090" cy="40259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450" spc="5" dirty="0">
                  <a:solidFill>
                    <a:srgbClr val="6B6B6B"/>
                  </a:solidFill>
                  <a:latin typeface="Arial"/>
                  <a:cs typeface="Arial"/>
                </a:rPr>
                <a:t>łódzkie, śląskie, </a:t>
              </a:r>
              <a:r>
                <a:rPr sz="2450" spc="10" dirty="0">
                  <a:solidFill>
                    <a:srgbClr val="6B6B6B"/>
                  </a:solidFill>
                  <a:latin typeface="Arial"/>
                  <a:cs typeface="Arial"/>
                </a:rPr>
                <a:t>świętokrzyskie, </a:t>
              </a:r>
              <a:r>
                <a:rPr sz="2450" spc="5" dirty="0">
                  <a:solidFill>
                    <a:srgbClr val="6B6B6B"/>
                  </a:solidFill>
                  <a:latin typeface="Arial"/>
                  <a:cs typeface="Arial"/>
                </a:rPr>
                <a:t>małopolskie,</a:t>
              </a:r>
              <a:r>
                <a:rPr sz="2450" spc="-20" dirty="0">
                  <a:solidFill>
                    <a:srgbClr val="6B6B6B"/>
                  </a:solidFill>
                  <a:latin typeface="Arial"/>
                  <a:cs typeface="Arial"/>
                </a:rPr>
                <a:t> </a:t>
              </a:r>
              <a:r>
                <a:rPr sz="2450" spc="5" dirty="0">
                  <a:solidFill>
                    <a:srgbClr val="6B6B6B"/>
                  </a:solidFill>
                  <a:latin typeface="Arial"/>
                  <a:cs typeface="Arial"/>
                </a:rPr>
                <a:t>podkarpackie</a:t>
              </a:r>
              <a:endParaRPr sz="2450">
                <a:latin typeface="Arial"/>
                <a:cs typeface="Arial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7444799" y="7130672"/>
              <a:ext cx="1141326" cy="114132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Picture 2" descr="C:\Users\Hotchili\Desktop\compensa_icons_v2\Icon_35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5906" y="7328334"/>
              <a:ext cx="376526" cy="356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upa 53">
            <a:extLst>
              <a:ext uri="{FF2B5EF4-FFF2-40B4-BE49-F238E27FC236}">
                <a16:creationId xmlns:a16="http://schemas.microsoft.com/office/drawing/2014/main" id="{E92CD5DB-BABD-4BAD-8FDD-E3C28B385C5E}"/>
              </a:ext>
            </a:extLst>
          </p:cNvPr>
          <p:cNvGrpSpPr/>
          <p:nvPr/>
        </p:nvGrpSpPr>
        <p:grpSpPr>
          <a:xfrm>
            <a:off x="7444799" y="8497614"/>
            <a:ext cx="7703608" cy="1203660"/>
            <a:chOff x="7444799" y="8497614"/>
            <a:chExt cx="7703608" cy="1203660"/>
          </a:xfrm>
        </p:grpSpPr>
        <p:sp>
          <p:nvSpPr>
            <p:cNvPr id="56" name="object 56"/>
            <p:cNvSpPr txBox="1"/>
            <p:nvPr/>
          </p:nvSpPr>
          <p:spPr>
            <a:xfrm>
              <a:off x="12793192" y="8694050"/>
              <a:ext cx="2355215" cy="5283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3300" b="1" spc="-5" dirty="0">
                  <a:solidFill>
                    <a:srgbClr val="6B6B6B"/>
                  </a:solidFill>
                  <a:latin typeface="Arial"/>
                  <a:cs typeface="Arial"/>
                </a:rPr>
                <a:t>887 841</a:t>
              </a:r>
              <a:r>
                <a:rPr sz="3300" b="1" spc="-75" dirty="0">
                  <a:solidFill>
                    <a:srgbClr val="6B6B6B"/>
                  </a:solidFill>
                  <a:latin typeface="Arial"/>
                  <a:cs typeface="Arial"/>
                </a:rPr>
                <a:t> </a:t>
              </a:r>
              <a:r>
                <a:rPr sz="3300" b="1" spc="-5" dirty="0">
                  <a:solidFill>
                    <a:srgbClr val="6B6B6B"/>
                  </a:solidFill>
                  <a:latin typeface="Arial"/>
                  <a:cs typeface="Arial"/>
                </a:rPr>
                <a:t>610</a:t>
              </a:r>
              <a:endParaRPr sz="3300">
                <a:latin typeface="Arial"/>
                <a:cs typeface="Arial"/>
              </a:endParaRPr>
            </a:p>
          </p:txBody>
        </p:sp>
        <p:sp>
          <p:nvSpPr>
            <p:cNvPr id="57" name="object 57"/>
            <p:cNvSpPr txBox="1"/>
            <p:nvPr/>
          </p:nvSpPr>
          <p:spPr>
            <a:xfrm>
              <a:off x="9159766" y="8497614"/>
              <a:ext cx="3213114" cy="1045799"/>
            </a:xfrm>
            <a:prstGeom prst="rect">
              <a:avLst/>
            </a:prstGeom>
          </p:spPr>
          <p:txBody>
            <a:bodyPr vert="horz" wrap="square" lIns="0" tIns="9588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755"/>
                </a:spcBef>
              </a:pPr>
              <a:r>
                <a:rPr sz="3300" spc="-5" dirty="0">
                  <a:solidFill>
                    <a:srgbClr val="6B6B6B"/>
                  </a:solidFill>
                  <a:latin typeface="Arial"/>
                  <a:cs typeface="Arial"/>
                </a:rPr>
                <a:t>Paulina</a:t>
              </a:r>
              <a:r>
                <a:rPr sz="3300" spc="-15" dirty="0">
                  <a:solidFill>
                    <a:srgbClr val="6B6B6B"/>
                  </a:solidFill>
                  <a:latin typeface="Arial"/>
                  <a:cs typeface="Arial"/>
                </a:rPr>
                <a:t> </a:t>
              </a:r>
              <a:r>
                <a:rPr sz="3300" spc="-5" dirty="0">
                  <a:solidFill>
                    <a:srgbClr val="6B6B6B"/>
                  </a:solidFill>
                  <a:latin typeface="Arial"/>
                  <a:cs typeface="Arial"/>
                </a:rPr>
                <a:t>Lidwin</a:t>
              </a:r>
              <a:endParaRPr sz="330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520"/>
                </a:spcBef>
              </a:pPr>
              <a:r>
                <a:rPr sz="2450" spc="10" dirty="0">
                  <a:solidFill>
                    <a:srgbClr val="6B6B6B"/>
                  </a:solidFill>
                  <a:latin typeface="Arial"/>
                  <a:cs typeface="Arial"/>
                </a:rPr>
                <a:t>mazowieckie,</a:t>
              </a:r>
              <a:r>
                <a:rPr sz="2450" spc="-60" dirty="0">
                  <a:solidFill>
                    <a:srgbClr val="6B6B6B"/>
                  </a:solidFill>
                  <a:latin typeface="Arial"/>
                  <a:cs typeface="Arial"/>
                </a:rPr>
                <a:t> </a:t>
              </a:r>
              <a:r>
                <a:rPr sz="2450" spc="5" dirty="0">
                  <a:solidFill>
                    <a:srgbClr val="6B6B6B"/>
                  </a:solidFill>
                  <a:latin typeface="Arial"/>
                  <a:cs typeface="Arial"/>
                </a:rPr>
                <a:t>lubelskie</a:t>
              </a:r>
              <a:endParaRPr sz="2450" dirty="0">
                <a:latin typeface="Arial"/>
                <a:cs typeface="Arial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7444799" y="8559948"/>
              <a:ext cx="1141326" cy="114132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Picture 2" descr="C:\Users\Hotchili\Desktop\compensa_icons_v2\Icon_35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0007" y="8753329"/>
              <a:ext cx="376526" cy="356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FC7ECCBC-DB4A-4D24-BCB9-E015D05A7461}"/>
              </a:ext>
            </a:extLst>
          </p:cNvPr>
          <p:cNvSpPr txBox="1"/>
          <p:nvPr/>
        </p:nvSpPr>
        <p:spPr>
          <a:xfrm>
            <a:off x="16456240" y="1557977"/>
            <a:ext cx="2565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6F6F6F"/>
                </a:solidFill>
              </a:rPr>
              <a:t>ppk@compensa.pl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3446" y="982034"/>
            <a:ext cx="703897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dirty="0">
                <a:solidFill>
                  <a:srgbClr val="FFFFFF"/>
                </a:solidFill>
              </a:rPr>
              <a:t>Wyjątkowa </a:t>
            </a:r>
            <a:r>
              <a:rPr sz="3450" spc="5" dirty="0">
                <a:solidFill>
                  <a:srgbClr val="FFFFFF"/>
                </a:solidFill>
              </a:rPr>
              <a:t>oferta </a:t>
            </a:r>
            <a:r>
              <a:rPr sz="3450" dirty="0">
                <a:solidFill>
                  <a:srgbClr val="FFFFFF"/>
                </a:solidFill>
              </a:rPr>
              <a:t>Compensa</a:t>
            </a:r>
            <a:r>
              <a:rPr sz="3450" spc="-25" dirty="0">
                <a:solidFill>
                  <a:srgbClr val="FFFFFF"/>
                </a:solidFill>
              </a:rPr>
              <a:t> </a:t>
            </a:r>
            <a:r>
              <a:rPr sz="3450" spc="5" dirty="0">
                <a:solidFill>
                  <a:srgbClr val="FFFFFF"/>
                </a:solidFill>
              </a:rPr>
              <a:t>PPK</a:t>
            </a:r>
            <a:endParaRPr sz="3450"/>
          </a:p>
        </p:txBody>
      </p:sp>
      <p:sp>
        <p:nvSpPr>
          <p:cNvPr id="3" name="object 3"/>
          <p:cNvSpPr/>
          <p:nvPr/>
        </p:nvSpPr>
        <p:spPr>
          <a:xfrm>
            <a:off x="14732536" y="0"/>
            <a:ext cx="4806136" cy="2062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41953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80676" y="408364"/>
            <a:ext cx="3214561" cy="874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5832" y="9586508"/>
            <a:ext cx="2762657" cy="1620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9482788"/>
            <a:ext cx="2939337" cy="1825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1908" y="7745711"/>
            <a:ext cx="161565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1908" y="6006854"/>
            <a:ext cx="161565" cy="1615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1908" y="8453344"/>
            <a:ext cx="161565" cy="1615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1908" y="3831706"/>
            <a:ext cx="161565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1908" y="3190897"/>
            <a:ext cx="161565" cy="1615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1908" y="4959419"/>
            <a:ext cx="161565" cy="1615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1908" y="6698277"/>
            <a:ext cx="161565" cy="161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411026" y="3034327"/>
            <a:ext cx="12419965" cy="6832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Wyjątkowa oferta z ochroną ubezpieczeniową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dla uczestnika</a:t>
            </a:r>
            <a:r>
              <a:rPr sz="2450" spc="-2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PPK.</a:t>
            </a:r>
            <a:endParaRPr sz="2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 dirty="0">
              <a:latin typeface="Times New Roman"/>
              <a:cs typeface="Times New Roman"/>
            </a:endParaRPr>
          </a:p>
          <a:p>
            <a:pPr marL="12700" marR="1698625">
              <a:lnSpc>
                <a:spcPts val="2800"/>
              </a:lnSpc>
            </a:pP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Doświadczenie </a:t>
            </a:r>
            <a:r>
              <a:rPr sz="2450" b="1" spc="15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efektywnym </a:t>
            </a: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wdrażaniu programów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ubezpieczeniowych  </a:t>
            </a:r>
            <a:r>
              <a:rPr sz="2450" spc="15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firmach z dużymi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grupami pracowników </a:t>
            </a:r>
            <a:r>
              <a:rPr sz="2450" spc="15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strukturach</a:t>
            </a:r>
            <a:r>
              <a:rPr sz="2450" spc="-3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rozproszonych.</a:t>
            </a:r>
            <a:endParaRPr sz="2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00" dirty="0">
              <a:latin typeface="Times New Roman"/>
              <a:cs typeface="Times New Roman"/>
            </a:endParaRPr>
          </a:p>
          <a:p>
            <a:pPr marL="12700" marR="2183130">
              <a:lnSpc>
                <a:spcPts val="2800"/>
              </a:lnSpc>
            </a:pP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Rozbudowana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sieć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doradców gwarantujących </a:t>
            </a: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profesjonalne </a:t>
            </a: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i </a:t>
            </a: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przyjazne  wdrożenie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procesu </a:t>
            </a:r>
            <a:r>
              <a:rPr sz="2450" spc="15" dirty="0">
                <a:solidFill>
                  <a:srgbClr val="6B6B6B"/>
                </a:solidFill>
                <a:latin typeface="Arial"/>
                <a:cs typeface="Arial"/>
              </a:rPr>
              <a:t>w</a:t>
            </a:r>
            <a:r>
              <a:rPr sz="2450" spc="-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firmie.</a:t>
            </a:r>
            <a:endParaRPr sz="2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Wsparcie </a:t>
            </a:r>
            <a:r>
              <a:rPr sz="2450" spc="15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trakcie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trwania</a:t>
            </a:r>
            <a:r>
              <a:rPr sz="2450" spc="-1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programu.</a:t>
            </a:r>
            <a:endParaRPr sz="2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 dirty="0">
              <a:latin typeface="Times New Roman"/>
              <a:cs typeface="Times New Roman"/>
            </a:endParaRPr>
          </a:p>
          <a:p>
            <a:pPr marL="12700">
              <a:lnSpc>
                <a:spcPts val="2870"/>
              </a:lnSpc>
            </a:pPr>
            <a:r>
              <a:rPr sz="2450" spc="10" dirty="0" err="1">
                <a:solidFill>
                  <a:srgbClr val="6B6B6B"/>
                </a:solidFill>
                <a:latin typeface="Arial"/>
                <a:cs typeface="Arial"/>
              </a:rPr>
              <a:t>Prz</a:t>
            </a:r>
            <a:r>
              <a:rPr lang="pl-PL" sz="2450" spc="10" dirty="0" err="1">
                <a:solidFill>
                  <a:srgbClr val="6B6B6B"/>
                </a:solidFill>
                <a:latin typeface="Arial"/>
                <a:cs typeface="Arial"/>
              </a:rPr>
              <a:t>ejrzyst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e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i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sprawdzone </a:t>
            </a: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narzędzia </a:t>
            </a: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obsługowe dla Pracodawcy </a:t>
            </a: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i </a:t>
            </a: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Pracownika</a:t>
            </a:r>
            <a:endParaRPr sz="2450" dirty="0">
              <a:latin typeface="Arial"/>
              <a:cs typeface="Arial"/>
            </a:endParaRPr>
          </a:p>
          <a:p>
            <a:pPr marL="12700">
              <a:lnSpc>
                <a:spcPts val="2870"/>
              </a:lnSpc>
            </a:pP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(portale</a:t>
            </a:r>
            <a:r>
              <a:rPr sz="24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obsługowe).</a:t>
            </a:r>
            <a:endParaRPr sz="2450" dirty="0">
              <a:latin typeface="Arial"/>
              <a:cs typeface="Arial"/>
            </a:endParaRPr>
          </a:p>
          <a:p>
            <a:pPr marL="12700" marR="5080">
              <a:lnSpc>
                <a:spcPct val="185200"/>
              </a:lnSpc>
            </a:pP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Compensa jest </a:t>
            </a:r>
            <a: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  <a:t>stabilną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  <a:t>firm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ą,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działającą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na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polskim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rynku </a:t>
            </a: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od </a:t>
            </a: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1990 roku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. </a:t>
            </a:r>
            <a:b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</a:br>
            <a: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  <a:t>Compensa należy </a:t>
            </a:r>
            <a: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  <a:t>do </a:t>
            </a:r>
            <a: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  <a:t>wiodącej grupy ubezpieczeniowej </a:t>
            </a:r>
            <a:r>
              <a:rPr lang="pl-PL" sz="2450" spc="15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  <a:t>Europie</a:t>
            </a:r>
            <a:r>
              <a:rPr lang="pl-PL" sz="2450" spc="7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  <a:t>Środkowo-Wschodniej</a:t>
            </a:r>
            <a:endParaRPr lang="pl-PL" sz="2450" dirty="0">
              <a:latin typeface="Arial"/>
              <a:cs typeface="Arial"/>
            </a:endParaRPr>
          </a:p>
          <a:p>
            <a:pPr marL="12700">
              <a:lnSpc>
                <a:spcPts val="2800"/>
              </a:lnSpc>
            </a:pPr>
            <a: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  <a:t>- </a:t>
            </a:r>
            <a:r>
              <a:rPr lang="pl-PL" sz="2450" spc="10" dirty="0" err="1">
                <a:solidFill>
                  <a:srgbClr val="6B6B6B"/>
                </a:solidFill>
                <a:latin typeface="Arial"/>
                <a:cs typeface="Arial"/>
              </a:rPr>
              <a:t>Vienna</a:t>
            </a:r>
            <a: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lang="pl-PL" sz="2450" spc="10" dirty="0" err="1">
                <a:solidFill>
                  <a:srgbClr val="6B6B6B"/>
                </a:solidFill>
                <a:latin typeface="Arial"/>
                <a:cs typeface="Arial"/>
              </a:rPr>
              <a:t>Insurance</a:t>
            </a:r>
            <a: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lang="pl-PL" sz="2450" spc="10" dirty="0" err="1">
                <a:solidFill>
                  <a:srgbClr val="6B6B6B"/>
                </a:solidFill>
                <a:latin typeface="Arial"/>
                <a:cs typeface="Arial"/>
              </a:rPr>
              <a:t>Group</a:t>
            </a:r>
            <a: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  <a:t> z </a:t>
            </a:r>
            <a:r>
              <a:rPr lang="pl-PL" sz="2450" b="1" spc="5" dirty="0">
                <a:solidFill>
                  <a:srgbClr val="6B6B6B"/>
                </a:solidFill>
                <a:latin typeface="Arial"/>
                <a:cs typeface="Arial"/>
              </a:rPr>
              <a:t>200 </a:t>
            </a:r>
            <a:r>
              <a:rPr lang="pl-PL" sz="2450" b="1" spc="10" dirty="0">
                <a:solidFill>
                  <a:srgbClr val="6B6B6B"/>
                </a:solidFill>
                <a:latin typeface="Arial"/>
                <a:cs typeface="Arial"/>
              </a:rPr>
              <a:t>letnim</a:t>
            </a:r>
            <a:r>
              <a:rPr lang="pl-PL" sz="2450" b="1" spc="-3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lang="pl-PL" sz="2450" b="1" spc="10" dirty="0">
                <a:solidFill>
                  <a:srgbClr val="6B6B6B"/>
                </a:solidFill>
                <a:latin typeface="Arial"/>
                <a:cs typeface="Arial"/>
              </a:rPr>
              <a:t>doświadczeniem</a:t>
            </a:r>
            <a: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  <a:t>.</a:t>
            </a:r>
            <a:endParaRPr lang="pl-PL" sz="2450" dirty="0">
              <a:latin typeface="Arial"/>
              <a:cs typeface="Arial"/>
            </a:endParaRPr>
          </a:p>
          <a:p>
            <a:pPr marL="12700" marR="5080">
              <a:lnSpc>
                <a:spcPct val="185200"/>
              </a:lnSpc>
            </a:pPr>
            <a: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18" name="Picture 2" descr="C:\Users\Hotchili\Desktop\compensa_keynote_scenes_changes\scene_4_i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628" y="2873653"/>
            <a:ext cx="6362422" cy="636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6146" y="3926582"/>
            <a:ext cx="2052293" cy="20522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41794" y="4068012"/>
            <a:ext cx="1627505" cy="1627505"/>
          </a:xfrm>
          <a:custGeom>
            <a:avLst/>
            <a:gdLst/>
            <a:ahLst/>
            <a:cxnLst/>
            <a:rect l="l" t="t" r="r" b="b"/>
            <a:pathLst>
              <a:path w="1627505" h="1627504">
                <a:moveTo>
                  <a:pt x="813587" y="0"/>
                </a:moveTo>
                <a:lnTo>
                  <a:pt x="765782" y="1381"/>
                </a:lnTo>
                <a:lnTo>
                  <a:pt x="718705" y="5473"/>
                </a:lnTo>
                <a:lnTo>
                  <a:pt x="672431" y="12200"/>
                </a:lnTo>
                <a:lnTo>
                  <a:pt x="627038" y="21487"/>
                </a:lnTo>
                <a:lnTo>
                  <a:pt x="582600" y="33255"/>
                </a:lnTo>
                <a:lnTo>
                  <a:pt x="539196" y="47430"/>
                </a:lnTo>
                <a:lnTo>
                  <a:pt x="496900" y="63935"/>
                </a:lnTo>
                <a:lnTo>
                  <a:pt x="455790" y="82693"/>
                </a:lnTo>
                <a:lnTo>
                  <a:pt x="415941" y="103628"/>
                </a:lnTo>
                <a:lnTo>
                  <a:pt x="377430" y="126664"/>
                </a:lnTo>
                <a:lnTo>
                  <a:pt x="340334" y="151725"/>
                </a:lnTo>
                <a:lnTo>
                  <a:pt x="304728" y="178734"/>
                </a:lnTo>
                <a:lnTo>
                  <a:pt x="270688" y="207615"/>
                </a:lnTo>
                <a:lnTo>
                  <a:pt x="238292" y="238292"/>
                </a:lnTo>
                <a:lnTo>
                  <a:pt x="207615" y="270688"/>
                </a:lnTo>
                <a:lnTo>
                  <a:pt x="178734" y="304728"/>
                </a:lnTo>
                <a:lnTo>
                  <a:pt x="151725" y="340334"/>
                </a:lnTo>
                <a:lnTo>
                  <a:pt x="126664" y="377430"/>
                </a:lnTo>
                <a:lnTo>
                  <a:pt x="103628" y="415941"/>
                </a:lnTo>
                <a:lnTo>
                  <a:pt x="82693" y="455790"/>
                </a:lnTo>
                <a:lnTo>
                  <a:pt x="63935" y="496900"/>
                </a:lnTo>
                <a:lnTo>
                  <a:pt x="47430" y="539196"/>
                </a:lnTo>
                <a:lnTo>
                  <a:pt x="33255" y="582600"/>
                </a:lnTo>
                <a:lnTo>
                  <a:pt x="21487" y="627038"/>
                </a:lnTo>
                <a:lnTo>
                  <a:pt x="12200" y="672431"/>
                </a:lnTo>
                <a:lnTo>
                  <a:pt x="5473" y="718705"/>
                </a:lnTo>
                <a:lnTo>
                  <a:pt x="1381" y="765782"/>
                </a:lnTo>
                <a:lnTo>
                  <a:pt x="0" y="813587"/>
                </a:lnTo>
                <a:lnTo>
                  <a:pt x="1381" y="861391"/>
                </a:lnTo>
                <a:lnTo>
                  <a:pt x="5473" y="908468"/>
                </a:lnTo>
                <a:lnTo>
                  <a:pt x="12200" y="954741"/>
                </a:lnTo>
                <a:lnTo>
                  <a:pt x="21487" y="1000134"/>
                </a:lnTo>
                <a:lnTo>
                  <a:pt x="33255" y="1044571"/>
                </a:lnTo>
                <a:lnTo>
                  <a:pt x="47430" y="1087975"/>
                </a:lnTo>
                <a:lnTo>
                  <a:pt x="63935" y="1130270"/>
                </a:lnTo>
                <a:lnTo>
                  <a:pt x="82693" y="1171380"/>
                </a:lnTo>
                <a:lnTo>
                  <a:pt x="103628" y="1211229"/>
                </a:lnTo>
                <a:lnTo>
                  <a:pt x="126664" y="1249740"/>
                </a:lnTo>
                <a:lnTo>
                  <a:pt x="151725" y="1286836"/>
                </a:lnTo>
                <a:lnTo>
                  <a:pt x="178734" y="1322443"/>
                </a:lnTo>
                <a:lnTo>
                  <a:pt x="207615" y="1356482"/>
                </a:lnTo>
                <a:lnTo>
                  <a:pt x="238292" y="1388879"/>
                </a:lnTo>
                <a:lnTo>
                  <a:pt x="270688" y="1419556"/>
                </a:lnTo>
                <a:lnTo>
                  <a:pt x="304728" y="1448437"/>
                </a:lnTo>
                <a:lnTo>
                  <a:pt x="340334" y="1475447"/>
                </a:lnTo>
                <a:lnTo>
                  <a:pt x="377430" y="1500508"/>
                </a:lnTo>
                <a:lnTo>
                  <a:pt x="415941" y="1523544"/>
                </a:lnTo>
                <a:lnTo>
                  <a:pt x="455790" y="1544480"/>
                </a:lnTo>
                <a:lnTo>
                  <a:pt x="496900" y="1563239"/>
                </a:lnTo>
                <a:lnTo>
                  <a:pt x="539196" y="1579743"/>
                </a:lnTo>
                <a:lnTo>
                  <a:pt x="582600" y="1593918"/>
                </a:lnTo>
                <a:lnTo>
                  <a:pt x="627038" y="1605687"/>
                </a:lnTo>
                <a:lnTo>
                  <a:pt x="672431" y="1614974"/>
                </a:lnTo>
                <a:lnTo>
                  <a:pt x="718705" y="1621701"/>
                </a:lnTo>
                <a:lnTo>
                  <a:pt x="765782" y="1625794"/>
                </a:lnTo>
                <a:lnTo>
                  <a:pt x="813587" y="1627175"/>
                </a:lnTo>
                <a:lnTo>
                  <a:pt x="861391" y="1625794"/>
                </a:lnTo>
                <a:lnTo>
                  <a:pt x="908468" y="1621701"/>
                </a:lnTo>
                <a:lnTo>
                  <a:pt x="954741" y="1614974"/>
                </a:lnTo>
                <a:lnTo>
                  <a:pt x="1000134" y="1605687"/>
                </a:lnTo>
                <a:lnTo>
                  <a:pt x="1044571" y="1593918"/>
                </a:lnTo>
                <a:lnTo>
                  <a:pt x="1087975" y="1579743"/>
                </a:lnTo>
                <a:lnTo>
                  <a:pt x="1130270" y="1563239"/>
                </a:lnTo>
                <a:lnTo>
                  <a:pt x="1171380" y="1544480"/>
                </a:lnTo>
                <a:lnTo>
                  <a:pt x="1211229" y="1523544"/>
                </a:lnTo>
                <a:lnTo>
                  <a:pt x="1249740" y="1500508"/>
                </a:lnTo>
                <a:lnTo>
                  <a:pt x="1286836" y="1475447"/>
                </a:lnTo>
                <a:lnTo>
                  <a:pt x="1322443" y="1448437"/>
                </a:lnTo>
                <a:lnTo>
                  <a:pt x="1356482" y="1419556"/>
                </a:lnTo>
                <a:lnTo>
                  <a:pt x="1388879" y="1388879"/>
                </a:lnTo>
                <a:lnTo>
                  <a:pt x="1419556" y="1356482"/>
                </a:lnTo>
                <a:lnTo>
                  <a:pt x="1448437" y="1322443"/>
                </a:lnTo>
                <a:lnTo>
                  <a:pt x="1475447" y="1286836"/>
                </a:lnTo>
                <a:lnTo>
                  <a:pt x="1500508" y="1249740"/>
                </a:lnTo>
                <a:lnTo>
                  <a:pt x="1523544" y="1211229"/>
                </a:lnTo>
                <a:lnTo>
                  <a:pt x="1544480" y="1171380"/>
                </a:lnTo>
                <a:lnTo>
                  <a:pt x="1563239" y="1130270"/>
                </a:lnTo>
                <a:lnTo>
                  <a:pt x="1579743" y="1087975"/>
                </a:lnTo>
                <a:lnTo>
                  <a:pt x="1593918" y="1044571"/>
                </a:lnTo>
                <a:lnTo>
                  <a:pt x="1605687" y="1000134"/>
                </a:lnTo>
                <a:lnTo>
                  <a:pt x="1614974" y="954741"/>
                </a:lnTo>
                <a:lnTo>
                  <a:pt x="1621701" y="908468"/>
                </a:lnTo>
                <a:lnTo>
                  <a:pt x="1625794" y="861391"/>
                </a:lnTo>
                <a:lnTo>
                  <a:pt x="1627175" y="813587"/>
                </a:lnTo>
                <a:lnTo>
                  <a:pt x="1625794" y="765782"/>
                </a:lnTo>
                <a:lnTo>
                  <a:pt x="1621701" y="718705"/>
                </a:lnTo>
                <a:lnTo>
                  <a:pt x="1614974" y="672431"/>
                </a:lnTo>
                <a:lnTo>
                  <a:pt x="1605687" y="627038"/>
                </a:lnTo>
                <a:lnTo>
                  <a:pt x="1593918" y="582600"/>
                </a:lnTo>
                <a:lnTo>
                  <a:pt x="1579743" y="539196"/>
                </a:lnTo>
                <a:lnTo>
                  <a:pt x="1563239" y="496900"/>
                </a:lnTo>
                <a:lnTo>
                  <a:pt x="1544480" y="455790"/>
                </a:lnTo>
                <a:lnTo>
                  <a:pt x="1523544" y="415941"/>
                </a:lnTo>
                <a:lnTo>
                  <a:pt x="1500508" y="377430"/>
                </a:lnTo>
                <a:lnTo>
                  <a:pt x="1475447" y="340334"/>
                </a:lnTo>
                <a:lnTo>
                  <a:pt x="1448437" y="304728"/>
                </a:lnTo>
                <a:lnTo>
                  <a:pt x="1419556" y="270688"/>
                </a:lnTo>
                <a:lnTo>
                  <a:pt x="1388879" y="238292"/>
                </a:lnTo>
                <a:lnTo>
                  <a:pt x="1356482" y="207615"/>
                </a:lnTo>
                <a:lnTo>
                  <a:pt x="1322443" y="178734"/>
                </a:lnTo>
                <a:lnTo>
                  <a:pt x="1286836" y="151725"/>
                </a:lnTo>
                <a:lnTo>
                  <a:pt x="1249740" y="126664"/>
                </a:lnTo>
                <a:lnTo>
                  <a:pt x="1211229" y="103628"/>
                </a:lnTo>
                <a:lnTo>
                  <a:pt x="1171380" y="82693"/>
                </a:lnTo>
                <a:lnTo>
                  <a:pt x="1130270" y="63935"/>
                </a:lnTo>
                <a:lnTo>
                  <a:pt x="1087975" y="47430"/>
                </a:lnTo>
                <a:lnTo>
                  <a:pt x="1044571" y="33255"/>
                </a:lnTo>
                <a:lnTo>
                  <a:pt x="1000134" y="21487"/>
                </a:lnTo>
                <a:lnTo>
                  <a:pt x="954741" y="12200"/>
                </a:lnTo>
                <a:lnTo>
                  <a:pt x="908468" y="5473"/>
                </a:lnTo>
                <a:lnTo>
                  <a:pt x="861391" y="1381"/>
                </a:lnTo>
                <a:lnTo>
                  <a:pt x="8135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78507" y="4393657"/>
            <a:ext cx="3423285" cy="1060547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270"/>
              </a:spcBef>
            </a:pPr>
            <a:r>
              <a:rPr sz="1700" b="1" spc="10" dirty="0">
                <a:solidFill>
                  <a:srgbClr val="6B6B6B"/>
                </a:solidFill>
                <a:latin typeface="Arial"/>
                <a:cs typeface="Arial"/>
              </a:rPr>
              <a:t>Aplikacja </a:t>
            </a:r>
            <a:r>
              <a:rPr sz="1700" b="1" spc="15" dirty="0">
                <a:solidFill>
                  <a:srgbClr val="6B6B6B"/>
                </a:solidFill>
                <a:latin typeface="Arial"/>
                <a:cs typeface="Arial"/>
              </a:rPr>
              <a:t>iPPK dla </a:t>
            </a:r>
            <a:r>
              <a:rPr sz="1700" b="1" spc="15" dirty="0" err="1">
                <a:solidFill>
                  <a:srgbClr val="6B6B6B"/>
                </a:solidFill>
                <a:latin typeface="Arial"/>
                <a:cs typeface="Arial"/>
              </a:rPr>
              <a:t>Pracodawcy</a:t>
            </a:r>
            <a:r>
              <a:rPr sz="1700" b="1" spc="-6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br>
              <a:rPr lang="pl-PL" sz="1700" b="1" spc="-65" dirty="0">
                <a:solidFill>
                  <a:srgbClr val="6B6B6B"/>
                </a:solidFill>
                <a:latin typeface="Arial"/>
                <a:cs typeface="Arial"/>
              </a:rPr>
            </a:b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-  </a:t>
            </a:r>
            <a:r>
              <a:rPr sz="1700" spc="5" dirty="0">
                <a:solidFill>
                  <a:srgbClr val="6B6B6B"/>
                </a:solidFill>
                <a:latin typeface="Arial"/>
                <a:cs typeface="Arial"/>
              </a:rPr>
              <a:t>jest 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to </a:t>
            </a:r>
            <a:r>
              <a:rPr sz="1700" spc="5" dirty="0">
                <a:solidFill>
                  <a:srgbClr val="6B6B6B"/>
                </a:solidFill>
                <a:latin typeface="Arial"/>
                <a:cs typeface="Arial"/>
              </a:rPr>
              <a:t>intuicyjny </a:t>
            </a:r>
            <a:r>
              <a:rPr sz="1700" spc="15" dirty="0">
                <a:solidFill>
                  <a:srgbClr val="6B6B6B"/>
                </a:solidFill>
                <a:latin typeface="Arial"/>
                <a:cs typeface="Arial"/>
              </a:rPr>
              <a:t>system, </a:t>
            </a:r>
            <a:r>
              <a:rPr sz="1700" spc="10" dirty="0" err="1">
                <a:solidFill>
                  <a:srgbClr val="6B6B6B"/>
                </a:solidFill>
                <a:latin typeface="Arial"/>
                <a:cs typeface="Arial"/>
              </a:rPr>
              <a:t>który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  </a:t>
            </a:r>
            <a:r>
              <a:rPr sz="1700" spc="10" dirty="0" err="1">
                <a:solidFill>
                  <a:srgbClr val="6B6B6B"/>
                </a:solidFill>
                <a:latin typeface="Arial"/>
                <a:cs typeface="Arial"/>
              </a:rPr>
              <a:t>pozwoli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700" spc="15" dirty="0" err="1">
                <a:solidFill>
                  <a:srgbClr val="6B6B6B"/>
                </a:solidFill>
                <a:latin typeface="Arial"/>
                <a:cs typeface="Arial"/>
              </a:rPr>
              <a:t>na</a:t>
            </a:r>
            <a:r>
              <a:rPr sz="1700" spc="1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lang="pl-PL" sz="1700" spc="15" dirty="0">
                <a:solidFill>
                  <a:srgbClr val="6B6B6B"/>
                </a:solidFill>
                <a:latin typeface="Arial"/>
                <a:cs typeface="Arial"/>
              </a:rPr>
              <a:t>sprawną </a:t>
            </a:r>
            <a:r>
              <a:rPr lang="pl-PL" sz="1700" spc="10" dirty="0">
                <a:solidFill>
                  <a:srgbClr val="6B6B6B"/>
                </a:solidFill>
                <a:latin typeface="Arial"/>
                <a:cs typeface="Arial"/>
              </a:rPr>
              <a:t>bieżącą obsługę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6B6B6B"/>
                </a:solidFill>
                <a:latin typeface="Arial"/>
                <a:cs typeface="Arial"/>
              </a:rPr>
              <a:t>PPK </a:t>
            </a:r>
            <a:r>
              <a:rPr sz="1700" spc="10" dirty="0" err="1">
                <a:solidFill>
                  <a:srgbClr val="6B6B6B"/>
                </a:solidFill>
                <a:latin typeface="Arial"/>
                <a:cs typeface="Arial"/>
              </a:rPr>
              <a:t>dla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lang="pl-PL" sz="1700" spc="10" dirty="0" err="1">
                <a:solidFill>
                  <a:srgbClr val="6B6B6B"/>
                </a:solidFill>
                <a:latin typeface="Arial"/>
                <a:cs typeface="Arial"/>
              </a:rPr>
              <a:t>P</a:t>
            </a:r>
            <a:r>
              <a:rPr sz="1700" spc="10" dirty="0" err="1">
                <a:solidFill>
                  <a:srgbClr val="6B6B6B"/>
                </a:solidFill>
                <a:latin typeface="Arial"/>
                <a:cs typeface="Arial"/>
              </a:rPr>
              <a:t>racowników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93354" y="4526113"/>
            <a:ext cx="924560" cy="711200"/>
          </a:xfrm>
          <a:custGeom>
            <a:avLst/>
            <a:gdLst/>
            <a:ahLst/>
            <a:cxnLst/>
            <a:rect l="l" t="t" r="r" b="b"/>
            <a:pathLst>
              <a:path w="924560" h="711200">
                <a:moveTo>
                  <a:pt x="134854" y="0"/>
                </a:moveTo>
                <a:lnTo>
                  <a:pt x="105853" y="5853"/>
                </a:lnTo>
                <a:lnTo>
                  <a:pt x="82172" y="21818"/>
                </a:lnTo>
                <a:lnTo>
                  <a:pt x="66201" y="45530"/>
                </a:lnTo>
                <a:lnTo>
                  <a:pt x="60354" y="74500"/>
                </a:lnTo>
                <a:lnTo>
                  <a:pt x="60354" y="591207"/>
                </a:lnTo>
                <a:lnTo>
                  <a:pt x="0" y="591207"/>
                </a:lnTo>
                <a:lnTo>
                  <a:pt x="0" y="611018"/>
                </a:lnTo>
                <a:lnTo>
                  <a:pt x="7850" y="649924"/>
                </a:lnTo>
                <a:lnTo>
                  <a:pt x="29259" y="681696"/>
                </a:lnTo>
                <a:lnTo>
                  <a:pt x="61017" y="703117"/>
                </a:lnTo>
                <a:lnTo>
                  <a:pt x="99913" y="710973"/>
                </a:lnTo>
                <a:lnTo>
                  <a:pt x="829294" y="710973"/>
                </a:lnTo>
                <a:lnTo>
                  <a:pt x="863010" y="703099"/>
                </a:lnTo>
                <a:lnTo>
                  <a:pt x="866005" y="701873"/>
                </a:lnTo>
                <a:lnTo>
                  <a:pt x="898098" y="678230"/>
                </a:lnTo>
                <a:lnTo>
                  <a:pt x="901344" y="674691"/>
                </a:lnTo>
                <a:lnTo>
                  <a:pt x="919647" y="640797"/>
                </a:lnTo>
                <a:lnTo>
                  <a:pt x="924055" y="612787"/>
                </a:lnTo>
                <a:lnTo>
                  <a:pt x="924055" y="591238"/>
                </a:lnTo>
                <a:lnTo>
                  <a:pt x="863659" y="591238"/>
                </a:lnTo>
                <a:lnTo>
                  <a:pt x="863659" y="534643"/>
                </a:lnTo>
                <a:lnTo>
                  <a:pt x="116949" y="534643"/>
                </a:lnTo>
                <a:lnTo>
                  <a:pt x="116949" y="64615"/>
                </a:lnTo>
                <a:lnTo>
                  <a:pt x="124970" y="56595"/>
                </a:lnTo>
                <a:lnTo>
                  <a:pt x="860039" y="56595"/>
                </a:lnTo>
                <a:lnTo>
                  <a:pt x="857805" y="45530"/>
                </a:lnTo>
                <a:lnTo>
                  <a:pt x="841840" y="21850"/>
                </a:lnTo>
                <a:lnTo>
                  <a:pt x="818160" y="5885"/>
                </a:lnTo>
                <a:lnTo>
                  <a:pt x="789159" y="31"/>
                </a:lnTo>
                <a:lnTo>
                  <a:pt x="159324" y="31"/>
                </a:lnTo>
                <a:lnTo>
                  <a:pt x="134854" y="0"/>
                </a:lnTo>
                <a:close/>
              </a:path>
              <a:path w="924560" h="711200">
                <a:moveTo>
                  <a:pt x="860039" y="56595"/>
                </a:moveTo>
                <a:lnTo>
                  <a:pt x="799117" y="56595"/>
                </a:lnTo>
                <a:lnTo>
                  <a:pt x="807169" y="64615"/>
                </a:lnTo>
                <a:lnTo>
                  <a:pt x="807169" y="534643"/>
                </a:lnTo>
                <a:lnTo>
                  <a:pt x="863659" y="534643"/>
                </a:lnTo>
                <a:lnTo>
                  <a:pt x="863653" y="74500"/>
                </a:lnTo>
                <a:lnTo>
                  <a:pt x="860039" y="56595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56323" y="3957994"/>
            <a:ext cx="2052293" cy="20522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65741" y="4099717"/>
            <a:ext cx="1627505" cy="1627505"/>
          </a:xfrm>
          <a:custGeom>
            <a:avLst/>
            <a:gdLst/>
            <a:ahLst/>
            <a:cxnLst/>
            <a:rect l="l" t="t" r="r" b="b"/>
            <a:pathLst>
              <a:path w="1627504" h="1627504">
                <a:moveTo>
                  <a:pt x="813587" y="0"/>
                </a:moveTo>
                <a:lnTo>
                  <a:pt x="765782" y="1381"/>
                </a:lnTo>
                <a:lnTo>
                  <a:pt x="718705" y="5473"/>
                </a:lnTo>
                <a:lnTo>
                  <a:pt x="672431" y="12200"/>
                </a:lnTo>
                <a:lnTo>
                  <a:pt x="627038" y="21487"/>
                </a:lnTo>
                <a:lnTo>
                  <a:pt x="582600" y="33255"/>
                </a:lnTo>
                <a:lnTo>
                  <a:pt x="539196" y="47430"/>
                </a:lnTo>
                <a:lnTo>
                  <a:pt x="496900" y="63935"/>
                </a:lnTo>
                <a:lnTo>
                  <a:pt x="455790" y="82693"/>
                </a:lnTo>
                <a:lnTo>
                  <a:pt x="415941" y="103628"/>
                </a:lnTo>
                <a:lnTo>
                  <a:pt x="377430" y="126664"/>
                </a:lnTo>
                <a:lnTo>
                  <a:pt x="340334" y="151725"/>
                </a:lnTo>
                <a:lnTo>
                  <a:pt x="304728" y="178734"/>
                </a:lnTo>
                <a:lnTo>
                  <a:pt x="270688" y="207615"/>
                </a:lnTo>
                <a:lnTo>
                  <a:pt x="238292" y="238292"/>
                </a:lnTo>
                <a:lnTo>
                  <a:pt x="207615" y="270688"/>
                </a:lnTo>
                <a:lnTo>
                  <a:pt x="178734" y="304728"/>
                </a:lnTo>
                <a:lnTo>
                  <a:pt x="151725" y="340334"/>
                </a:lnTo>
                <a:lnTo>
                  <a:pt x="126664" y="377430"/>
                </a:lnTo>
                <a:lnTo>
                  <a:pt x="103628" y="415941"/>
                </a:lnTo>
                <a:lnTo>
                  <a:pt x="82693" y="455790"/>
                </a:lnTo>
                <a:lnTo>
                  <a:pt x="63935" y="496900"/>
                </a:lnTo>
                <a:lnTo>
                  <a:pt x="47430" y="539196"/>
                </a:lnTo>
                <a:lnTo>
                  <a:pt x="33255" y="582600"/>
                </a:lnTo>
                <a:lnTo>
                  <a:pt x="21487" y="627038"/>
                </a:lnTo>
                <a:lnTo>
                  <a:pt x="12200" y="672431"/>
                </a:lnTo>
                <a:lnTo>
                  <a:pt x="5473" y="718705"/>
                </a:lnTo>
                <a:lnTo>
                  <a:pt x="1381" y="765782"/>
                </a:lnTo>
                <a:lnTo>
                  <a:pt x="0" y="813587"/>
                </a:lnTo>
                <a:lnTo>
                  <a:pt x="1381" y="861391"/>
                </a:lnTo>
                <a:lnTo>
                  <a:pt x="5473" y="908468"/>
                </a:lnTo>
                <a:lnTo>
                  <a:pt x="12200" y="954741"/>
                </a:lnTo>
                <a:lnTo>
                  <a:pt x="21487" y="1000134"/>
                </a:lnTo>
                <a:lnTo>
                  <a:pt x="33255" y="1044571"/>
                </a:lnTo>
                <a:lnTo>
                  <a:pt x="47430" y="1087975"/>
                </a:lnTo>
                <a:lnTo>
                  <a:pt x="63935" y="1130270"/>
                </a:lnTo>
                <a:lnTo>
                  <a:pt x="82693" y="1171380"/>
                </a:lnTo>
                <a:lnTo>
                  <a:pt x="103628" y="1211229"/>
                </a:lnTo>
                <a:lnTo>
                  <a:pt x="126664" y="1249740"/>
                </a:lnTo>
                <a:lnTo>
                  <a:pt x="151725" y="1286836"/>
                </a:lnTo>
                <a:lnTo>
                  <a:pt x="178734" y="1322443"/>
                </a:lnTo>
                <a:lnTo>
                  <a:pt x="207615" y="1356482"/>
                </a:lnTo>
                <a:lnTo>
                  <a:pt x="238292" y="1388879"/>
                </a:lnTo>
                <a:lnTo>
                  <a:pt x="270688" y="1419556"/>
                </a:lnTo>
                <a:lnTo>
                  <a:pt x="304728" y="1448437"/>
                </a:lnTo>
                <a:lnTo>
                  <a:pt x="340334" y="1475447"/>
                </a:lnTo>
                <a:lnTo>
                  <a:pt x="377430" y="1500508"/>
                </a:lnTo>
                <a:lnTo>
                  <a:pt x="415941" y="1523544"/>
                </a:lnTo>
                <a:lnTo>
                  <a:pt x="455790" y="1544480"/>
                </a:lnTo>
                <a:lnTo>
                  <a:pt x="496900" y="1563239"/>
                </a:lnTo>
                <a:lnTo>
                  <a:pt x="539196" y="1579743"/>
                </a:lnTo>
                <a:lnTo>
                  <a:pt x="582600" y="1593918"/>
                </a:lnTo>
                <a:lnTo>
                  <a:pt x="627038" y="1605687"/>
                </a:lnTo>
                <a:lnTo>
                  <a:pt x="672431" y="1614974"/>
                </a:lnTo>
                <a:lnTo>
                  <a:pt x="718705" y="1621701"/>
                </a:lnTo>
                <a:lnTo>
                  <a:pt x="765782" y="1625794"/>
                </a:lnTo>
                <a:lnTo>
                  <a:pt x="813587" y="1627175"/>
                </a:lnTo>
                <a:lnTo>
                  <a:pt x="861391" y="1625794"/>
                </a:lnTo>
                <a:lnTo>
                  <a:pt x="908468" y="1621701"/>
                </a:lnTo>
                <a:lnTo>
                  <a:pt x="954741" y="1614974"/>
                </a:lnTo>
                <a:lnTo>
                  <a:pt x="1000134" y="1605687"/>
                </a:lnTo>
                <a:lnTo>
                  <a:pt x="1044571" y="1593918"/>
                </a:lnTo>
                <a:lnTo>
                  <a:pt x="1087975" y="1579743"/>
                </a:lnTo>
                <a:lnTo>
                  <a:pt x="1130270" y="1563239"/>
                </a:lnTo>
                <a:lnTo>
                  <a:pt x="1171380" y="1544480"/>
                </a:lnTo>
                <a:lnTo>
                  <a:pt x="1211229" y="1523544"/>
                </a:lnTo>
                <a:lnTo>
                  <a:pt x="1249740" y="1500508"/>
                </a:lnTo>
                <a:lnTo>
                  <a:pt x="1286836" y="1475447"/>
                </a:lnTo>
                <a:lnTo>
                  <a:pt x="1322443" y="1448437"/>
                </a:lnTo>
                <a:lnTo>
                  <a:pt x="1356482" y="1419556"/>
                </a:lnTo>
                <a:lnTo>
                  <a:pt x="1388879" y="1388879"/>
                </a:lnTo>
                <a:lnTo>
                  <a:pt x="1419556" y="1356482"/>
                </a:lnTo>
                <a:lnTo>
                  <a:pt x="1448437" y="1322443"/>
                </a:lnTo>
                <a:lnTo>
                  <a:pt x="1475447" y="1286836"/>
                </a:lnTo>
                <a:lnTo>
                  <a:pt x="1500508" y="1249740"/>
                </a:lnTo>
                <a:lnTo>
                  <a:pt x="1523544" y="1211229"/>
                </a:lnTo>
                <a:lnTo>
                  <a:pt x="1544480" y="1171380"/>
                </a:lnTo>
                <a:lnTo>
                  <a:pt x="1563239" y="1130270"/>
                </a:lnTo>
                <a:lnTo>
                  <a:pt x="1579743" y="1087975"/>
                </a:lnTo>
                <a:lnTo>
                  <a:pt x="1593918" y="1044571"/>
                </a:lnTo>
                <a:lnTo>
                  <a:pt x="1605687" y="1000134"/>
                </a:lnTo>
                <a:lnTo>
                  <a:pt x="1614974" y="954741"/>
                </a:lnTo>
                <a:lnTo>
                  <a:pt x="1621701" y="908468"/>
                </a:lnTo>
                <a:lnTo>
                  <a:pt x="1625794" y="861391"/>
                </a:lnTo>
                <a:lnTo>
                  <a:pt x="1627175" y="813587"/>
                </a:lnTo>
                <a:lnTo>
                  <a:pt x="1625794" y="765782"/>
                </a:lnTo>
                <a:lnTo>
                  <a:pt x="1621701" y="718705"/>
                </a:lnTo>
                <a:lnTo>
                  <a:pt x="1614974" y="672431"/>
                </a:lnTo>
                <a:lnTo>
                  <a:pt x="1605687" y="627038"/>
                </a:lnTo>
                <a:lnTo>
                  <a:pt x="1593918" y="582600"/>
                </a:lnTo>
                <a:lnTo>
                  <a:pt x="1579743" y="539196"/>
                </a:lnTo>
                <a:lnTo>
                  <a:pt x="1563239" y="496900"/>
                </a:lnTo>
                <a:lnTo>
                  <a:pt x="1544480" y="455790"/>
                </a:lnTo>
                <a:lnTo>
                  <a:pt x="1523544" y="415941"/>
                </a:lnTo>
                <a:lnTo>
                  <a:pt x="1500508" y="377430"/>
                </a:lnTo>
                <a:lnTo>
                  <a:pt x="1475447" y="340334"/>
                </a:lnTo>
                <a:lnTo>
                  <a:pt x="1448437" y="304728"/>
                </a:lnTo>
                <a:lnTo>
                  <a:pt x="1419556" y="270688"/>
                </a:lnTo>
                <a:lnTo>
                  <a:pt x="1388879" y="238292"/>
                </a:lnTo>
                <a:lnTo>
                  <a:pt x="1356482" y="207615"/>
                </a:lnTo>
                <a:lnTo>
                  <a:pt x="1322443" y="178734"/>
                </a:lnTo>
                <a:lnTo>
                  <a:pt x="1286836" y="151725"/>
                </a:lnTo>
                <a:lnTo>
                  <a:pt x="1249740" y="126664"/>
                </a:lnTo>
                <a:lnTo>
                  <a:pt x="1211229" y="103628"/>
                </a:lnTo>
                <a:lnTo>
                  <a:pt x="1171380" y="82693"/>
                </a:lnTo>
                <a:lnTo>
                  <a:pt x="1130270" y="63935"/>
                </a:lnTo>
                <a:lnTo>
                  <a:pt x="1087975" y="47430"/>
                </a:lnTo>
                <a:lnTo>
                  <a:pt x="1044571" y="33255"/>
                </a:lnTo>
                <a:lnTo>
                  <a:pt x="1000134" y="21487"/>
                </a:lnTo>
                <a:lnTo>
                  <a:pt x="954741" y="12200"/>
                </a:lnTo>
                <a:lnTo>
                  <a:pt x="908468" y="5473"/>
                </a:lnTo>
                <a:lnTo>
                  <a:pt x="861391" y="1381"/>
                </a:lnTo>
                <a:lnTo>
                  <a:pt x="8135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402458" y="4425360"/>
            <a:ext cx="3031490" cy="1060547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270"/>
              </a:spcBef>
            </a:pPr>
            <a:r>
              <a:rPr sz="1700" b="1" spc="10" dirty="0">
                <a:solidFill>
                  <a:srgbClr val="6B6B6B"/>
                </a:solidFill>
                <a:latin typeface="Arial"/>
                <a:cs typeface="Arial"/>
              </a:rPr>
              <a:t>Biuro </a:t>
            </a:r>
            <a:r>
              <a:rPr sz="1700" b="1" spc="20" dirty="0">
                <a:solidFill>
                  <a:srgbClr val="6B6B6B"/>
                </a:solidFill>
                <a:latin typeface="Arial"/>
                <a:cs typeface="Arial"/>
              </a:rPr>
              <a:t>PPK </a:t>
            </a:r>
            <a:r>
              <a:rPr sz="1700" b="1" spc="10" dirty="0" err="1">
                <a:solidFill>
                  <a:srgbClr val="6B6B6B"/>
                </a:solidFill>
                <a:latin typeface="Arial"/>
                <a:cs typeface="Arial"/>
              </a:rPr>
              <a:t>Compensa</a:t>
            </a:r>
            <a:br>
              <a:rPr lang="pl-PL" sz="1700" b="1" spc="10" dirty="0">
                <a:solidFill>
                  <a:srgbClr val="6B6B6B"/>
                </a:solidFill>
                <a:latin typeface="Arial"/>
                <a:cs typeface="Arial"/>
              </a:rPr>
            </a:br>
            <a:r>
              <a:rPr sz="1700" b="1" spc="10" dirty="0">
                <a:solidFill>
                  <a:srgbClr val="6B6B6B"/>
                </a:solidFill>
                <a:latin typeface="Arial"/>
                <a:cs typeface="Arial"/>
              </a:rPr>
              <a:t>-  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dedykowani </a:t>
            </a:r>
            <a:r>
              <a:rPr sz="1700" spc="15" dirty="0">
                <a:solidFill>
                  <a:srgbClr val="6B6B6B"/>
                </a:solidFill>
                <a:latin typeface="Arial"/>
                <a:cs typeface="Arial"/>
              </a:rPr>
              <a:t>Koordynatorzy  </a:t>
            </a:r>
            <a:r>
              <a:rPr sz="1700" spc="20" dirty="0">
                <a:solidFill>
                  <a:srgbClr val="6B6B6B"/>
                </a:solidFill>
                <a:latin typeface="Arial"/>
                <a:cs typeface="Arial"/>
              </a:rPr>
              <a:t>PPK </a:t>
            </a:r>
            <a:r>
              <a:rPr sz="1700" spc="15" dirty="0">
                <a:solidFill>
                  <a:srgbClr val="6B6B6B"/>
                </a:solidFill>
                <a:latin typeface="Arial"/>
                <a:cs typeface="Arial"/>
              </a:rPr>
              <a:t>z dużym</a:t>
            </a:r>
            <a:r>
              <a:rPr sz="1700" spc="-8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doświadczeniem  </a:t>
            </a:r>
            <a:r>
              <a:rPr sz="1700" spc="15" dirty="0">
                <a:solidFill>
                  <a:srgbClr val="6B6B6B"/>
                </a:solidFill>
                <a:latin typeface="Arial"/>
                <a:cs typeface="Arial"/>
              </a:rPr>
              <a:t>zawodowym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26146" y="5895108"/>
            <a:ext cx="2052293" cy="20627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1794" y="6039125"/>
            <a:ext cx="1627505" cy="1627505"/>
          </a:xfrm>
          <a:custGeom>
            <a:avLst/>
            <a:gdLst/>
            <a:ahLst/>
            <a:cxnLst/>
            <a:rect l="l" t="t" r="r" b="b"/>
            <a:pathLst>
              <a:path w="1627505" h="1627504">
                <a:moveTo>
                  <a:pt x="813587" y="0"/>
                </a:moveTo>
                <a:lnTo>
                  <a:pt x="765782" y="1381"/>
                </a:lnTo>
                <a:lnTo>
                  <a:pt x="718705" y="5473"/>
                </a:lnTo>
                <a:lnTo>
                  <a:pt x="672431" y="12200"/>
                </a:lnTo>
                <a:lnTo>
                  <a:pt x="627038" y="21487"/>
                </a:lnTo>
                <a:lnTo>
                  <a:pt x="582600" y="33255"/>
                </a:lnTo>
                <a:lnTo>
                  <a:pt x="539196" y="47430"/>
                </a:lnTo>
                <a:lnTo>
                  <a:pt x="496900" y="63934"/>
                </a:lnTo>
                <a:lnTo>
                  <a:pt x="455790" y="82692"/>
                </a:lnTo>
                <a:lnTo>
                  <a:pt x="415941" y="103628"/>
                </a:lnTo>
                <a:lnTo>
                  <a:pt x="377430" y="126664"/>
                </a:lnTo>
                <a:lnTo>
                  <a:pt x="340334" y="151724"/>
                </a:lnTo>
                <a:lnTo>
                  <a:pt x="304728" y="178733"/>
                </a:lnTo>
                <a:lnTo>
                  <a:pt x="270688" y="207614"/>
                </a:lnTo>
                <a:lnTo>
                  <a:pt x="238292" y="238291"/>
                </a:lnTo>
                <a:lnTo>
                  <a:pt x="207615" y="270687"/>
                </a:lnTo>
                <a:lnTo>
                  <a:pt x="178734" y="304726"/>
                </a:lnTo>
                <a:lnTo>
                  <a:pt x="151725" y="340331"/>
                </a:lnTo>
                <a:lnTo>
                  <a:pt x="126664" y="377428"/>
                </a:lnTo>
                <a:lnTo>
                  <a:pt x="103628" y="415938"/>
                </a:lnTo>
                <a:lnTo>
                  <a:pt x="82693" y="455786"/>
                </a:lnTo>
                <a:lnTo>
                  <a:pt x="63935" y="496896"/>
                </a:lnTo>
                <a:lnTo>
                  <a:pt x="47430" y="539191"/>
                </a:lnTo>
                <a:lnTo>
                  <a:pt x="33255" y="582594"/>
                </a:lnTo>
                <a:lnTo>
                  <a:pt x="21487" y="627031"/>
                </a:lnTo>
                <a:lnTo>
                  <a:pt x="12200" y="672424"/>
                </a:lnTo>
                <a:lnTo>
                  <a:pt x="5473" y="718696"/>
                </a:lnTo>
                <a:lnTo>
                  <a:pt x="1381" y="765773"/>
                </a:lnTo>
                <a:lnTo>
                  <a:pt x="0" y="813577"/>
                </a:lnTo>
                <a:lnTo>
                  <a:pt x="1381" y="861382"/>
                </a:lnTo>
                <a:lnTo>
                  <a:pt x="5473" y="908459"/>
                </a:lnTo>
                <a:lnTo>
                  <a:pt x="12200" y="954733"/>
                </a:lnTo>
                <a:lnTo>
                  <a:pt x="21487" y="1000127"/>
                </a:lnTo>
                <a:lnTo>
                  <a:pt x="33255" y="1044565"/>
                </a:lnTo>
                <a:lnTo>
                  <a:pt x="47430" y="1087970"/>
                </a:lnTo>
                <a:lnTo>
                  <a:pt x="63935" y="1130266"/>
                </a:lnTo>
                <a:lnTo>
                  <a:pt x="82693" y="1171376"/>
                </a:lnTo>
                <a:lnTo>
                  <a:pt x="103628" y="1211226"/>
                </a:lnTo>
                <a:lnTo>
                  <a:pt x="126664" y="1249737"/>
                </a:lnTo>
                <a:lnTo>
                  <a:pt x="151725" y="1286834"/>
                </a:lnTo>
                <a:lnTo>
                  <a:pt x="178734" y="1322441"/>
                </a:lnTo>
                <a:lnTo>
                  <a:pt x="207615" y="1356481"/>
                </a:lnTo>
                <a:lnTo>
                  <a:pt x="238292" y="1388877"/>
                </a:lnTo>
                <a:lnTo>
                  <a:pt x="270688" y="1419555"/>
                </a:lnTo>
                <a:lnTo>
                  <a:pt x="304728" y="1448436"/>
                </a:lnTo>
                <a:lnTo>
                  <a:pt x="340334" y="1475446"/>
                </a:lnTo>
                <a:lnTo>
                  <a:pt x="377430" y="1500507"/>
                </a:lnTo>
                <a:lnTo>
                  <a:pt x="415941" y="1523544"/>
                </a:lnTo>
                <a:lnTo>
                  <a:pt x="455790" y="1544480"/>
                </a:lnTo>
                <a:lnTo>
                  <a:pt x="496900" y="1563238"/>
                </a:lnTo>
                <a:lnTo>
                  <a:pt x="539196" y="1579743"/>
                </a:lnTo>
                <a:lnTo>
                  <a:pt x="582600" y="1593918"/>
                </a:lnTo>
                <a:lnTo>
                  <a:pt x="627038" y="1605687"/>
                </a:lnTo>
                <a:lnTo>
                  <a:pt x="672431" y="1614974"/>
                </a:lnTo>
                <a:lnTo>
                  <a:pt x="718705" y="1621701"/>
                </a:lnTo>
                <a:lnTo>
                  <a:pt x="765782" y="1625794"/>
                </a:lnTo>
                <a:lnTo>
                  <a:pt x="813587" y="1627175"/>
                </a:lnTo>
                <a:lnTo>
                  <a:pt x="861391" y="1625794"/>
                </a:lnTo>
                <a:lnTo>
                  <a:pt x="908468" y="1621701"/>
                </a:lnTo>
                <a:lnTo>
                  <a:pt x="954741" y="1614974"/>
                </a:lnTo>
                <a:lnTo>
                  <a:pt x="1000134" y="1605687"/>
                </a:lnTo>
                <a:lnTo>
                  <a:pt x="1044571" y="1593918"/>
                </a:lnTo>
                <a:lnTo>
                  <a:pt x="1087975" y="1579743"/>
                </a:lnTo>
                <a:lnTo>
                  <a:pt x="1130270" y="1563238"/>
                </a:lnTo>
                <a:lnTo>
                  <a:pt x="1171380" y="1544480"/>
                </a:lnTo>
                <a:lnTo>
                  <a:pt x="1211229" y="1523544"/>
                </a:lnTo>
                <a:lnTo>
                  <a:pt x="1249740" y="1500507"/>
                </a:lnTo>
                <a:lnTo>
                  <a:pt x="1286836" y="1475446"/>
                </a:lnTo>
                <a:lnTo>
                  <a:pt x="1322443" y="1448436"/>
                </a:lnTo>
                <a:lnTo>
                  <a:pt x="1356482" y="1419555"/>
                </a:lnTo>
                <a:lnTo>
                  <a:pt x="1388879" y="1388877"/>
                </a:lnTo>
                <a:lnTo>
                  <a:pt x="1419556" y="1356481"/>
                </a:lnTo>
                <a:lnTo>
                  <a:pt x="1448437" y="1322441"/>
                </a:lnTo>
                <a:lnTo>
                  <a:pt x="1475447" y="1286834"/>
                </a:lnTo>
                <a:lnTo>
                  <a:pt x="1500508" y="1249737"/>
                </a:lnTo>
                <a:lnTo>
                  <a:pt x="1523544" y="1211226"/>
                </a:lnTo>
                <a:lnTo>
                  <a:pt x="1544480" y="1171376"/>
                </a:lnTo>
                <a:lnTo>
                  <a:pt x="1563239" y="1130266"/>
                </a:lnTo>
                <a:lnTo>
                  <a:pt x="1579743" y="1087970"/>
                </a:lnTo>
                <a:lnTo>
                  <a:pt x="1593918" y="1044565"/>
                </a:lnTo>
                <a:lnTo>
                  <a:pt x="1605687" y="1000127"/>
                </a:lnTo>
                <a:lnTo>
                  <a:pt x="1614974" y="954733"/>
                </a:lnTo>
                <a:lnTo>
                  <a:pt x="1621701" y="908459"/>
                </a:lnTo>
                <a:lnTo>
                  <a:pt x="1625794" y="861382"/>
                </a:lnTo>
                <a:lnTo>
                  <a:pt x="1627175" y="813577"/>
                </a:lnTo>
                <a:lnTo>
                  <a:pt x="1625794" y="765773"/>
                </a:lnTo>
                <a:lnTo>
                  <a:pt x="1621701" y="718696"/>
                </a:lnTo>
                <a:lnTo>
                  <a:pt x="1614974" y="672424"/>
                </a:lnTo>
                <a:lnTo>
                  <a:pt x="1605687" y="627031"/>
                </a:lnTo>
                <a:lnTo>
                  <a:pt x="1593918" y="582594"/>
                </a:lnTo>
                <a:lnTo>
                  <a:pt x="1579743" y="539191"/>
                </a:lnTo>
                <a:lnTo>
                  <a:pt x="1563239" y="496896"/>
                </a:lnTo>
                <a:lnTo>
                  <a:pt x="1544480" y="455786"/>
                </a:lnTo>
                <a:lnTo>
                  <a:pt x="1523544" y="415938"/>
                </a:lnTo>
                <a:lnTo>
                  <a:pt x="1500508" y="377428"/>
                </a:lnTo>
                <a:lnTo>
                  <a:pt x="1475447" y="340331"/>
                </a:lnTo>
                <a:lnTo>
                  <a:pt x="1448437" y="304726"/>
                </a:lnTo>
                <a:lnTo>
                  <a:pt x="1419556" y="270687"/>
                </a:lnTo>
                <a:lnTo>
                  <a:pt x="1388879" y="238291"/>
                </a:lnTo>
                <a:lnTo>
                  <a:pt x="1356482" y="207614"/>
                </a:lnTo>
                <a:lnTo>
                  <a:pt x="1322443" y="178733"/>
                </a:lnTo>
                <a:lnTo>
                  <a:pt x="1286836" y="151724"/>
                </a:lnTo>
                <a:lnTo>
                  <a:pt x="1249740" y="126664"/>
                </a:lnTo>
                <a:lnTo>
                  <a:pt x="1211229" y="103628"/>
                </a:lnTo>
                <a:lnTo>
                  <a:pt x="1171380" y="82692"/>
                </a:lnTo>
                <a:lnTo>
                  <a:pt x="1130270" y="63934"/>
                </a:lnTo>
                <a:lnTo>
                  <a:pt x="1087975" y="47430"/>
                </a:lnTo>
                <a:lnTo>
                  <a:pt x="1044571" y="33255"/>
                </a:lnTo>
                <a:lnTo>
                  <a:pt x="1000134" y="21487"/>
                </a:lnTo>
                <a:lnTo>
                  <a:pt x="954741" y="12200"/>
                </a:lnTo>
                <a:lnTo>
                  <a:pt x="908468" y="5473"/>
                </a:lnTo>
                <a:lnTo>
                  <a:pt x="861391" y="1381"/>
                </a:lnTo>
                <a:lnTo>
                  <a:pt x="8135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178507" y="6225366"/>
            <a:ext cx="3617595" cy="128143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270"/>
              </a:spcBef>
            </a:pPr>
            <a:r>
              <a:rPr sz="1700" b="1" spc="10" dirty="0">
                <a:solidFill>
                  <a:srgbClr val="6B6B6B"/>
                </a:solidFill>
                <a:latin typeface="Arial"/>
                <a:cs typeface="Arial"/>
              </a:rPr>
              <a:t>Bezpłatna nakładka </a:t>
            </a:r>
            <a:r>
              <a:rPr sz="1700" b="1" spc="15" dirty="0">
                <a:solidFill>
                  <a:srgbClr val="6B6B6B"/>
                </a:solidFill>
                <a:latin typeface="Arial"/>
                <a:cs typeface="Arial"/>
              </a:rPr>
              <a:t>na </a:t>
            </a:r>
            <a:r>
              <a:rPr sz="1700" b="1" spc="10" dirty="0">
                <a:solidFill>
                  <a:srgbClr val="6B6B6B"/>
                </a:solidFill>
                <a:latin typeface="Arial"/>
                <a:cs typeface="Arial"/>
              </a:rPr>
              <a:t>system  kadrowo-płacowy </a:t>
            </a:r>
            <a:r>
              <a:rPr sz="1700" spc="15" dirty="0">
                <a:solidFill>
                  <a:srgbClr val="6B6B6B"/>
                </a:solidFill>
                <a:latin typeface="Arial"/>
                <a:cs typeface="Arial"/>
              </a:rPr>
              <a:t>– możliwość  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wygenerowania danych niezbędnych  </a:t>
            </a:r>
            <a:r>
              <a:rPr sz="1700" spc="15" dirty="0">
                <a:solidFill>
                  <a:srgbClr val="6B6B6B"/>
                </a:solidFill>
                <a:latin typeface="Arial"/>
                <a:cs typeface="Arial"/>
              </a:rPr>
              <a:t>do 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utworzenia oraz prowadzenia  </a:t>
            </a:r>
            <a:r>
              <a:rPr sz="1700" spc="20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256323" y="5978875"/>
            <a:ext cx="2052293" cy="20627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65741" y="6123175"/>
            <a:ext cx="1627505" cy="1627505"/>
          </a:xfrm>
          <a:custGeom>
            <a:avLst/>
            <a:gdLst/>
            <a:ahLst/>
            <a:cxnLst/>
            <a:rect l="l" t="t" r="r" b="b"/>
            <a:pathLst>
              <a:path w="1627504" h="1627504">
                <a:moveTo>
                  <a:pt x="861391" y="1381"/>
                </a:moveTo>
                <a:lnTo>
                  <a:pt x="765782" y="1381"/>
                </a:lnTo>
                <a:lnTo>
                  <a:pt x="718705" y="5473"/>
                </a:lnTo>
                <a:lnTo>
                  <a:pt x="672431" y="12201"/>
                </a:lnTo>
                <a:lnTo>
                  <a:pt x="627038" y="21487"/>
                </a:lnTo>
                <a:lnTo>
                  <a:pt x="582600" y="33256"/>
                </a:lnTo>
                <a:lnTo>
                  <a:pt x="539196" y="47431"/>
                </a:lnTo>
                <a:lnTo>
                  <a:pt x="496900" y="63936"/>
                </a:lnTo>
                <a:lnTo>
                  <a:pt x="455790" y="82694"/>
                </a:lnTo>
                <a:lnTo>
                  <a:pt x="415941" y="103630"/>
                </a:lnTo>
                <a:lnTo>
                  <a:pt x="377430" y="126667"/>
                </a:lnTo>
                <a:lnTo>
                  <a:pt x="340334" y="151728"/>
                </a:lnTo>
                <a:lnTo>
                  <a:pt x="304728" y="178737"/>
                </a:lnTo>
                <a:lnTo>
                  <a:pt x="270688" y="207619"/>
                </a:lnTo>
                <a:lnTo>
                  <a:pt x="238292" y="238296"/>
                </a:lnTo>
                <a:lnTo>
                  <a:pt x="207615" y="270692"/>
                </a:lnTo>
                <a:lnTo>
                  <a:pt x="178734" y="304732"/>
                </a:lnTo>
                <a:lnTo>
                  <a:pt x="151725" y="340338"/>
                </a:lnTo>
                <a:lnTo>
                  <a:pt x="126664" y="377435"/>
                </a:lnTo>
                <a:lnTo>
                  <a:pt x="103628" y="415946"/>
                </a:lnTo>
                <a:lnTo>
                  <a:pt x="82693" y="455794"/>
                </a:lnTo>
                <a:lnTo>
                  <a:pt x="63935" y="496905"/>
                </a:lnTo>
                <a:lnTo>
                  <a:pt x="47430" y="539200"/>
                </a:lnTo>
                <a:lnTo>
                  <a:pt x="33255" y="582604"/>
                </a:lnTo>
                <a:lnTo>
                  <a:pt x="21487" y="627041"/>
                </a:lnTo>
                <a:lnTo>
                  <a:pt x="12200" y="672434"/>
                </a:lnTo>
                <a:lnTo>
                  <a:pt x="5473" y="718707"/>
                </a:lnTo>
                <a:lnTo>
                  <a:pt x="1381" y="765783"/>
                </a:lnTo>
                <a:lnTo>
                  <a:pt x="0" y="813587"/>
                </a:lnTo>
                <a:lnTo>
                  <a:pt x="1381" y="861392"/>
                </a:lnTo>
                <a:lnTo>
                  <a:pt x="5473" y="908470"/>
                </a:lnTo>
                <a:lnTo>
                  <a:pt x="12200" y="954743"/>
                </a:lnTo>
                <a:lnTo>
                  <a:pt x="21487" y="1000137"/>
                </a:lnTo>
                <a:lnTo>
                  <a:pt x="33255" y="1044574"/>
                </a:lnTo>
                <a:lnTo>
                  <a:pt x="47430" y="1087979"/>
                </a:lnTo>
                <a:lnTo>
                  <a:pt x="63935" y="1130274"/>
                </a:lnTo>
                <a:lnTo>
                  <a:pt x="82693" y="1171385"/>
                </a:lnTo>
                <a:lnTo>
                  <a:pt x="103628" y="1211233"/>
                </a:lnTo>
                <a:lnTo>
                  <a:pt x="126664" y="1249744"/>
                </a:lnTo>
                <a:lnTo>
                  <a:pt x="151725" y="1286841"/>
                </a:lnTo>
                <a:lnTo>
                  <a:pt x="178734" y="1322447"/>
                </a:lnTo>
                <a:lnTo>
                  <a:pt x="207615" y="1356486"/>
                </a:lnTo>
                <a:lnTo>
                  <a:pt x="238292" y="1388883"/>
                </a:lnTo>
                <a:lnTo>
                  <a:pt x="270688" y="1419559"/>
                </a:lnTo>
                <a:lnTo>
                  <a:pt x="304728" y="1448441"/>
                </a:lnTo>
                <a:lnTo>
                  <a:pt x="340334" y="1475450"/>
                </a:lnTo>
                <a:lnTo>
                  <a:pt x="377430" y="1500510"/>
                </a:lnTo>
                <a:lnTo>
                  <a:pt x="415941" y="1523547"/>
                </a:lnTo>
                <a:lnTo>
                  <a:pt x="455790" y="1544482"/>
                </a:lnTo>
                <a:lnTo>
                  <a:pt x="496900" y="1563240"/>
                </a:lnTo>
                <a:lnTo>
                  <a:pt x="539196" y="1579745"/>
                </a:lnTo>
                <a:lnTo>
                  <a:pt x="582600" y="1593919"/>
                </a:lnTo>
                <a:lnTo>
                  <a:pt x="627038" y="1605688"/>
                </a:lnTo>
                <a:lnTo>
                  <a:pt x="672431" y="1614974"/>
                </a:lnTo>
                <a:lnTo>
                  <a:pt x="718705" y="1621702"/>
                </a:lnTo>
                <a:lnTo>
                  <a:pt x="765782" y="1625794"/>
                </a:lnTo>
                <a:lnTo>
                  <a:pt x="813587" y="1627175"/>
                </a:lnTo>
                <a:lnTo>
                  <a:pt x="861391" y="1625794"/>
                </a:lnTo>
                <a:lnTo>
                  <a:pt x="908468" y="1621702"/>
                </a:lnTo>
                <a:lnTo>
                  <a:pt x="954741" y="1614974"/>
                </a:lnTo>
                <a:lnTo>
                  <a:pt x="1000134" y="1605688"/>
                </a:lnTo>
                <a:lnTo>
                  <a:pt x="1044571" y="1593919"/>
                </a:lnTo>
                <a:lnTo>
                  <a:pt x="1087975" y="1579745"/>
                </a:lnTo>
                <a:lnTo>
                  <a:pt x="1130270" y="1563240"/>
                </a:lnTo>
                <a:lnTo>
                  <a:pt x="1171380" y="1544482"/>
                </a:lnTo>
                <a:lnTo>
                  <a:pt x="1211229" y="1523547"/>
                </a:lnTo>
                <a:lnTo>
                  <a:pt x="1249740" y="1500510"/>
                </a:lnTo>
                <a:lnTo>
                  <a:pt x="1286836" y="1475450"/>
                </a:lnTo>
                <a:lnTo>
                  <a:pt x="1322443" y="1448441"/>
                </a:lnTo>
                <a:lnTo>
                  <a:pt x="1356482" y="1419559"/>
                </a:lnTo>
                <a:lnTo>
                  <a:pt x="1388879" y="1388883"/>
                </a:lnTo>
                <a:lnTo>
                  <a:pt x="1419556" y="1356486"/>
                </a:lnTo>
                <a:lnTo>
                  <a:pt x="1448437" y="1322447"/>
                </a:lnTo>
                <a:lnTo>
                  <a:pt x="1475447" y="1286841"/>
                </a:lnTo>
                <a:lnTo>
                  <a:pt x="1500508" y="1249744"/>
                </a:lnTo>
                <a:lnTo>
                  <a:pt x="1523544" y="1211233"/>
                </a:lnTo>
                <a:lnTo>
                  <a:pt x="1544480" y="1171385"/>
                </a:lnTo>
                <a:lnTo>
                  <a:pt x="1563239" y="1130274"/>
                </a:lnTo>
                <a:lnTo>
                  <a:pt x="1579743" y="1087979"/>
                </a:lnTo>
                <a:lnTo>
                  <a:pt x="1593918" y="1044574"/>
                </a:lnTo>
                <a:lnTo>
                  <a:pt x="1605687" y="1000137"/>
                </a:lnTo>
                <a:lnTo>
                  <a:pt x="1614974" y="954743"/>
                </a:lnTo>
                <a:lnTo>
                  <a:pt x="1621701" y="908470"/>
                </a:lnTo>
                <a:lnTo>
                  <a:pt x="1625794" y="861392"/>
                </a:lnTo>
                <a:lnTo>
                  <a:pt x="1627175" y="813587"/>
                </a:lnTo>
                <a:lnTo>
                  <a:pt x="1625794" y="765783"/>
                </a:lnTo>
                <a:lnTo>
                  <a:pt x="1621701" y="718707"/>
                </a:lnTo>
                <a:lnTo>
                  <a:pt x="1614974" y="672434"/>
                </a:lnTo>
                <a:lnTo>
                  <a:pt x="1605687" y="627041"/>
                </a:lnTo>
                <a:lnTo>
                  <a:pt x="1593918" y="582604"/>
                </a:lnTo>
                <a:lnTo>
                  <a:pt x="1579743" y="539200"/>
                </a:lnTo>
                <a:lnTo>
                  <a:pt x="1563239" y="496905"/>
                </a:lnTo>
                <a:lnTo>
                  <a:pt x="1544480" y="455794"/>
                </a:lnTo>
                <a:lnTo>
                  <a:pt x="1523544" y="415946"/>
                </a:lnTo>
                <a:lnTo>
                  <a:pt x="1500508" y="377435"/>
                </a:lnTo>
                <a:lnTo>
                  <a:pt x="1475447" y="340338"/>
                </a:lnTo>
                <a:lnTo>
                  <a:pt x="1448437" y="304732"/>
                </a:lnTo>
                <a:lnTo>
                  <a:pt x="1419556" y="270692"/>
                </a:lnTo>
                <a:lnTo>
                  <a:pt x="1388879" y="238296"/>
                </a:lnTo>
                <a:lnTo>
                  <a:pt x="1356482" y="207619"/>
                </a:lnTo>
                <a:lnTo>
                  <a:pt x="1322443" y="178737"/>
                </a:lnTo>
                <a:lnTo>
                  <a:pt x="1286836" y="151728"/>
                </a:lnTo>
                <a:lnTo>
                  <a:pt x="1249740" y="126667"/>
                </a:lnTo>
                <a:lnTo>
                  <a:pt x="1211229" y="103630"/>
                </a:lnTo>
                <a:lnTo>
                  <a:pt x="1171380" y="82694"/>
                </a:lnTo>
                <a:lnTo>
                  <a:pt x="1130270" y="63936"/>
                </a:lnTo>
                <a:lnTo>
                  <a:pt x="1087975" y="47431"/>
                </a:lnTo>
                <a:lnTo>
                  <a:pt x="1044571" y="33256"/>
                </a:lnTo>
                <a:lnTo>
                  <a:pt x="1000134" y="21487"/>
                </a:lnTo>
                <a:lnTo>
                  <a:pt x="954741" y="12201"/>
                </a:lnTo>
                <a:lnTo>
                  <a:pt x="908468" y="5473"/>
                </a:lnTo>
                <a:lnTo>
                  <a:pt x="861391" y="1381"/>
                </a:lnTo>
                <a:close/>
              </a:path>
              <a:path w="1627504" h="1627504">
                <a:moveTo>
                  <a:pt x="813587" y="0"/>
                </a:moveTo>
                <a:lnTo>
                  <a:pt x="765782" y="1381"/>
                </a:lnTo>
                <a:lnTo>
                  <a:pt x="861391" y="1381"/>
                </a:lnTo>
                <a:lnTo>
                  <a:pt x="8135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402458" y="6510661"/>
            <a:ext cx="2995295" cy="103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995"/>
              </a:lnSpc>
              <a:spcBef>
                <a:spcPts val="130"/>
              </a:spcBef>
            </a:pPr>
            <a:r>
              <a:rPr sz="1700" b="1" spc="10" dirty="0" err="1">
                <a:solidFill>
                  <a:srgbClr val="6B6B6B"/>
                </a:solidFill>
                <a:latin typeface="Arial"/>
                <a:cs typeface="Arial"/>
              </a:rPr>
              <a:t>Infolinia</a:t>
            </a:r>
            <a:r>
              <a:rPr sz="1700" b="1" spc="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700" b="1" spc="15" dirty="0" err="1">
                <a:solidFill>
                  <a:srgbClr val="6B6B6B"/>
                </a:solidFill>
                <a:latin typeface="Arial"/>
                <a:cs typeface="Arial"/>
              </a:rPr>
              <a:t>dla</a:t>
            </a:r>
            <a:r>
              <a:rPr lang="pl-PL" sz="1700" b="1" spc="1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700" b="1" spc="15" dirty="0" err="1">
                <a:solidFill>
                  <a:srgbClr val="6B6B6B"/>
                </a:solidFill>
                <a:latin typeface="Arial"/>
                <a:cs typeface="Arial"/>
              </a:rPr>
              <a:t>Pracownika</a:t>
            </a:r>
            <a:endParaRPr sz="1700" dirty="0">
              <a:latin typeface="Arial"/>
              <a:cs typeface="Arial"/>
            </a:endParaRPr>
          </a:p>
          <a:p>
            <a:pPr marL="12700" marR="5080">
              <a:lnSpc>
                <a:spcPts val="1950"/>
              </a:lnSpc>
              <a:spcBef>
                <a:spcPts val="95"/>
              </a:spcBef>
            </a:pPr>
            <a:r>
              <a:rPr sz="1700" b="1" spc="5" dirty="0">
                <a:solidFill>
                  <a:srgbClr val="6B6B6B"/>
                </a:solidFill>
                <a:latin typeface="Arial"/>
                <a:cs typeface="Arial"/>
              </a:rPr>
              <a:t>i </a:t>
            </a:r>
            <a:r>
              <a:rPr sz="1700" b="1" spc="15" dirty="0">
                <a:solidFill>
                  <a:srgbClr val="6B6B6B"/>
                </a:solidFill>
                <a:latin typeface="Arial"/>
                <a:cs typeface="Arial"/>
              </a:rPr>
              <a:t>Pracodawcy </a:t>
            </a:r>
            <a:r>
              <a:rPr sz="1700" b="1" spc="10" dirty="0">
                <a:solidFill>
                  <a:srgbClr val="6B6B6B"/>
                </a:solidFill>
                <a:latin typeface="Arial"/>
                <a:cs typeface="Arial"/>
              </a:rPr>
              <a:t>- 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umożliwiająca  kontakt </a:t>
            </a:r>
            <a:r>
              <a:rPr sz="1700" spc="20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każdej</a:t>
            </a:r>
            <a:r>
              <a:rPr sz="1700" spc="-2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sytuacji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ts val="1905"/>
              </a:lnSpc>
            </a:pPr>
            <a:r>
              <a:rPr sz="1700" spc="15" dirty="0">
                <a:solidFill>
                  <a:srgbClr val="6B6B6B"/>
                </a:solidFill>
                <a:latin typeface="Arial"/>
                <a:cs typeface="Arial"/>
              </a:rPr>
              <a:t>+48 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(22) </a:t>
            </a:r>
            <a:r>
              <a:rPr lang="pl-PL" sz="1700" dirty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867 66 67</a:t>
            </a:r>
            <a:endParaRPr sz="1700" dirty="0">
              <a:solidFill>
                <a:srgbClr val="6F6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26146" y="7957873"/>
            <a:ext cx="2052293" cy="20522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41794" y="8093994"/>
            <a:ext cx="1627505" cy="1627505"/>
          </a:xfrm>
          <a:custGeom>
            <a:avLst/>
            <a:gdLst/>
            <a:ahLst/>
            <a:cxnLst/>
            <a:rect l="l" t="t" r="r" b="b"/>
            <a:pathLst>
              <a:path w="1627505" h="1627504">
                <a:moveTo>
                  <a:pt x="813587" y="0"/>
                </a:moveTo>
                <a:lnTo>
                  <a:pt x="765782" y="1381"/>
                </a:lnTo>
                <a:lnTo>
                  <a:pt x="718705" y="5473"/>
                </a:lnTo>
                <a:lnTo>
                  <a:pt x="672431" y="12201"/>
                </a:lnTo>
                <a:lnTo>
                  <a:pt x="627038" y="21487"/>
                </a:lnTo>
                <a:lnTo>
                  <a:pt x="582600" y="33256"/>
                </a:lnTo>
                <a:lnTo>
                  <a:pt x="539196" y="47431"/>
                </a:lnTo>
                <a:lnTo>
                  <a:pt x="496900" y="63936"/>
                </a:lnTo>
                <a:lnTo>
                  <a:pt x="455790" y="82694"/>
                </a:lnTo>
                <a:lnTo>
                  <a:pt x="415941" y="103630"/>
                </a:lnTo>
                <a:lnTo>
                  <a:pt x="377430" y="126667"/>
                </a:lnTo>
                <a:lnTo>
                  <a:pt x="340334" y="151728"/>
                </a:lnTo>
                <a:lnTo>
                  <a:pt x="304728" y="178737"/>
                </a:lnTo>
                <a:lnTo>
                  <a:pt x="270688" y="207619"/>
                </a:lnTo>
                <a:lnTo>
                  <a:pt x="238292" y="238296"/>
                </a:lnTo>
                <a:lnTo>
                  <a:pt x="207615" y="270692"/>
                </a:lnTo>
                <a:lnTo>
                  <a:pt x="178734" y="304732"/>
                </a:lnTo>
                <a:lnTo>
                  <a:pt x="151725" y="340338"/>
                </a:lnTo>
                <a:lnTo>
                  <a:pt x="126664" y="377435"/>
                </a:lnTo>
                <a:lnTo>
                  <a:pt x="103628" y="415946"/>
                </a:lnTo>
                <a:lnTo>
                  <a:pt x="82693" y="455794"/>
                </a:lnTo>
                <a:lnTo>
                  <a:pt x="63935" y="496905"/>
                </a:lnTo>
                <a:lnTo>
                  <a:pt x="47430" y="539200"/>
                </a:lnTo>
                <a:lnTo>
                  <a:pt x="33255" y="582604"/>
                </a:lnTo>
                <a:lnTo>
                  <a:pt x="21487" y="627041"/>
                </a:lnTo>
                <a:lnTo>
                  <a:pt x="12200" y="672434"/>
                </a:lnTo>
                <a:lnTo>
                  <a:pt x="5473" y="718707"/>
                </a:lnTo>
                <a:lnTo>
                  <a:pt x="1381" y="765783"/>
                </a:lnTo>
                <a:lnTo>
                  <a:pt x="0" y="813587"/>
                </a:lnTo>
                <a:lnTo>
                  <a:pt x="1381" y="861392"/>
                </a:lnTo>
                <a:lnTo>
                  <a:pt x="5473" y="908470"/>
                </a:lnTo>
                <a:lnTo>
                  <a:pt x="12200" y="954743"/>
                </a:lnTo>
                <a:lnTo>
                  <a:pt x="21487" y="1000137"/>
                </a:lnTo>
                <a:lnTo>
                  <a:pt x="33255" y="1044574"/>
                </a:lnTo>
                <a:lnTo>
                  <a:pt x="47430" y="1087979"/>
                </a:lnTo>
                <a:lnTo>
                  <a:pt x="63935" y="1130274"/>
                </a:lnTo>
                <a:lnTo>
                  <a:pt x="82693" y="1171385"/>
                </a:lnTo>
                <a:lnTo>
                  <a:pt x="103628" y="1211233"/>
                </a:lnTo>
                <a:lnTo>
                  <a:pt x="126664" y="1249744"/>
                </a:lnTo>
                <a:lnTo>
                  <a:pt x="151725" y="1286841"/>
                </a:lnTo>
                <a:lnTo>
                  <a:pt x="178734" y="1322447"/>
                </a:lnTo>
                <a:lnTo>
                  <a:pt x="207615" y="1356486"/>
                </a:lnTo>
                <a:lnTo>
                  <a:pt x="238292" y="1388883"/>
                </a:lnTo>
                <a:lnTo>
                  <a:pt x="270688" y="1419559"/>
                </a:lnTo>
                <a:lnTo>
                  <a:pt x="304728" y="1448441"/>
                </a:lnTo>
                <a:lnTo>
                  <a:pt x="340334" y="1475450"/>
                </a:lnTo>
                <a:lnTo>
                  <a:pt x="377430" y="1500510"/>
                </a:lnTo>
                <a:lnTo>
                  <a:pt x="415941" y="1523547"/>
                </a:lnTo>
                <a:lnTo>
                  <a:pt x="455790" y="1544482"/>
                </a:lnTo>
                <a:lnTo>
                  <a:pt x="496900" y="1563240"/>
                </a:lnTo>
                <a:lnTo>
                  <a:pt x="539196" y="1579745"/>
                </a:lnTo>
                <a:lnTo>
                  <a:pt x="582600" y="1593919"/>
                </a:lnTo>
                <a:lnTo>
                  <a:pt x="627038" y="1605688"/>
                </a:lnTo>
                <a:lnTo>
                  <a:pt x="672431" y="1614974"/>
                </a:lnTo>
                <a:lnTo>
                  <a:pt x="718705" y="1621702"/>
                </a:lnTo>
                <a:lnTo>
                  <a:pt x="765782" y="1625794"/>
                </a:lnTo>
                <a:lnTo>
                  <a:pt x="813587" y="1627175"/>
                </a:lnTo>
                <a:lnTo>
                  <a:pt x="861391" y="1625794"/>
                </a:lnTo>
                <a:lnTo>
                  <a:pt x="908468" y="1621702"/>
                </a:lnTo>
                <a:lnTo>
                  <a:pt x="954741" y="1614974"/>
                </a:lnTo>
                <a:lnTo>
                  <a:pt x="1000134" y="1605688"/>
                </a:lnTo>
                <a:lnTo>
                  <a:pt x="1044571" y="1593919"/>
                </a:lnTo>
                <a:lnTo>
                  <a:pt x="1087975" y="1579745"/>
                </a:lnTo>
                <a:lnTo>
                  <a:pt x="1130270" y="1563240"/>
                </a:lnTo>
                <a:lnTo>
                  <a:pt x="1171380" y="1544482"/>
                </a:lnTo>
                <a:lnTo>
                  <a:pt x="1211229" y="1523547"/>
                </a:lnTo>
                <a:lnTo>
                  <a:pt x="1249740" y="1500510"/>
                </a:lnTo>
                <a:lnTo>
                  <a:pt x="1286836" y="1475450"/>
                </a:lnTo>
                <a:lnTo>
                  <a:pt x="1322443" y="1448441"/>
                </a:lnTo>
                <a:lnTo>
                  <a:pt x="1356482" y="1419559"/>
                </a:lnTo>
                <a:lnTo>
                  <a:pt x="1388879" y="1388883"/>
                </a:lnTo>
                <a:lnTo>
                  <a:pt x="1419556" y="1356486"/>
                </a:lnTo>
                <a:lnTo>
                  <a:pt x="1448437" y="1322447"/>
                </a:lnTo>
                <a:lnTo>
                  <a:pt x="1475447" y="1286841"/>
                </a:lnTo>
                <a:lnTo>
                  <a:pt x="1500508" y="1249744"/>
                </a:lnTo>
                <a:lnTo>
                  <a:pt x="1523544" y="1211233"/>
                </a:lnTo>
                <a:lnTo>
                  <a:pt x="1544480" y="1171385"/>
                </a:lnTo>
                <a:lnTo>
                  <a:pt x="1563239" y="1130274"/>
                </a:lnTo>
                <a:lnTo>
                  <a:pt x="1579743" y="1087979"/>
                </a:lnTo>
                <a:lnTo>
                  <a:pt x="1593918" y="1044574"/>
                </a:lnTo>
                <a:lnTo>
                  <a:pt x="1605687" y="1000137"/>
                </a:lnTo>
                <a:lnTo>
                  <a:pt x="1614974" y="954743"/>
                </a:lnTo>
                <a:lnTo>
                  <a:pt x="1621701" y="908470"/>
                </a:lnTo>
                <a:lnTo>
                  <a:pt x="1625794" y="861392"/>
                </a:lnTo>
                <a:lnTo>
                  <a:pt x="1627175" y="813587"/>
                </a:lnTo>
                <a:lnTo>
                  <a:pt x="1625794" y="765783"/>
                </a:lnTo>
                <a:lnTo>
                  <a:pt x="1621701" y="718707"/>
                </a:lnTo>
                <a:lnTo>
                  <a:pt x="1614974" y="672434"/>
                </a:lnTo>
                <a:lnTo>
                  <a:pt x="1605687" y="627041"/>
                </a:lnTo>
                <a:lnTo>
                  <a:pt x="1593918" y="582604"/>
                </a:lnTo>
                <a:lnTo>
                  <a:pt x="1579743" y="539200"/>
                </a:lnTo>
                <a:lnTo>
                  <a:pt x="1563239" y="496905"/>
                </a:lnTo>
                <a:lnTo>
                  <a:pt x="1544480" y="455794"/>
                </a:lnTo>
                <a:lnTo>
                  <a:pt x="1523544" y="415946"/>
                </a:lnTo>
                <a:lnTo>
                  <a:pt x="1500508" y="377435"/>
                </a:lnTo>
                <a:lnTo>
                  <a:pt x="1475447" y="340338"/>
                </a:lnTo>
                <a:lnTo>
                  <a:pt x="1448437" y="304732"/>
                </a:lnTo>
                <a:lnTo>
                  <a:pt x="1419556" y="270692"/>
                </a:lnTo>
                <a:lnTo>
                  <a:pt x="1388879" y="238296"/>
                </a:lnTo>
                <a:lnTo>
                  <a:pt x="1356482" y="207619"/>
                </a:lnTo>
                <a:lnTo>
                  <a:pt x="1322443" y="178737"/>
                </a:lnTo>
                <a:lnTo>
                  <a:pt x="1286836" y="151728"/>
                </a:lnTo>
                <a:lnTo>
                  <a:pt x="1249740" y="126667"/>
                </a:lnTo>
                <a:lnTo>
                  <a:pt x="1211229" y="103630"/>
                </a:lnTo>
                <a:lnTo>
                  <a:pt x="1171380" y="82694"/>
                </a:lnTo>
                <a:lnTo>
                  <a:pt x="1130270" y="63936"/>
                </a:lnTo>
                <a:lnTo>
                  <a:pt x="1087975" y="47431"/>
                </a:lnTo>
                <a:lnTo>
                  <a:pt x="1044571" y="33256"/>
                </a:lnTo>
                <a:lnTo>
                  <a:pt x="1000134" y="21487"/>
                </a:lnTo>
                <a:lnTo>
                  <a:pt x="954741" y="12201"/>
                </a:lnTo>
                <a:lnTo>
                  <a:pt x="908468" y="5473"/>
                </a:lnTo>
                <a:lnTo>
                  <a:pt x="861391" y="1381"/>
                </a:lnTo>
                <a:lnTo>
                  <a:pt x="8135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178506" y="8280241"/>
            <a:ext cx="3901743" cy="1317027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270"/>
              </a:spcBef>
            </a:pPr>
            <a:r>
              <a:rPr sz="1700" b="1" spc="10" dirty="0">
                <a:solidFill>
                  <a:srgbClr val="6B6B6B"/>
                </a:solidFill>
                <a:latin typeface="Arial"/>
                <a:cs typeface="Arial"/>
              </a:rPr>
              <a:t>Dedykowany </a:t>
            </a:r>
            <a:r>
              <a:rPr sz="1700" b="1" spc="15" dirty="0">
                <a:solidFill>
                  <a:srgbClr val="6B6B6B"/>
                </a:solidFill>
                <a:latin typeface="Arial"/>
                <a:cs typeface="Arial"/>
              </a:rPr>
              <a:t>Opiekun Pracodawcy  </a:t>
            </a:r>
            <a:r>
              <a:rPr sz="1700" spc="15" dirty="0">
                <a:solidFill>
                  <a:srgbClr val="6B6B6B"/>
                </a:solidFill>
                <a:latin typeface="Arial"/>
                <a:cs typeface="Arial"/>
              </a:rPr>
              <a:t>każdy 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podmiot będzie miał </a:t>
            </a:r>
            <a:r>
              <a:rPr sz="1700" spc="15" dirty="0">
                <a:solidFill>
                  <a:srgbClr val="6B6B6B"/>
                </a:solidFill>
                <a:latin typeface="Arial"/>
                <a:cs typeface="Arial"/>
              </a:rPr>
              <a:t>swojego  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opiekuna </a:t>
            </a:r>
            <a:r>
              <a:rPr sz="1700" spc="20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1700" spc="10" dirty="0" err="1">
                <a:solidFill>
                  <a:srgbClr val="6B6B6B"/>
                </a:solidFill>
                <a:latin typeface="Arial"/>
                <a:cs typeface="Arial"/>
              </a:rPr>
              <a:t>Compensie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,</a:t>
            </a:r>
            <a:r>
              <a:rPr lang="pl-PL" sz="1200" spc="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700" spc="10" dirty="0" err="1">
                <a:solidFill>
                  <a:srgbClr val="6B6B6B"/>
                </a:solidFill>
                <a:latin typeface="Arial"/>
                <a:cs typeface="Arial"/>
              </a:rPr>
              <a:t>któr</a:t>
            </a:r>
            <a:r>
              <a:rPr lang="pl-PL" sz="1700" spc="10" dirty="0">
                <a:solidFill>
                  <a:srgbClr val="6B6B6B"/>
                </a:solidFill>
                <a:latin typeface="Arial"/>
                <a:cs typeface="Arial"/>
              </a:rPr>
              <a:t>y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6B6B6B"/>
                </a:solidFill>
                <a:latin typeface="Arial"/>
                <a:cs typeface="Arial"/>
              </a:rPr>
              <a:t>pomoże  sprawnie 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wprowadzić </a:t>
            </a:r>
            <a:r>
              <a:rPr sz="1700" spc="20" dirty="0">
                <a:solidFill>
                  <a:srgbClr val="6B6B6B"/>
                </a:solidFill>
                <a:latin typeface="Arial"/>
                <a:cs typeface="Arial"/>
              </a:rPr>
              <a:t>PPK w </a:t>
            </a:r>
            <a:r>
              <a:rPr sz="1700" spc="5" dirty="0">
                <a:solidFill>
                  <a:srgbClr val="6B6B6B"/>
                </a:solidFill>
                <a:latin typeface="Arial"/>
                <a:cs typeface="Arial"/>
              </a:rPr>
              <a:t>jego  </a:t>
            </a:r>
            <a:r>
              <a:rPr sz="1700" spc="10" dirty="0">
                <a:solidFill>
                  <a:srgbClr val="6B6B6B"/>
                </a:solidFill>
                <a:latin typeface="Arial"/>
                <a:cs typeface="Arial"/>
              </a:rPr>
              <a:t>firmie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256323" y="7989285"/>
            <a:ext cx="2052293" cy="20522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465741" y="8125700"/>
            <a:ext cx="1627505" cy="1627505"/>
          </a:xfrm>
          <a:custGeom>
            <a:avLst/>
            <a:gdLst/>
            <a:ahLst/>
            <a:cxnLst/>
            <a:rect l="l" t="t" r="r" b="b"/>
            <a:pathLst>
              <a:path w="1627504" h="1627504">
                <a:moveTo>
                  <a:pt x="861391" y="1381"/>
                </a:moveTo>
                <a:lnTo>
                  <a:pt x="765782" y="1381"/>
                </a:lnTo>
                <a:lnTo>
                  <a:pt x="718705" y="5473"/>
                </a:lnTo>
                <a:lnTo>
                  <a:pt x="672431" y="12200"/>
                </a:lnTo>
                <a:lnTo>
                  <a:pt x="627038" y="21487"/>
                </a:lnTo>
                <a:lnTo>
                  <a:pt x="582600" y="33255"/>
                </a:lnTo>
                <a:lnTo>
                  <a:pt x="539196" y="47430"/>
                </a:lnTo>
                <a:lnTo>
                  <a:pt x="496900" y="63935"/>
                </a:lnTo>
                <a:lnTo>
                  <a:pt x="455790" y="82693"/>
                </a:lnTo>
                <a:lnTo>
                  <a:pt x="415941" y="103628"/>
                </a:lnTo>
                <a:lnTo>
                  <a:pt x="377430" y="126664"/>
                </a:lnTo>
                <a:lnTo>
                  <a:pt x="340334" y="151725"/>
                </a:lnTo>
                <a:lnTo>
                  <a:pt x="304728" y="178734"/>
                </a:lnTo>
                <a:lnTo>
                  <a:pt x="270688" y="207615"/>
                </a:lnTo>
                <a:lnTo>
                  <a:pt x="238292" y="238292"/>
                </a:lnTo>
                <a:lnTo>
                  <a:pt x="207615" y="270688"/>
                </a:lnTo>
                <a:lnTo>
                  <a:pt x="178734" y="304728"/>
                </a:lnTo>
                <a:lnTo>
                  <a:pt x="151725" y="340334"/>
                </a:lnTo>
                <a:lnTo>
                  <a:pt x="126664" y="377430"/>
                </a:lnTo>
                <a:lnTo>
                  <a:pt x="103628" y="415941"/>
                </a:lnTo>
                <a:lnTo>
                  <a:pt x="82693" y="455790"/>
                </a:lnTo>
                <a:lnTo>
                  <a:pt x="63935" y="496900"/>
                </a:lnTo>
                <a:lnTo>
                  <a:pt x="47430" y="539196"/>
                </a:lnTo>
                <a:lnTo>
                  <a:pt x="33255" y="582600"/>
                </a:lnTo>
                <a:lnTo>
                  <a:pt x="21487" y="627038"/>
                </a:lnTo>
                <a:lnTo>
                  <a:pt x="12200" y="672431"/>
                </a:lnTo>
                <a:lnTo>
                  <a:pt x="5473" y="718705"/>
                </a:lnTo>
                <a:lnTo>
                  <a:pt x="1381" y="765782"/>
                </a:lnTo>
                <a:lnTo>
                  <a:pt x="0" y="813587"/>
                </a:lnTo>
                <a:lnTo>
                  <a:pt x="1381" y="861391"/>
                </a:lnTo>
                <a:lnTo>
                  <a:pt x="5473" y="908468"/>
                </a:lnTo>
                <a:lnTo>
                  <a:pt x="12200" y="954741"/>
                </a:lnTo>
                <a:lnTo>
                  <a:pt x="21487" y="1000134"/>
                </a:lnTo>
                <a:lnTo>
                  <a:pt x="33255" y="1044571"/>
                </a:lnTo>
                <a:lnTo>
                  <a:pt x="47430" y="1087975"/>
                </a:lnTo>
                <a:lnTo>
                  <a:pt x="63935" y="1130270"/>
                </a:lnTo>
                <a:lnTo>
                  <a:pt x="82693" y="1171380"/>
                </a:lnTo>
                <a:lnTo>
                  <a:pt x="103628" y="1211229"/>
                </a:lnTo>
                <a:lnTo>
                  <a:pt x="126664" y="1249740"/>
                </a:lnTo>
                <a:lnTo>
                  <a:pt x="151725" y="1286836"/>
                </a:lnTo>
                <a:lnTo>
                  <a:pt x="178734" y="1322443"/>
                </a:lnTo>
                <a:lnTo>
                  <a:pt x="207615" y="1356482"/>
                </a:lnTo>
                <a:lnTo>
                  <a:pt x="238292" y="1388879"/>
                </a:lnTo>
                <a:lnTo>
                  <a:pt x="270688" y="1419556"/>
                </a:lnTo>
                <a:lnTo>
                  <a:pt x="304728" y="1448437"/>
                </a:lnTo>
                <a:lnTo>
                  <a:pt x="340334" y="1475447"/>
                </a:lnTo>
                <a:lnTo>
                  <a:pt x="377430" y="1500508"/>
                </a:lnTo>
                <a:lnTo>
                  <a:pt x="415941" y="1523544"/>
                </a:lnTo>
                <a:lnTo>
                  <a:pt x="455790" y="1544480"/>
                </a:lnTo>
                <a:lnTo>
                  <a:pt x="496900" y="1563239"/>
                </a:lnTo>
                <a:lnTo>
                  <a:pt x="539196" y="1579743"/>
                </a:lnTo>
                <a:lnTo>
                  <a:pt x="582600" y="1593918"/>
                </a:lnTo>
                <a:lnTo>
                  <a:pt x="627038" y="1605687"/>
                </a:lnTo>
                <a:lnTo>
                  <a:pt x="672431" y="1614974"/>
                </a:lnTo>
                <a:lnTo>
                  <a:pt x="718705" y="1621701"/>
                </a:lnTo>
                <a:lnTo>
                  <a:pt x="765782" y="1625794"/>
                </a:lnTo>
                <a:lnTo>
                  <a:pt x="813587" y="1627175"/>
                </a:lnTo>
                <a:lnTo>
                  <a:pt x="861391" y="1625794"/>
                </a:lnTo>
                <a:lnTo>
                  <a:pt x="908468" y="1621701"/>
                </a:lnTo>
                <a:lnTo>
                  <a:pt x="954741" y="1614974"/>
                </a:lnTo>
                <a:lnTo>
                  <a:pt x="1000134" y="1605687"/>
                </a:lnTo>
                <a:lnTo>
                  <a:pt x="1044571" y="1593918"/>
                </a:lnTo>
                <a:lnTo>
                  <a:pt x="1087975" y="1579743"/>
                </a:lnTo>
                <a:lnTo>
                  <a:pt x="1130270" y="1563239"/>
                </a:lnTo>
                <a:lnTo>
                  <a:pt x="1171380" y="1544480"/>
                </a:lnTo>
                <a:lnTo>
                  <a:pt x="1211229" y="1523544"/>
                </a:lnTo>
                <a:lnTo>
                  <a:pt x="1249740" y="1500508"/>
                </a:lnTo>
                <a:lnTo>
                  <a:pt x="1286836" y="1475447"/>
                </a:lnTo>
                <a:lnTo>
                  <a:pt x="1322443" y="1448437"/>
                </a:lnTo>
                <a:lnTo>
                  <a:pt x="1356482" y="1419556"/>
                </a:lnTo>
                <a:lnTo>
                  <a:pt x="1388879" y="1388879"/>
                </a:lnTo>
                <a:lnTo>
                  <a:pt x="1419556" y="1356482"/>
                </a:lnTo>
                <a:lnTo>
                  <a:pt x="1448437" y="1322443"/>
                </a:lnTo>
                <a:lnTo>
                  <a:pt x="1475447" y="1286836"/>
                </a:lnTo>
                <a:lnTo>
                  <a:pt x="1500508" y="1249740"/>
                </a:lnTo>
                <a:lnTo>
                  <a:pt x="1523544" y="1211229"/>
                </a:lnTo>
                <a:lnTo>
                  <a:pt x="1544480" y="1171380"/>
                </a:lnTo>
                <a:lnTo>
                  <a:pt x="1563239" y="1130270"/>
                </a:lnTo>
                <a:lnTo>
                  <a:pt x="1579743" y="1087975"/>
                </a:lnTo>
                <a:lnTo>
                  <a:pt x="1593918" y="1044571"/>
                </a:lnTo>
                <a:lnTo>
                  <a:pt x="1605687" y="1000134"/>
                </a:lnTo>
                <a:lnTo>
                  <a:pt x="1614974" y="954741"/>
                </a:lnTo>
                <a:lnTo>
                  <a:pt x="1621701" y="908468"/>
                </a:lnTo>
                <a:lnTo>
                  <a:pt x="1625794" y="861391"/>
                </a:lnTo>
                <a:lnTo>
                  <a:pt x="1627175" y="813587"/>
                </a:lnTo>
                <a:lnTo>
                  <a:pt x="1625794" y="765782"/>
                </a:lnTo>
                <a:lnTo>
                  <a:pt x="1621701" y="718705"/>
                </a:lnTo>
                <a:lnTo>
                  <a:pt x="1614974" y="672431"/>
                </a:lnTo>
                <a:lnTo>
                  <a:pt x="1605687" y="627038"/>
                </a:lnTo>
                <a:lnTo>
                  <a:pt x="1593918" y="582600"/>
                </a:lnTo>
                <a:lnTo>
                  <a:pt x="1579743" y="539196"/>
                </a:lnTo>
                <a:lnTo>
                  <a:pt x="1563239" y="496900"/>
                </a:lnTo>
                <a:lnTo>
                  <a:pt x="1544480" y="455790"/>
                </a:lnTo>
                <a:lnTo>
                  <a:pt x="1523544" y="415941"/>
                </a:lnTo>
                <a:lnTo>
                  <a:pt x="1500508" y="377430"/>
                </a:lnTo>
                <a:lnTo>
                  <a:pt x="1475447" y="340334"/>
                </a:lnTo>
                <a:lnTo>
                  <a:pt x="1448437" y="304728"/>
                </a:lnTo>
                <a:lnTo>
                  <a:pt x="1419556" y="270688"/>
                </a:lnTo>
                <a:lnTo>
                  <a:pt x="1388879" y="238292"/>
                </a:lnTo>
                <a:lnTo>
                  <a:pt x="1356482" y="207615"/>
                </a:lnTo>
                <a:lnTo>
                  <a:pt x="1322443" y="178734"/>
                </a:lnTo>
                <a:lnTo>
                  <a:pt x="1286836" y="151725"/>
                </a:lnTo>
                <a:lnTo>
                  <a:pt x="1249740" y="126664"/>
                </a:lnTo>
                <a:lnTo>
                  <a:pt x="1211229" y="103628"/>
                </a:lnTo>
                <a:lnTo>
                  <a:pt x="1171380" y="82693"/>
                </a:lnTo>
                <a:lnTo>
                  <a:pt x="1130270" y="63935"/>
                </a:lnTo>
                <a:lnTo>
                  <a:pt x="1087975" y="47430"/>
                </a:lnTo>
                <a:lnTo>
                  <a:pt x="1044571" y="33255"/>
                </a:lnTo>
                <a:lnTo>
                  <a:pt x="1000134" y="21487"/>
                </a:lnTo>
                <a:lnTo>
                  <a:pt x="954741" y="12200"/>
                </a:lnTo>
                <a:lnTo>
                  <a:pt x="908468" y="5473"/>
                </a:lnTo>
                <a:lnTo>
                  <a:pt x="861391" y="1381"/>
                </a:lnTo>
                <a:close/>
              </a:path>
              <a:path w="1627504" h="1627504">
                <a:moveTo>
                  <a:pt x="813587" y="0"/>
                </a:moveTo>
                <a:lnTo>
                  <a:pt x="765782" y="1381"/>
                </a:lnTo>
                <a:lnTo>
                  <a:pt x="861391" y="1381"/>
                </a:lnTo>
                <a:lnTo>
                  <a:pt x="8135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402458" y="8626071"/>
            <a:ext cx="2701925" cy="53784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270"/>
              </a:spcBef>
            </a:pPr>
            <a:r>
              <a:rPr sz="1700" b="1" spc="15" dirty="0">
                <a:solidFill>
                  <a:srgbClr val="6B6B6B"/>
                </a:solidFill>
                <a:latin typeface="Arial"/>
                <a:cs typeface="Arial"/>
              </a:rPr>
              <a:t>Ponad </a:t>
            </a:r>
            <a:r>
              <a:rPr sz="1700" b="1" spc="10" dirty="0">
                <a:solidFill>
                  <a:srgbClr val="6B6B6B"/>
                </a:solidFill>
                <a:latin typeface="Arial"/>
                <a:cs typeface="Arial"/>
              </a:rPr>
              <a:t>250 </a:t>
            </a:r>
            <a:r>
              <a:rPr sz="1700" b="1" spc="15" dirty="0">
                <a:solidFill>
                  <a:srgbClr val="6B6B6B"/>
                </a:solidFill>
                <a:latin typeface="Arial"/>
                <a:cs typeface="Arial"/>
              </a:rPr>
              <a:t>Ekspertów  Compensy </a:t>
            </a:r>
            <a:r>
              <a:rPr sz="1700" b="1" spc="20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1700" b="1" spc="10" dirty="0">
                <a:solidFill>
                  <a:srgbClr val="6B6B6B"/>
                </a:solidFill>
                <a:latin typeface="Arial"/>
                <a:cs typeface="Arial"/>
              </a:rPr>
              <a:t>całej</a:t>
            </a:r>
            <a:r>
              <a:rPr sz="1700" b="1" spc="-8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700" b="1" spc="15" dirty="0">
                <a:solidFill>
                  <a:srgbClr val="6B6B6B"/>
                </a:solidFill>
                <a:latin typeface="Arial"/>
                <a:cs typeface="Arial"/>
              </a:rPr>
              <a:t>Polsce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2889659" y="4146470"/>
            <a:ext cx="2052293" cy="20522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104313" y="4288811"/>
            <a:ext cx="1627505" cy="1627505"/>
          </a:xfrm>
          <a:custGeom>
            <a:avLst/>
            <a:gdLst/>
            <a:ahLst/>
            <a:cxnLst/>
            <a:rect l="l" t="t" r="r" b="b"/>
            <a:pathLst>
              <a:path w="1627505" h="1627504">
                <a:moveTo>
                  <a:pt x="813587" y="0"/>
                </a:moveTo>
                <a:lnTo>
                  <a:pt x="765782" y="1381"/>
                </a:lnTo>
                <a:lnTo>
                  <a:pt x="718705" y="5473"/>
                </a:lnTo>
                <a:lnTo>
                  <a:pt x="672431" y="12200"/>
                </a:lnTo>
                <a:lnTo>
                  <a:pt x="627038" y="21487"/>
                </a:lnTo>
                <a:lnTo>
                  <a:pt x="582600" y="33255"/>
                </a:lnTo>
                <a:lnTo>
                  <a:pt x="539196" y="47430"/>
                </a:lnTo>
                <a:lnTo>
                  <a:pt x="496900" y="63935"/>
                </a:lnTo>
                <a:lnTo>
                  <a:pt x="455790" y="82693"/>
                </a:lnTo>
                <a:lnTo>
                  <a:pt x="415941" y="103628"/>
                </a:lnTo>
                <a:lnTo>
                  <a:pt x="377430" y="126664"/>
                </a:lnTo>
                <a:lnTo>
                  <a:pt x="340334" y="151725"/>
                </a:lnTo>
                <a:lnTo>
                  <a:pt x="304728" y="178734"/>
                </a:lnTo>
                <a:lnTo>
                  <a:pt x="270688" y="207615"/>
                </a:lnTo>
                <a:lnTo>
                  <a:pt x="238292" y="238292"/>
                </a:lnTo>
                <a:lnTo>
                  <a:pt x="207615" y="270688"/>
                </a:lnTo>
                <a:lnTo>
                  <a:pt x="178734" y="304728"/>
                </a:lnTo>
                <a:lnTo>
                  <a:pt x="151725" y="340334"/>
                </a:lnTo>
                <a:lnTo>
                  <a:pt x="126664" y="377430"/>
                </a:lnTo>
                <a:lnTo>
                  <a:pt x="103628" y="415941"/>
                </a:lnTo>
                <a:lnTo>
                  <a:pt x="82693" y="455790"/>
                </a:lnTo>
                <a:lnTo>
                  <a:pt x="63935" y="496900"/>
                </a:lnTo>
                <a:lnTo>
                  <a:pt x="47430" y="539196"/>
                </a:lnTo>
                <a:lnTo>
                  <a:pt x="33255" y="582600"/>
                </a:lnTo>
                <a:lnTo>
                  <a:pt x="21487" y="627038"/>
                </a:lnTo>
                <a:lnTo>
                  <a:pt x="12200" y="672431"/>
                </a:lnTo>
                <a:lnTo>
                  <a:pt x="5473" y="718705"/>
                </a:lnTo>
                <a:lnTo>
                  <a:pt x="1381" y="765782"/>
                </a:lnTo>
                <a:lnTo>
                  <a:pt x="0" y="813587"/>
                </a:lnTo>
                <a:lnTo>
                  <a:pt x="1381" y="861391"/>
                </a:lnTo>
                <a:lnTo>
                  <a:pt x="5473" y="908468"/>
                </a:lnTo>
                <a:lnTo>
                  <a:pt x="12200" y="954741"/>
                </a:lnTo>
                <a:lnTo>
                  <a:pt x="21487" y="1000134"/>
                </a:lnTo>
                <a:lnTo>
                  <a:pt x="33255" y="1044571"/>
                </a:lnTo>
                <a:lnTo>
                  <a:pt x="47430" y="1087975"/>
                </a:lnTo>
                <a:lnTo>
                  <a:pt x="63935" y="1130270"/>
                </a:lnTo>
                <a:lnTo>
                  <a:pt x="82693" y="1171380"/>
                </a:lnTo>
                <a:lnTo>
                  <a:pt x="103628" y="1211229"/>
                </a:lnTo>
                <a:lnTo>
                  <a:pt x="126664" y="1249740"/>
                </a:lnTo>
                <a:lnTo>
                  <a:pt x="151725" y="1286836"/>
                </a:lnTo>
                <a:lnTo>
                  <a:pt x="178734" y="1322443"/>
                </a:lnTo>
                <a:lnTo>
                  <a:pt x="207615" y="1356482"/>
                </a:lnTo>
                <a:lnTo>
                  <a:pt x="238292" y="1388879"/>
                </a:lnTo>
                <a:lnTo>
                  <a:pt x="270688" y="1419556"/>
                </a:lnTo>
                <a:lnTo>
                  <a:pt x="304728" y="1448437"/>
                </a:lnTo>
                <a:lnTo>
                  <a:pt x="340334" y="1475447"/>
                </a:lnTo>
                <a:lnTo>
                  <a:pt x="377430" y="1500508"/>
                </a:lnTo>
                <a:lnTo>
                  <a:pt x="415941" y="1523544"/>
                </a:lnTo>
                <a:lnTo>
                  <a:pt x="455790" y="1544480"/>
                </a:lnTo>
                <a:lnTo>
                  <a:pt x="496900" y="1563239"/>
                </a:lnTo>
                <a:lnTo>
                  <a:pt x="539196" y="1579743"/>
                </a:lnTo>
                <a:lnTo>
                  <a:pt x="582600" y="1593918"/>
                </a:lnTo>
                <a:lnTo>
                  <a:pt x="627038" y="1605687"/>
                </a:lnTo>
                <a:lnTo>
                  <a:pt x="672431" y="1614974"/>
                </a:lnTo>
                <a:lnTo>
                  <a:pt x="718705" y="1621701"/>
                </a:lnTo>
                <a:lnTo>
                  <a:pt x="765782" y="1625794"/>
                </a:lnTo>
                <a:lnTo>
                  <a:pt x="813587" y="1627175"/>
                </a:lnTo>
                <a:lnTo>
                  <a:pt x="861392" y="1625794"/>
                </a:lnTo>
                <a:lnTo>
                  <a:pt x="908470" y="1621701"/>
                </a:lnTo>
                <a:lnTo>
                  <a:pt x="954743" y="1614974"/>
                </a:lnTo>
                <a:lnTo>
                  <a:pt x="1000137" y="1605687"/>
                </a:lnTo>
                <a:lnTo>
                  <a:pt x="1044574" y="1593918"/>
                </a:lnTo>
                <a:lnTo>
                  <a:pt x="1087979" y="1579743"/>
                </a:lnTo>
                <a:lnTo>
                  <a:pt x="1130274" y="1563239"/>
                </a:lnTo>
                <a:lnTo>
                  <a:pt x="1171385" y="1544480"/>
                </a:lnTo>
                <a:lnTo>
                  <a:pt x="1211233" y="1523544"/>
                </a:lnTo>
                <a:lnTo>
                  <a:pt x="1249744" y="1500508"/>
                </a:lnTo>
                <a:lnTo>
                  <a:pt x="1286841" y="1475447"/>
                </a:lnTo>
                <a:lnTo>
                  <a:pt x="1322447" y="1448437"/>
                </a:lnTo>
                <a:lnTo>
                  <a:pt x="1356486" y="1419556"/>
                </a:lnTo>
                <a:lnTo>
                  <a:pt x="1388883" y="1388879"/>
                </a:lnTo>
                <a:lnTo>
                  <a:pt x="1419559" y="1356482"/>
                </a:lnTo>
                <a:lnTo>
                  <a:pt x="1448441" y="1322443"/>
                </a:lnTo>
                <a:lnTo>
                  <a:pt x="1475450" y="1286836"/>
                </a:lnTo>
                <a:lnTo>
                  <a:pt x="1500510" y="1249740"/>
                </a:lnTo>
                <a:lnTo>
                  <a:pt x="1523547" y="1211229"/>
                </a:lnTo>
                <a:lnTo>
                  <a:pt x="1544482" y="1171380"/>
                </a:lnTo>
                <a:lnTo>
                  <a:pt x="1563240" y="1130270"/>
                </a:lnTo>
                <a:lnTo>
                  <a:pt x="1579745" y="1087975"/>
                </a:lnTo>
                <a:lnTo>
                  <a:pt x="1593919" y="1044571"/>
                </a:lnTo>
                <a:lnTo>
                  <a:pt x="1605688" y="1000134"/>
                </a:lnTo>
                <a:lnTo>
                  <a:pt x="1614974" y="954741"/>
                </a:lnTo>
                <a:lnTo>
                  <a:pt x="1621702" y="908468"/>
                </a:lnTo>
                <a:lnTo>
                  <a:pt x="1625794" y="861391"/>
                </a:lnTo>
                <a:lnTo>
                  <a:pt x="1627175" y="813587"/>
                </a:lnTo>
                <a:lnTo>
                  <a:pt x="1625794" y="765782"/>
                </a:lnTo>
                <a:lnTo>
                  <a:pt x="1621702" y="718705"/>
                </a:lnTo>
                <a:lnTo>
                  <a:pt x="1614974" y="672431"/>
                </a:lnTo>
                <a:lnTo>
                  <a:pt x="1605688" y="627038"/>
                </a:lnTo>
                <a:lnTo>
                  <a:pt x="1593919" y="582600"/>
                </a:lnTo>
                <a:lnTo>
                  <a:pt x="1579745" y="539196"/>
                </a:lnTo>
                <a:lnTo>
                  <a:pt x="1563240" y="496900"/>
                </a:lnTo>
                <a:lnTo>
                  <a:pt x="1544482" y="455790"/>
                </a:lnTo>
                <a:lnTo>
                  <a:pt x="1523547" y="415941"/>
                </a:lnTo>
                <a:lnTo>
                  <a:pt x="1500510" y="377430"/>
                </a:lnTo>
                <a:lnTo>
                  <a:pt x="1475450" y="340334"/>
                </a:lnTo>
                <a:lnTo>
                  <a:pt x="1448441" y="304728"/>
                </a:lnTo>
                <a:lnTo>
                  <a:pt x="1419559" y="270688"/>
                </a:lnTo>
                <a:lnTo>
                  <a:pt x="1388883" y="238292"/>
                </a:lnTo>
                <a:lnTo>
                  <a:pt x="1356486" y="207615"/>
                </a:lnTo>
                <a:lnTo>
                  <a:pt x="1322447" y="178734"/>
                </a:lnTo>
                <a:lnTo>
                  <a:pt x="1286841" y="151725"/>
                </a:lnTo>
                <a:lnTo>
                  <a:pt x="1249744" y="126664"/>
                </a:lnTo>
                <a:lnTo>
                  <a:pt x="1211233" y="103628"/>
                </a:lnTo>
                <a:lnTo>
                  <a:pt x="1171385" y="82693"/>
                </a:lnTo>
                <a:lnTo>
                  <a:pt x="1130274" y="63935"/>
                </a:lnTo>
                <a:lnTo>
                  <a:pt x="1087979" y="47430"/>
                </a:lnTo>
                <a:lnTo>
                  <a:pt x="1044574" y="33255"/>
                </a:lnTo>
                <a:lnTo>
                  <a:pt x="1000137" y="21487"/>
                </a:lnTo>
                <a:lnTo>
                  <a:pt x="954743" y="12200"/>
                </a:lnTo>
                <a:lnTo>
                  <a:pt x="908470" y="5473"/>
                </a:lnTo>
                <a:lnTo>
                  <a:pt x="861392" y="1381"/>
                </a:lnTo>
                <a:lnTo>
                  <a:pt x="8135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5041030" y="4451576"/>
            <a:ext cx="4002620" cy="161198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270"/>
              </a:spcBef>
            </a:pPr>
            <a:r>
              <a:rPr lang="pl-PL" sz="1700" b="1" spc="10" dirty="0">
                <a:solidFill>
                  <a:srgbClr val="6F6F6F"/>
                </a:solidFill>
                <a:latin typeface="Arial"/>
                <a:cs typeface="Arial"/>
              </a:rPr>
              <a:t>Portal </a:t>
            </a:r>
            <a:r>
              <a:rPr lang="pl-PL" sz="1700" b="1" spc="15" dirty="0">
                <a:solidFill>
                  <a:srgbClr val="6F6F6F"/>
                </a:solidFill>
                <a:latin typeface="Arial"/>
                <a:cs typeface="Arial"/>
              </a:rPr>
              <a:t>dla Pracownika- </a:t>
            </a:r>
            <a:r>
              <a:rPr lang="pl-PL" sz="1700" spc="5" dirty="0">
                <a:solidFill>
                  <a:srgbClr val="6F6F6F"/>
                </a:solidFill>
                <a:latin typeface="Arial"/>
                <a:cs typeface="Arial"/>
              </a:rPr>
              <a:t>aplikacja również w wersji na urządzenia mobilne (smartfon, tablet) – daje </a:t>
            </a:r>
            <a:r>
              <a:rPr lang="pl-PL" sz="1700" spc="10" dirty="0">
                <a:solidFill>
                  <a:srgbClr val="6F6F6F"/>
                </a:solidFill>
                <a:latin typeface="Arial"/>
                <a:cs typeface="Arial"/>
              </a:rPr>
              <a:t>dostęp </a:t>
            </a:r>
            <a:r>
              <a:rPr lang="pl-PL" sz="1700" spc="15" dirty="0">
                <a:solidFill>
                  <a:srgbClr val="6F6F6F"/>
                </a:solidFill>
                <a:latin typeface="Arial"/>
                <a:cs typeface="Arial"/>
              </a:rPr>
              <a:t>do </a:t>
            </a:r>
            <a:r>
              <a:rPr lang="pl-PL" sz="1700" spc="5" dirty="0">
                <a:solidFill>
                  <a:srgbClr val="6F6F6F"/>
                </a:solidFill>
                <a:latin typeface="Arial"/>
                <a:cs typeface="Arial"/>
              </a:rPr>
              <a:t>informacji </a:t>
            </a:r>
            <a:r>
              <a:rPr lang="pl-PL" sz="1700" spc="15" dirty="0">
                <a:solidFill>
                  <a:srgbClr val="6F6F6F"/>
                </a:solidFill>
                <a:latin typeface="Arial"/>
                <a:cs typeface="Arial"/>
              </a:rPr>
              <a:t>o </a:t>
            </a:r>
            <a:r>
              <a:rPr lang="pl-PL" sz="1700" spc="10" dirty="0">
                <a:solidFill>
                  <a:srgbClr val="6F6F6F"/>
                </a:solidFill>
                <a:latin typeface="Arial"/>
                <a:cs typeface="Arial"/>
              </a:rPr>
              <a:t>oszczędnościach oraz </a:t>
            </a:r>
            <a:r>
              <a:rPr lang="pl-PL" sz="1700" spc="15" dirty="0">
                <a:solidFill>
                  <a:srgbClr val="6F6F6F"/>
                </a:solidFill>
                <a:latin typeface="Arial"/>
                <a:cs typeface="Arial"/>
              </a:rPr>
              <a:t>umożliwia składanie</a:t>
            </a:r>
            <a:r>
              <a:rPr lang="pl-PL" sz="1700" spc="10" dirty="0">
                <a:solidFill>
                  <a:srgbClr val="6F6F6F"/>
                </a:solidFill>
                <a:latin typeface="Arial"/>
                <a:cs typeface="Arial"/>
              </a:rPr>
              <a:t> dyspozycji </a:t>
            </a:r>
            <a:endParaRPr lang="pl-PL" sz="1700" dirty="0">
              <a:solidFill>
                <a:srgbClr val="6F6F6F"/>
              </a:solidFill>
              <a:latin typeface="Arial"/>
              <a:cs typeface="Arial"/>
            </a:endParaRPr>
          </a:p>
          <a:p>
            <a:pPr marL="12700" marR="5080">
              <a:lnSpc>
                <a:spcPts val="1950"/>
              </a:lnSpc>
              <a:spcBef>
                <a:spcPts val="270"/>
              </a:spcBef>
            </a:pPr>
            <a:endParaRPr lang="pl-PL" sz="1700" dirty="0">
              <a:solidFill>
                <a:srgbClr val="6F6F6F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0" y="198947"/>
            <a:ext cx="18146395" cy="2157095"/>
          </a:xfrm>
          <a:custGeom>
            <a:avLst/>
            <a:gdLst/>
            <a:ahLst/>
            <a:cxnLst/>
            <a:rect l="l" t="t" r="r" b="b"/>
            <a:pathLst>
              <a:path w="18146395" h="2157095">
                <a:moveTo>
                  <a:pt x="17758621" y="0"/>
                </a:moveTo>
                <a:lnTo>
                  <a:pt x="0" y="0"/>
                </a:lnTo>
                <a:lnTo>
                  <a:pt x="0" y="2157001"/>
                </a:lnTo>
                <a:lnTo>
                  <a:pt x="17758621" y="2157001"/>
                </a:lnTo>
                <a:lnTo>
                  <a:pt x="17807220" y="2153983"/>
                </a:lnTo>
                <a:lnTo>
                  <a:pt x="17854016" y="2145169"/>
                </a:lnTo>
                <a:lnTo>
                  <a:pt x="17898648" y="2130924"/>
                </a:lnTo>
                <a:lnTo>
                  <a:pt x="17940753" y="2111610"/>
                </a:lnTo>
                <a:lnTo>
                  <a:pt x="17979966" y="2087590"/>
                </a:lnTo>
                <a:lnTo>
                  <a:pt x="18015926" y="2059226"/>
                </a:lnTo>
                <a:lnTo>
                  <a:pt x="18048269" y="2026883"/>
                </a:lnTo>
                <a:lnTo>
                  <a:pt x="18076632" y="1990924"/>
                </a:lnTo>
                <a:lnTo>
                  <a:pt x="18100652" y="1951710"/>
                </a:lnTo>
                <a:lnTo>
                  <a:pt x="18119966" y="1909606"/>
                </a:lnTo>
                <a:lnTo>
                  <a:pt x="18134212" y="1864974"/>
                </a:lnTo>
                <a:lnTo>
                  <a:pt x="18143025" y="1818177"/>
                </a:lnTo>
                <a:lnTo>
                  <a:pt x="18146044" y="1769579"/>
                </a:lnTo>
                <a:lnTo>
                  <a:pt x="18146044" y="387422"/>
                </a:lnTo>
                <a:lnTo>
                  <a:pt x="18143025" y="338824"/>
                </a:lnTo>
                <a:lnTo>
                  <a:pt x="18134212" y="292027"/>
                </a:lnTo>
                <a:lnTo>
                  <a:pt x="18119966" y="247395"/>
                </a:lnTo>
                <a:lnTo>
                  <a:pt x="18100652" y="205291"/>
                </a:lnTo>
                <a:lnTo>
                  <a:pt x="18076632" y="166077"/>
                </a:lnTo>
                <a:lnTo>
                  <a:pt x="18048269" y="130117"/>
                </a:lnTo>
                <a:lnTo>
                  <a:pt x="18015926" y="97775"/>
                </a:lnTo>
                <a:lnTo>
                  <a:pt x="17979966" y="69411"/>
                </a:lnTo>
                <a:lnTo>
                  <a:pt x="17940753" y="45391"/>
                </a:lnTo>
                <a:lnTo>
                  <a:pt x="17898648" y="26077"/>
                </a:lnTo>
                <a:lnTo>
                  <a:pt x="17854016" y="11831"/>
                </a:lnTo>
                <a:lnTo>
                  <a:pt x="17807220" y="3018"/>
                </a:lnTo>
                <a:lnTo>
                  <a:pt x="17758621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586369"/>
            <a:ext cx="18146395" cy="1769745"/>
          </a:xfrm>
          <a:custGeom>
            <a:avLst/>
            <a:gdLst/>
            <a:ahLst/>
            <a:cxnLst/>
            <a:rect l="l" t="t" r="r" b="b"/>
            <a:pathLst>
              <a:path w="18146395" h="1769745">
                <a:moveTo>
                  <a:pt x="18146044" y="0"/>
                </a:moveTo>
                <a:lnTo>
                  <a:pt x="18146044" y="1382156"/>
                </a:lnTo>
                <a:lnTo>
                  <a:pt x="18143025" y="1430753"/>
                </a:lnTo>
                <a:lnTo>
                  <a:pt x="18134212" y="1477548"/>
                </a:lnTo>
                <a:lnTo>
                  <a:pt x="18119966" y="1522179"/>
                </a:lnTo>
                <a:lnTo>
                  <a:pt x="18100652" y="1564283"/>
                </a:lnTo>
                <a:lnTo>
                  <a:pt x="18076632" y="1603497"/>
                </a:lnTo>
                <a:lnTo>
                  <a:pt x="18048269" y="1639457"/>
                </a:lnTo>
                <a:lnTo>
                  <a:pt x="18015926" y="1671800"/>
                </a:lnTo>
                <a:lnTo>
                  <a:pt x="17979966" y="1700164"/>
                </a:lnTo>
                <a:lnTo>
                  <a:pt x="17940753" y="1724185"/>
                </a:lnTo>
                <a:lnTo>
                  <a:pt x="17898648" y="1743500"/>
                </a:lnTo>
                <a:lnTo>
                  <a:pt x="17854016" y="1757746"/>
                </a:lnTo>
                <a:lnTo>
                  <a:pt x="17807220" y="1766560"/>
                </a:lnTo>
                <a:lnTo>
                  <a:pt x="17758621" y="1769579"/>
                </a:lnTo>
                <a:lnTo>
                  <a:pt x="0" y="1769579"/>
                </a:lnTo>
              </a:path>
            </a:pathLst>
          </a:custGeom>
          <a:ln w="209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013446" y="741203"/>
            <a:ext cx="12101195" cy="1045844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 marR="5080">
              <a:lnSpc>
                <a:spcPts val="3870"/>
              </a:lnSpc>
              <a:spcBef>
                <a:spcPts val="465"/>
              </a:spcBef>
            </a:pPr>
            <a:r>
              <a:rPr sz="3450" dirty="0">
                <a:solidFill>
                  <a:srgbClr val="FFFFFF"/>
                </a:solidFill>
              </a:rPr>
              <a:t>Compensa </a:t>
            </a:r>
            <a:r>
              <a:rPr sz="3450" spc="5" dirty="0">
                <a:solidFill>
                  <a:srgbClr val="FFFFFF"/>
                </a:solidFill>
              </a:rPr>
              <a:t>PPK </a:t>
            </a:r>
            <a:r>
              <a:rPr sz="3450" dirty="0">
                <a:solidFill>
                  <a:srgbClr val="FFFFFF"/>
                </a:solidFill>
              </a:rPr>
              <a:t>- </a:t>
            </a:r>
            <a:r>
              <a:rPr sz="3450" spc="5" dirty="0">
                <a:solidFill>
                  <a:srgbClr val="FFFFFF"/>
                </a:solidFill>
              </a:rPr>
              <a:t>wspieramy Pracodawcę </a:t>
            </a:r>
            <a:r>
              <a:rPr sz="3450" dirty="0">
                <a:solidFill>
                  <a:srgbClr val="FFFFFF"/>
                </a:solidFill>
              </a:rPr>
              <a:t>i </a:t>
            </a:r>
            <a:r>
              <a:rPr sz="3450" spc="5" dirty="0">
                <a:solidFill>
                  <a:srgbClr val="FFFFFF"/>
                </a:solidFill>
              </a:rPr>
              <a:t>Pracownika na  każdym </a:t>
            </a:r>
            <a:r>
              <a:rPr sz="3450" dirty="0">
                <a:solidFill>
                  <a:srgbClr val="FFFFFF"/>
                </a:solidFill>
              </a:rPr>
              <a:t>etapie </a:t>
            </a:r>
            <a:r>
              <a:rPr sz="3450" spc="5" dirty="0">
                <a:solidFill>
                  <a:srgbClr val="FFFFFF"/>
                </a:solidFill>
              </a:rPr>
              <a:t>wdrożenia </a:t>
            </a:r>
            <a:r>
              <a:rPr sz="3450" dirty="0">
                <a:solidFill>
                  <a:srgbClr val="FFFFFF"/>
                </a:solidFill>
              </a:rPr>
              <a:t>i </a:t>
            </a:r>
            <a:r>
              <a:rPr sz="3450" spc="5" dirty="0">
                <a:solidFill>
                  <a:srgbClr val="FFFFFF"/>
                </a:solidFill>
              </a:rPr>
              <a:t>obsługi</a:t>
            </a:r>
            <a:r>
              <a:rPr sz="3450" spc="-5" dirty="0">
                <a:solidFill>
                  <a:srgbClr val="FFFFFF"/>
                </a:solidFill>
              </a:rPr>
              <a:t> </a:t>
            </a:r>
            <a:r>
              <a:rPr sz="3450" spc="5" dirty="0">
                <a:solidFill>
                  <a:srgbClr val="FFFFFF"/>
                </a:solidFill>
              </a:rPr>
              <a:t>PPK</a:t>
            </a:r>
            <a:endParaRPr sz="3450"/>
          </a:p>
        </p:txBody>
      </p:sp>
      <p:sp>
        <p:nvSpPr>
          <p:cNvPr id="33" name="object 33"/>
          <p:cNvSpPr/>
          <p:nvPr/>
        </p:nvSpPr>
        <p:spPr>
          <a:xfrm>
            <a:off x="14732536" y="0"/>
            <a:ext cx="4806136" cy="20627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941953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580676" y="408364"/>
            <a:ext cx="3214561" cy="8743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2020880"/>
            <a:ext cx="16324110" cy="148686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2157002"/>
            <a:ext cx="16115030" cy="1068070"/>
          </a:xfrm>
          <a:custGeom>
            <a:avLst/>
            <a:gdLst/>
            <a:ahLst/>
            <a:cxnLst/>
            <a:rect l="l" t="t" r="r" b="b"/>
            <a:pathLst>
              <a:path w="16115030" h="1068070">
                <a:moveTo>
                  <a:pt x="15804754" y="0"/>
                </a:moveTo>
                <a:lnTo>
                  <a:pt x="0" y="0"/>
                </a:lnTo>
                <a:lnTo>
                  <a:pt x="0" y="1068030"/>
                </a:lnTo>
                <a:lnTo>
                  <a:pt x="15804754" y="1068030"/>
                </a:lnTo>
                <a:lnTo>
                  <a:pt x="15850555" y="1064669"/>
                </a:lnTo>
                <a:lnTo>
                  <a:pt x="15894270" y="1054908"/>
                </a:lnTo>
                <a:lnTo>
                  <a:pt x="15935418" y="1039224"/>
                </a:lnTo>
                <a:lnTo>
                  <a:pt x="15973520" y="1018098"/>
                </a:lnTo>
                <a:lnTo>
                  <a:pt x="16008098" y="992009"/>
                </a:lnTo>
                <a:lnTo>
                  <a:pt x="16038671" y="961435"/>
                </a:lnTo>
                <a:lnTo>
                  <a:pt x="16064760" y="926858"/>
                </a:lnTo>
                <a:lnTo>
                  <a:pt x="16085886" y="888755"/>
                </a:lnTo>
                <a:lnTo>
                  <a:pt x="16101570" y="847607"/>
                </a:lnTo>
                <a:lnTo>
                  <a:pt x="16111332" y="803893"/>
                </a:lnTo>
                <a:lnTo>
                  <a:pt x="16114692" y="758092"/>
                </a:lnTo>
                <a:lnTo>
                  <a:pt x="16114692" y="309938"/>
                </a:lnTo>
                <a:lnTo>
                  <a:pt x="16111332" y="264136"/>
                </a:lnTo>
                <a:lnTo>
                  <a:pt x="16101570" y="220422"/>
                </a:lnTo>
                <a:lnTo>
                  <a:pt x="16085886" y="179274"/>
                </a:lnTo>
                <a:lnTo>
                  <a:pt x="16064760" y="141171"/>
                </a:lnTo>
                <a:lnTo>
                  <a:pt x="16038671" y="106594"/>
                </a:lnTo>
                <a:lnTo>
                  <a:pt x="16008098" y="76021"/>
                </a:lnTo>
                <a:lnTo>
                  <a:pt x="15973520" y="49931"/>
                </a:lnTo>
                <a:lnTo>
                  <a:pt x="15935418" y="28805"/>
                </a:lnTo>
                <a:lnTo>
                  <a:pt x="15894270" y="13122"/>
                </a:lnTo>
                <a:lnTo>
                  <a:pt x="15850555" y="3360"/>
                </a:lnTo>
                <a:lnTo>
                  <a:pt x="15804754" y="0"/>
                </a:lnTo>
                <a:close/>
              </a:path>
            </a:pathLst>
          </a:custGeom>
          <a:solidFill>
            <a:srgbClr val="4366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076272" y="2427016"/>
            <a:ext cx="14549119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20" dirty="0">
                <a:solidFill>
                  <a:srgbClr val="FFFFFF"/>
                </a:solidFill>
                <a:latin typeface="Arial"/>
                <a:cs typeface="Arial"/>
              </a:rPr>
              <a:t>Zobacz </a:t>
            </a: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co oprócz części ochronnej przygotowaliśmy </a:t>
            </a:r>
            <a:r>
              <a:rPr sz="2850" b="1" spc="25" dirty="0">
                <a:solidFill>
                  <a:srgbClr val="FFFFFF"/>
                </a:solidFill>
                <a:latin typeface="Arial"/>
                <a:cs typeface="Arial"/>
              </a:rPr>
              <a:t>w </a:t>
            </a: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ramach </a:t>
            </a:r>
            <a:r>
              <a:rPr sz="2850" b="1" spc="20" dirty="0">
                <a:solidFill>
                  <a:srgbClr val="FFFFFF"/>
                </a:solidFill>
                <a:latin typeface="Arial"/>
                <a:cs typeface="Arial"/>
              </a:rPr>
              <a:t>naszego </a:t>
            </a: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programu.</a:t>
            </a:r>
            <a:endParaRPr sz="285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3487787" y="5288519"/>
            <a:ext cx="633095" cy="97790"/>
          </a:xfrm>
          <a:custGeom>
            <a:avLst/>
            <a:gdLst/>
            <a:ahLst/>
            <a:cxnLst/>
            <a:rect l="l" t="t" r="r" b="b"/>
            <a:pathLst>
              <a:path w="633094" h="97789">
                <a:moveTo>
                  <a:pt x="4565" y="0"/>
                </a:moveTo>
                <a:lnTo>
                  <a:pt x="1821" y="0"/>
                </a:lnTo>
                <a:lnTo>
                  <a:pt x="0" y="1821"/>
                </a:lnTo>
                <a:lnTo>
                  <a:pt x="0" y="54773"/>
                </a:lnTo>
                <a:lnTo>
                  <a:pt x="3382" y="71493"/>
                </a:lnTo>
                <a:lnTo>
                  <a:pt x="12671" y="85123"/>
                </a:lnTo>
                <a:lnTo>
                  <a:pt x="26579" y="94300"/>
                </a:lnTo>
                <a:lnTo>
                  <a:pt x="43820" y="97661"/>
                </a:lnTo>
                <a:lnTo>
                  <a:pt x="632609" y="97661"/>
                </a:lnTo>
                <a:lnTo>
                  <a:pt x="630787" y="93107"/>
                </a:lnTo>
                <a:lnTo>
                  <a:pt x="629865" y="89463"/>
                </a:lnTo>
                <a:lnTo>
                  <a:pt x="628975" y="84897"/>
                </a:lnTo>
                <a:lnTo>
                  <a:pt x="618780" y="29234"/>
                </a:lnTo>
                <a:lnTo>
                  <a:pt x="335937" y="29234"/>
                </a:lnTo>
                <a:lnTo>
                  <a:pt x="329550" y="22857"/>
                </a:lnTo>
                <a:lnTo>
                  <a:pt x="329518" y="1821"/>
                </a:lnTo>
                <a:lnTo>
                  <a:pt x="327728" y="31"/>
                </a:lnTo>
                <a:lnTo>
                  <a:pt x="4565" y="0"/>
                </a:lnTo>
                <a:close/>
              </a:path>
              <a:path w="633094" h="97789">
                <a:moveTo>
                  <a:pt x="613426" y="0"/>
                </a:moveTo>
                <a:lnTo>
                  <a:pt x="524884" y="0"/>
                </a:lnTo>
                <a:lnTo>
                  <a:pt x="523062" y="1821"/>
                </a:lnTo>
                <a:lnTo>
                  <a:pt x="523020" y="22857"/>
                </a:lnTo>
                <a:lnTo>
                  <a:pt x="516685" y="29203"/>
                </a:lnTo>
                <a:lnTo>
                  <a:pt x="343246" y="29234"/>
                </a:lnTo>
                <a:lnTo>
                  <a:pt x="618780" y="29234"/>
                </a:lnTo>
                <a:lnTo>
                  <a:pt x="613426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548005" y="4767257"/>
            <a:ext cx="731520" cy="485140"/>
          </a:xfrm>
          <a:custGeom>
            <a:avLst/>
            <a:gdLst/>
            <a:ahLst/>
            <a:cxnLst/>
            <a:rect l="l" t="t" r="r" b="b"/>
            <a:pathLst>
              <a:path w="731519" h="485139">
                <a:moveTo>
                  <a:pt x="648116" y="0"/>
                </a:moveTo>
                <a:lnTo>
                  <a:pt x="83086" y="41"/>
                </a:lnTo>
                <a:lnTo>
                  <a:pt x="24427" y="24469"/>
                </a:lnTo>
                <a:lnTo>
                  <a:pt x="8" y="83086"/>
                </a:lnTo>
                <a:lnTo>
                  <a:pt x="0" y="448258"/>
                </a:lnTo>
                <a:lnTo>
                  <a:pt x="2929" y="462038"/>
                </a:lnTo>
                <a:lnTo>
                  <a:pt x="10977" y="473680"/>
                </a:lnTo>
                <a:lnTo>
                  <a:pt x="23131" y="481732"/>
                </a:lnTo>
                <a:lnTo>
                  <a:pt x="38375" y="484739"/>
                </a:lnTo>
                <a:lnTo>
                  <a:pt x="546821" y="484749"/>
                </a:lnTo>
                <a:lnTo>
                  <a:pt x="538622" y="439107"/>
                </a:lnTo>
                <a:lnTo>
                  <a:pt x="537612" y="431566"/>
                </a:lnTo>
                <a:lnTo>
                  <a:pt x="537372" y="424035"/>
                </a:lnTo>
                <a:lnTo>
                  <a:pt x="537990" y="416506"/>
                </a:lnTo>
                <a:lnTo>
                  <a:pt x="539545" y="409013"/>
                </a:lnTo>
                <a:lnTo>
                  <a:pt x="75777" y="409013"/>
                </a:lnTo>
                <a:lnTo>
                  <a:pt x="75777" y="77631"/>
                </a:lnTo>
                <a:lnTo>
                  <a:pt x="79411" y="74887"/>
                </a:lnTo>
                <a:lnTo>
                  <a:pt x="729533" y="74887"/>
                </a:lnTo>
                <a:lnTo>
                  <a:pt x="724639" y="50848"/>
                </a:lnTo>
                <a:lnTo>
                  <a:pt x="706775" y="24427"/>
                </a:lnTo>
                <a:lnTo>
                  <a:pt x="680354" y="6563"/>
                </a:lnTo>
                <a:lnTo>
                  <a:pt x="648116" y="0"/>
                </a:lnTo>
                <a:close/>
              </a:path>
              <a:path w="731519" h="485139">
                <a:moveTo>
                  <a:pt x="729533" y="74887"/>
                </a:moveTo>
                <a:lnTo>
                  <a:pt x="652681" y="74887"/>
                </a:lnTo>
                <a:lnTo>
                  <a:pt x="655435" y="78531"/>
                </a:lnTo>
                <a:lnTo>
                  <a:pt x="655435" y="359685"/>
                </a:lnTo>
                <a:lnTo>
                  <a:pt x="656356" y="360617"/>
                </a:lnTo>
                <a:lnTo>
                  <a:pt x="657247" y="360617"/>
                </a:lnTo>
                <a:lnTo>
                  <a:pt x="658178" y="361507"/>
                </a:lnTo>
                <a:lnTo>
                  <a:pt x="731202" y="411715"/>
                </a:lnTo>
                <a:lnTo>
                  <a:pt x="731202" y="83086"/>
                </a:lnTo>
                <a:lnTo>
                  <a:pt x="729533" y="74887"/>
                </a:lnTo>
                <a:close/>
              </a:path>
              <a:path w="731519" h="485139">
                <a:moveTo>
                  <a:pt x="539554" y="408971"/>
                </a:moveTo>
                <a:lnTo>
                  <a:pt x="75777" y="409013"/>
                </a:lnTo>
                <a:lnTo>
                  <a:pt x="539545" y="409013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900393" y="4897861"/>
            <a:ext cx="206375" cy="40640"/>
          </a:xfrm>
          <a:custGeom>
            <a:avLst/>
            <a:gdLst/>
            <a:ahLst/>
            <a:cxnLst/>
            <a:rect l="l" t="t" r="r" b="b"/>
            <a:pathLst>
              <a:path w="206375" h="40639">
                <a:moveTo>
                  <a:pt x="186235" y="0"/>
                </a:moveTo>
                <a:lnTo>
                  <a:pt x="20072" y="0"/>
                </a:lnTo>
                <a:lnTo>
                  <a:pt x="12320" y="1596"/>
                </a:lnTo>
                <a:lnTo>
                  <a:pt x="5933" y="5929"/>
                </a:lnTo>
                <a:lnTo>
                  <a:pt x="1597" y="12315"/>
                </a:lnTo>
                <a:lnTo>
                  <a:pt x="0" y="20072"/>
                </a:lnTo>
                <a:lnTo>
                  <a:pt x="1597" y="27825"/>
                </a:lnTo>
                <a:lnTo>
                  <a:pt x="5933" y="34212"/>
                </a:lnTo>
                <a:lnTo>
                  <a:pt x="12320" y="38547"/>
                </a:lnTo>
                <a:lnTo>
                  <a:pt x="20072" y="40145"/>
                </a:lnTo>
                <a:lnTo>
                  <a:pt x="186203" y="40145"/>
                </a:lnTo>
                <a:lnTo>
                  <a:pt x="193956" y="38547"/>
                </a:lnTo>
                <a:lnTo>
                  <a:pt x="200343" y="34212"/>
                </a:lnTo>
                <a:lnTo>
                  <a:pt x="204678" y="27825"/>
                </a:lnTo>
                <a:lnTo>
                  <a:pt x="206276" y="20072"/>
                </a:lnTo>
                <a:lnTo>
                  <a:pt x="205203" y="12315"/>
                </a:lnTo>
                <a:lnTo>
                  <a:pt x="201046" y="5929"/>
                </a:lnTo>
                <a:lnTo>
                  <a:pt x="194493" y="1596"/>
                </a:lnTo>
                <a:lnTo>
                  <a:pt x="186235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3900393" y="4988214"/>
            <a:ext cx="206375" cy="40640"/>
          </a:xfrm>
          <a:custGeom>
            <a:avLst/>
            <a:gdLst/>
            <a:ahLst/>
            <a:cxnLst/>
            <a:rect l="l" t="t" r="r" b="b"/>
            <a:pathLst>
              <a:path w="206375" h="40639">
                <a:moveTo>
                  <a:pt x="186235" y="0"/>
                </a:moveTo>
                <a:lnTo>
                  <a:pt x="20072" y="0"/>
                </a:lnTo>
                <a:lnTo>
                  <a:pt x="12320" y="1596"/>
                </a:lnTo>
                <a:lnTo>
                  <a:pt x="5933" y="5929"/>
                </a:lnTo>
                <a:lnTo>
                  <a:pt x="1597" y="12315"/>
                </a:lnTo>
                <a:lnTo>
                  <a:pt x="0" y="20072"/>
                </a:lnTo>
                <a:lnTo>
                  <a:pt x="1597" y="27825"/>
                </a:lnTo>
                <a:lnTo>
                  <a:pt x="5933" y="34212"/>
                </a:lnTo>
                <a:lnTo>
                  <a:pt x="12320" y="38547"/>
                </a:lnTo>
                <a:lnTo>
                  <a:pt x="20072" y="40145"/>
                </a:lnTo>
                <a:lnTo>
                  <a:pt x="186203" y="40145"/>
                </a:lnTo>
                <a:lnTo>
                  <a:pt x="193956" y="38547"/>
                </a:lnTo>
                <a:lnTo>
                  <a:pt x="200343" y="34212"/>
                </a:lnTo>
                <a:lnTo>
                  <a:pt x="204678" y="27825"/>
                </a:lnTo>
                <a:lnTo>
                  <a:pt x="206276" y="20072"/>
                </a:lnTo>
                <a:lnTo>
                  <a:pt x="205203" y="12315"/>
                </a:lnTo>
                <a:lnTo>
                  <a:pt x="201046" y="5929"/>
                </a:lnTo>
                <a:lnTo>
                  <a:pt x="194493" y="1596"/>
                </a:lnTo>
                <a:lnTo>
                  <a:pt x="186235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900382" y="5078568"/>
            <a:ext cx="206375" cy="40640"/>
          </a:xfrm>
          <a:custGeom>
            <a:avLst/>
            <a:gdLst/>
            <a:ahLst/>
            <a:cxnLst/>
            <a:rect l="l" t="t" r="r" b="b"/>
            <a:pathLst>
              <a:path w="206375" h="40639">
                <a:moveTo>
                  <a:pt x="186203" y="0"/>
                </a:moveTo>
                <a:lnTo>
                  <a:pt x="20072" y="0"/>
                </a:lnTo>
                <a:lnTo>
                  <a:pt x="12320" y="1596"/>
                </a:lnTo>
                <a:lnTo>
                  <a:pt x="5933" y="5929"/>
                </a:lnTo>
                <a:lnTo>
                  <a:pt x="1597" y="12315"/>
                </a:lnTo>
                <a:lnTo>
                  <a:pt x="0" y="20072"/>
                </a:lnTo>
                <a:lnTo>
                  <a:pt x="1597" y="27825"/>
                </a:lnTo>
                <a:lnTo>
                  <a:pt x="5933" y="34212"/>
                </a:lnTo>
                <a:lnTo>
                  <a:pt x="12320" y="38547"/>
                </a:lnTo>
                <a:lnTo>
                  <a:pt x="20072" y="40145"/>
                </a:lnTo>
                <a:lnTo>
                  <a:pt x="186203" y="40145"/>
                </a:lnTo>
                <a:lnTo>
                  <a:pt x="193956" y="38547"/>
                </a:lnTo>
                <a:lnTo>
                  <a:pt x="200343" y="34212"/>
                </a:lnTo>
                <a:lnTo>
                  <a:pt x="204678" y="27825"/>
                </a:lnTo>
                <a:lnTo>
                  <a:pt x="206276" y="20072"/>
                </a:lnTo>
                <a:lnTo>
                  <a:pt x="204678" y="12315"/>
                </a:lnTo>
                <a:lnTo>
                  <a:pt x="200343" y="5929"/>
                </a:lnTo>
                <a:lnTo>
                  <a:pt x="193956" y="1596"/>
                </a:lnTo>
                <a:lnTo>
                  <a:pt x="186203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3722377" y="4897861"/>
            <a:ext cx="139671" cy="2218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130418" y="5159508"/>
            <a:ext cx="224154" cy="306070"/>
          </a:xfrm>
          <a:custGeom>
            <a:avLst/>
            <a:gdLst/>
            <a:ahLst/>
            <a:cxnLst/>
            <a:rect l="l" t="t" r="r" b="b"/>
            <a:pathLst>
              <a:path w="224155" h="306070">
                <a:moveTo>
                  <a:pt x="198135" y="213019"/>
                </a:moveTo>
                <a:lnTo>
                  <a:pt x="99525" y="213019"/>
                </a:lnTo>
                <a:lnTo>
                  <a:pt x="147911" y="287865"/>
                </a:lnTo>
                <a:lnTo>
                  <a:pt x="159070" y="299614"/>
                </a:lnTo>
                <a:lnTo>
                  <a:pt x="173480" y="305791"/>
                </a:lnTo>
                <a:lnTo>
                  <a:pt x="189254" y="305976"/>
                </a:lnTo>
                <a:lnTo>
                  <a:pt x="204506" y="299749"/>
                </a:lnTo>
                <a:lnTo>
                  <a:pt x="216783" y="288600"/>
                </a:lnTo>
                <a:lnTo>
                  <a:pt x="223329" y="274288"/>
                </a:lnTo>
                <a:lnTo>
                  <a:pt x="223886" y="258781"/>
                </a:lnTo>
                <a:lnTo>
                  <a:pt x="218192" y="244044"/>
                </a:lnTo>
                <a:lnTo>
                  <a:pt x="198135" y="213019"/>
                </a:lnTo>
                <a:close/>
              </a:path>
              <a:path w="224155" h="306070">
                <a:moveTo>
                  <a:pt x="32363" y="0"/>
                </a:moveTo>
                <a:lnTo>
                  <a:pt x="14618" y="5436"/>
                </a:lnTo>
                <a:lnTo>
                  <a:pt x="2349" y="19264"/>
                </a:lnTo>
                <a:lnTo>
                  <a:pt x="0" y="38658"/>
                </a:lnTo>
                <a:lnTo>
                  <a:pt x="30135" y="205710"/>
                </a:lnTo>
                <a:lnTo>
                  <a:pt x="36530" y="220417"/>
                </a:lnTo>
                <a:lnTo>
                  <a:pt x="48497" y="229559"/>
                </a:lnTo>
                <a:lnTo>
                  <a:pt x="63379" y="232028"/>
                </a:lnTo>
                <a:lnTo>
                  <a:pt x="78521" y="226715"/>
                </a:lnTo>
                <a:lnTo>
                  <a:pt x="99525" y="213019"/>
                </a:lnTo>
                <a:lnTo>
                  <a:pt x="198135" y="213019"/>
                </a:lnTo>
                <a:lnTo>
                  <a:pt x="169806" y="169198"/>
                </a:lnTo>
                <a:lnTo>
                  <a:pt x="190810" y="155513"/>
                </a:lnTo>
                <a:lnTo>
                  <a:pt x="201615" y="143649"/>
                </a:lnTo>
                <a:lnTo>
                  <a:pt x="205313" y="129044"/>
                </a:lnTo>
                <a:lnTo>
                  <a:pt x="201989" y="114432"/>
                </a:lnTo>
                <a:lnTo>
                  <a:pt x="191732" y="102551"/>
                </a:lnTo>
                <a:lnTo>
                  <a:pt x="51139" y="5779"/>
                </a:lnTo>
                <a:lnTo>
                  <a:pt x="32363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3371320" y="6706895"/>
            <a:ext cx="5466080" cy="4601845"/>
          </a:xfrm>
          <a:custGeom>
            <a:avLst/>
            <a:gdLst/>
            <a:ahLst/>
            <a:cxnLst/>
            <a:rect l="l" t="t" r="r" b="b"/>
            <a:pathLst>
              <a:path w="5466080" h="4601845">
                <a:moveTo>
                  <a:pt x="5193559" y="0"/>
                </a:moveTo>
                <a:lnTo>
                  <a:pt x="272243" y="0"/>
                </a:lnTo>
                <a:lnTo>
                  <a:pt x="223308" y="4385"/>
                </a:lnTo>
                <a:lnTo>
                  <a:pt x="177250" y="17031"/>
                </a:lnTo>
                <a:lnTo>
                  <a:pt x="134838" y="37167"/>
                </a:lnTo>
                <a:lnTo>
                  <a:pt x="96842" y="64026"/>
                </a:lnTo>
                <a:lnTo>
                  <a:pt x="64029" y="96837"/>
                </a:lnTo>
                <a:lnTo>
                  <a:pt x="37170" y="134833"/>
                </a:lnTo>
                <a:lnTo>
                  <a:pt x="17032" y="177246"/>
                </a:lnTo>
                <a:lnTo>
                  <a:pt x="4386" y="223305"/>
                </a:lnTo>
                <a:lnTo>
                  <a:pt x="0" y="272243"/>
                </a:lnTo>
                <a:lnTo>
                  <a:pt x="0" y="4523422"/>
                </a:lnTo>
                <a:lnTo>
                  <a:pt x="4386" y="4572357"/>
                </a:lnTo>
                <a:lnTo>
                  <a:pt x="12432" y="4601660"/>
                </a:lnTo>
                <a:lnTo>
                  <a:pt x="5453369" y="4601660"/>
                </a:lnTo>
                <a:lnTo>
                  <a:pt x="5461415" y="4572357"/>
                </a:lnTo>
                <a:lnTo>
                  <a:pt x="5465802" y="4523422"/>
                </a:lnTo>
                <a:lnTo>
                  <a:pt x="5465802" y="272243"/>
                </a:lnTo>
                <a:lnTo>
                  <a:pt x="5461415" y="223305"/>
                </a:lnTo>
                <a:lnTo>
                  <a:pt x="5448769" y="177246"/>
                </a:lnTo>
                <a:lnTo>
                  <a:pt x="5428632" y="134833"/>
                </a:lnTo>
                <a:lnTo>
                  <a:pt x="5401772" y="96837"/>
                </a:lnTo>
                <a:lnTo>
                  <a:pt x="5368960" y="64026"/>
                </a:lnTo>
                <a:lnTo>
                  <a:pt x="5330963" y="37167"/>
                </a:lnTo>
                <a:lnTo>
                  <a:pt x="5288551" y="17031"/>
                </a:lnTo>
                <a:lnTo>
                  <a:pt x="5242494" y="4385"/>
                </a:lnTo>
                <a:lnTo>
                  <a:pt x="5193559" y="0"/>
                </a:lnTo>
                <a:close/>
              </a:path>
            </a:pathLst>
          </a:custGeom>
          <a:solidFill>
            <a:srgbClr val="D8D8D8">
              <a:alpha val="285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4613566" y="7976585"/>
            <a:ext cx="3181985" cy="63309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310"/>
              </a:spcBef>
            </a:pPr>
            <a:r>
              <a:rPr sz="2050" b="1" spc="5" dirty="0">
                <a:solidFill>
                  <a:srgbClr val="6B6B6B"/>
                </a:solidFill>
                <a:latin typeface="Arial"/>
                <a:cs typeface="Arial"/>
              </a:rPr>
              <a:t>Brak </a:t>
            </a:r>
            <a:r>
              <a:rPr sz="2050" b="1" dirty="0">
                <a:solidFill>
                  <a:srgbClr val="6B6B6B"/>
                </a:solidFill>
                <a:latin typeface="Arial"/>
                <a:cs typeface="Arial"/>
              </a:rPr>
              <a:t>dodatkowych</a:t>
            </a:r>
            <a:r>
              <a:rPr sz="2050" b="1" spc="-8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050" b="1" spc="5" dirty="0" err="1">
                <a:solidFill>
                  <a:srgbClr val="6B6B6B"/>
                </a:solidFill>
                <a:latin typeface="Arial"/>
                <a:cs typeface="Arial"/>
              </a:rPr>
              <a:t>kosztów</a:t>
            </a:r>
            <a:r>
              <a:rPr sz="2050" b="1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050" b="1" dirty="0" err="1">
                <a:solidFill>
                  <a:srgbClr val="6B6B6B"/>
                </a:solidFill>
                <a:latin typeface="Arial"/>
                <a:cs typeface="Arial"/>
              </a:rPr>
              <a:t>dla</a:t>
            </a:r>
            <a:r>
              <a:rPr sz="2050" b="1" spc="-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lang="pl-PL" sz="2050" b="1" dirty="0">
                <a:solidFill>
                  <a:srgbClr val="6B6B6B"/>
                </a:solidFill>
                <a:latin typeface="Arial"/>
                <a:cs typeface="Arial"/>
              </a:rPr>
              <a:t>P</a:t>
            </a:r>
            <a:r>
              <a:rPr sz="2050" b="1" dirty="0" err="1">
                <a:solidFill>
                  <a:srgbClr val="6B6B6B"/>
                </a:solidFill>
                <a:latin typeface="Arial"/>
                <a:cs typeface="Arial"/>
              </a:rPr>
              <a:t>racodawcy</a:t>
            </a:r>
            <a:endParaRPr sz="2050" b="1" dirty="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613566" y="8835197"/>
            <a:ext cx="3181985" cy="63309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310"/>
              </a:spcBef>
            </a:pPr>
            <a:r>
              <a:rPr sz="2050" b="1" spc="5" dirty="0">
                <a:solidFill>
                  <a:srgbClr val="6B6B6B"/>
                </a:solidFill>
                <a:latin typeface="Arial"/>
                <a:cs typeface="Arial"/>
              </a:rPr>
              <a:t>Brak </a:t>
            </a:r>
            <a:r>
              <a:rPr sz="2050" b="1" dirty="0">
                <a:solidFill>
                  <a:srgbClr val="6B6B6B"/>
                </a:solidFill>
                <a:latin typeface="Arial"/>
                <a:cs typeface="Arial"/>
              </a:rPr>
              <a:t>dodatkowych</a:t>
            </a:r>
            <a:r>
              <a:rPr sz="2050" b="1" spc="-8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050" b="1" spc="5" dirty="0" err="1">
                <a:solidFill>
                  <a:srgbClr val="6B6B6B"/>
                </a:solidFill>
                <a:latin typeface="Arial"/>
                <a:cs typeface="Arial"/>
              </a:rPr>
              <a:t>kosztów</a:t>
            </a:r>
            <a:r>
              <a:rPr sz="2050" b="1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050" b="1" dirty="0" err="1">
                <a:solidFill>
                  <a:srgbClr val="6B6B6B"/>
                </a:solidFill>
                <a:latin typeface="Arial"/>
                <a:cs typeface="Arial"/>
              </a:rPr>
              <a:t>dla</a:t>
            </a:r>
            <a:r>
              <a:rPr sz="2050" b="1" spc="-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lang="pl-PL" sz="2050" b="1" dirty="0">
                <a:solidFill>
                  <a:srgbClr val="6B6B6B"/>
                </a:solidFill>
                <a:latin typeface="Arial"/>
                <a:cs typeface="Arial"/>
              </a:rPr>
              <a:t>P</a:t>
            </a:r>
            <a:r>
              <a:rPr sz="2050" b="1" dirty="0" err="1">
                <a:solidFill>
                  <a:srgbClr val="6B6B6B"/>
                </a:solidFill>
                <a:latin typeface="Arial"/>
                <a:cs typeface="Arial"/>
              </a:rPr>
              <a:t>racownika</a:t>
            </a:r>
            <a:endParaRPr sz="2050" b="1" dirty="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613566" y="9704281"/>
            <a:ext cx="3531235" cy="963084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2310"/>
              </a:lnSpc>
              <a:spcBef>
                <a:spcPts val="310"/>
              </a:spcBef>
            </a:pPr>
            <a:r>
              <a:rPr sz="2050" b="1" spc="5" dirty="0">
                <a:solidFill>
                  <a:srgbClr val="6B6B6B"/>
                </a:solidFill>
                <a:latin typeface="Arial"/>
                <a:cs typeface="Arial"/>
              </a:rPr>
              <a:t>Brak </a:t>
            </a:r>
            <a:r>
              <a:rPr sz="2050" b="1" dirty="0">
                <a:solidFill>
                  <a:srgbClr val="6B6B6B"/>
                </a:solidFill>
                <a:latin typeface="Arial"/>
                <a:cs typeface="Arial"/>
              </a:rPr>
              <a:t>dodatkowych </a:t>
            </a:r>
            <a:r>
              <a:rPr sz="2050" b="1" spc="5" dirty="0">
                <a:solidFill>
                  <a:srgbClr val="6B6B6B"/>
                </a:solidFill>
                <a:latin typeface="Arial"/>
                <a:cs typeface="Arial"/>
              </a:rPr>
              <a:t>kosztów</a:t>
            </a:r>
            <a:r>
              <a:rPr sz="2050" b="1" spc="-8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050" b="1" spc="5" dirty="0" err="1">
                <a:solidFill>
                  <a:srgbClr val="6B6B6B"/>
                </a:solidFill>
                <a:latin typeface="Arial"/>
                <a:cs typeface="Arial"/>
              </a:rPr>
              <a:t>za</a:t>
            </a:r>
            <a:r>
              <a:rPr sz="2050" b="1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050" b="1" spc="5" dirty="0" err="1">
                <a:solidFill>
                  <a:srgbClr val="6B6B6B"/>
                </a:solidFill>
                <a:latin typeface="Arial"/>
                <a:cs typeface="Arial"/>
              </a:rPr>
              <a:t>szkolenia</a:t>
            </a:r>
            <a:r>
              <a:rPr sz="2050" b="1" spc="5" dirty="0">
                <a:solidFill>
                  <a:srgbClr val="6B6B6B"/>
                </a:solidFill>
                <a:latin typeface="Arial"/>
                <a:cs typeface="Arial"/>
              </a:rPr>
              <a:t>, </a:t>
            </a:r>
            <a:r>
              <a:rPr sz="2050" b="1" dirty="0" err="1">
                <a:solidFill>
                  <a:srgbClr val="6B6B6B"/>
                </a:solidFill>
                <a:latin typeface="Arial"/>
                <a:cs typeface="Arial"/>
              </a:rPr>
              <a:t>obsługę</a:t>
            </a:r>
            <a:r>
              <a:rPr sz="2050" b="1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endParaRPr lang="pl-PL" sz="2050" b="1" dirty="0">
              <a:solidFill>
                <a:srgbClr val="6B6B6B"/>
              </a:solidFill>
              <a:latin typeface="Arial"/>
              <a:cs typeface="Arial"/>
            </a:endParaRPr>
          </a:p>
          <a:p>
            <a:pPr marL="12700" marR="5080">
              <a:lnSpc>
                <a:spcPts val="2310"/>
              </a:lnSpc>
              <a:spcBef>
                <a:spcPts val="310"/>
              </a:spcBef>
            </a:pPr>
            <a:r>
              <a:rPr sz="2050" b="1" dirty="0" err="1">
                <a:solidFill>
                  <a:srgbClr val="6B6B6B"/>
                </a:solidFill>
                <a:latin typeface="Arial"/>
                <a:cs typeface="Arial"/>
              </a:rPr>
              <a:t>i</a:t>
            </a:r>
            <a:r>
              <a:rPr sz="2050" b="1" spc="-5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050" b="1" dirty="0">
                <a:solidFill>
                  <a:srgbClr val="6B6B6B"/>
                </a:solidFill>
                <a:latin typeface="Arial"/>
                <a:cs typeface="Arial"/>
              </a:rPr>
              <a:t>wsparcie</a:t>
            </a:r>
            <a:endParaRPr sz="2050" b="1" dirty="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4083340" y="8128695"/>
            <a:ext cx="125273" cy="12527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083340" y="8987307"/>
            <a:ext cx="125273" cy="12527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4083340" y="9856391"/>
            <a:ext cx="125273" cy="12527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Picture 2" descr="C:\Users\Hotchili\Desktop\compensa_icons_v2\Icon_36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29" y="6483468"/>
            <a:ext cx="747395" cy="74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 descr="C:\Users\Hotchili\Desktop\compensa_icons_v2\Icon_35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6589767"/>
            <a:ext cx="741307" cy="74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C:\Users\Hotchili\Desktop\compensa_icons_v2\Icon_33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934" y="8577236"/>
            <a:ext cx="964716" cy="81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Hotchili\Desktop\compensa_icons_v2\Icon_38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890" y="6920298"/>
            <a:ext cx="628160" cy="63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:\Users\Hotchili\Desktop\compensa_keynote_missing_icons\Icon_47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29" y="8348195"/>
            <a:ext cx="784295" cy="10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otchili\Desktop\icon_49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4489903"/>
            <a:ext cx="914400" cy="85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3446" y="982034"/>
            <a:ext cx="481647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10" dirty="0">
                <a:solidFill>
                  <a:srgbClr val="FFFFFF"/>
                </a:solidFill>
              </a:rPr>
              <a:t>W </a:t>
            </a:r>
            <a:r>
              <a:rPr sz="3450" spc="5" dirty="0">
                <a:solidFill>
                  <a:srgbClr val="FFFFFF"/>
                </a:solidFill>
              </a:rPr>
              <a:t>dalszej </a:t>
            </a:r>
            <a:r>
              <a:rPr sz="3450" dirty="0">
                <a:solidFill>
                  <a:srgbClr val="FFFFFF"/>
                </a:solidFill>
              </a:rPr>
              <a:t>części</a:t>
            </a:r>
            <a:r>
              <a:rPr sz="3450" spc="-75" dirty="0">
                <a:solidFill>
                  <a:srgbClr val="FFFFFF"/>
                </a:solidFill>
              </a:rPr>
              <a:t> </a:t>
            </a:r>
            <a:r>
              <a:rPr sz="3450" spc="5" dirty="0">
                <a:solidFill>
                  <a:srgbClr val="FFFFFF"/>
                </a:solidFill>
              </a:rPr>
              <a:t>oferty</a:t>
            </a:r>
            <a:endParaRPr sz="3450"/>
          </a:p>
        </p:txBody>
      </p:sp>
      <p:sp>
        <p:nvSpPr>
          <p:cNvPr id="3" name="object 3"/>
          <p:cNvSpPr/>
          <p:nvPr/>
        </p:nvSpPr>
        <p:spPr>
          <a:xfrm>
            <a:off x="14732536" y="0"/>
            <a:ext cx="4806136" cy="2062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41953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80676" y="408364"/>
            <a:ext cx="3214561" cy="874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5832" y="9586508"/>
            <a:ext cx="2762657" cy="1620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9482788"/>
            <a:ext cx="2939337" cy="1825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83149" y="3612455"/>
            <a:ext cx="13737801" cy="10052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24505" y="3734965"/>
            <a:ext cx="13455650" cy="722630"/>
          </a:xfrm>
          <a:custGeom>
            <a:avLst/>
            <a:gdLst/>
            <a:ahLst/>
            <a:cxnLst/>
            <a:rect l="l" t="t" r="r" b="b"/>
            <a:pathLst>
              <a:path w="13455650" h="722629">
                <a:moveTo>
                  <a:pt x="13142861" y="3297"/>
                </a:moveTo>
                <a:lnTo>
                  <a:pt x="312226" y="3297"/>
                </a:lnTo>
                <a:lnTo>
                  <a:pt x="265211" y="12903"/>
                </a:lnTo>
                <a:lnTo>
                  <a:pt x="220631" y="28388"/>
                </a:lnTo>
                <a:lnTo>
                  <a:pt x="178917" y="49320"/>
                </a:lnTo>
                <a:lnTo>
                  <a:pt x="140498" y="75269"/>
                </a:lnTo>
                <a:lnTo>
                  <a:pt x="105805" y="105805"/>
                </a:lnTo>
                <a:lnTo>
                  <a:pt x="75269" y="140498"/>
                </a:lnTo>
                <a:lnTo>
                  <a:pt x="49320" y="178917"/>
                </a:lnTo>
                <a:lnTo>
                  <a:pt x="28388" y="220631"/>
                </a:lnTo>
                <a:lnTo>
                  <a:pt x="12903" y="265211"/>
                </a:lnTo>
                <a:lnTo>
                  <a:pt x="3297" y="312226"/>
                </a:lnTo>
                <a:lnTo>
                  <a:pt x="0" y="361245"/>
                </a:lnTo>
                <a:lnTo>
                  <a:pt x="3297" y="410264"/>
                </a:lnTo>
                <a:lnTo>
                  <a:pt x="12903" y="457279"/>
                </a:lnTo>
                <a:lnTo>
                  <a:pt x="28388" y="501859"/>
                </a:lnTo>
                <a:lnTo>
                  <a:pt x="49320" y="543573"/>
                </a:lnTo>
                <a:lnTo>
                  <a:pt x="75269" y="581992"/>
                </a:lnTo>
                <a:lnTo>
                  <a:pt x="105805" y="616685"/>
                </a:lnTo>
                <a:lnTo>
                  <a:pt x="140498" y="647221"/>
                </a:lnTo>
                <a:lnTo>
                  <a:pt x="178917" y="673170"/>
                </a:lnTo>
                <a:lnTo>
                  <a:pt x="220631" y="694102"/>
                </a:lnTo>
                <a:lnTo>
                  <a:pt x="265211" y="709587"/>
                </a:lnTo>
                <a:lnTo>
                  <a:pt x="312226" y="719193"/>
                </a:lnTo>
                <a:lnTo>
                  <a:pt x="361245" y="722491"/>
                </a:lnTo>
                <a:lnTo>
                  <a:pt x="13093842" y="722491"/>
                </a:lnTo>
                <a:lnTo>
                  <a:pt x="13142861" y="719193"/>
                </a:lnTo>
                <a:lnTo>
                  <a:pt x="13189876" y="709587"/>
                </a:lnTo>
                <a:lnTo>
                  <a:pt x="13234455" y="694102"/>
                </a:lnTo>
                <a:lnTo>
                  <a:pt x="13276170" y="673170"/>
                </a:lnTo>
                <a:lnTo>
                  <a:pt x="13314589" y="647221"/>
                </a:lnTo>
                <a:lnTo>
                  <a:pt x="13349282" y="616685"/>
                </a:lnTo>
                <a:lnTo>
                  <a:pt x="13379818" y="581992"/>
                </a:lnTo>
                <a:lnTo>
                  <a:pt x="13405767" y="543573"/>
                </a:lnTo>
                <a:lnTo>
                  <a:pt x="13426699" y="501859"/>
                </a:lnTo>
                <a:lnTo>
                  <a:pt x="13442183" y="457279"/>
                </a:lnTo>
                <a:lnTo>
                  <a:pt x="13451789" y="410264"/>
                </a:lnTo>
                <a:lnTo>
                  <a:pt x="13455087" y="361245"/>
                </a:lnTo>
                <a:lnTo>
                  <a:pt x="13451789" y="312226"/>
                </a:lnTo>
                <a:lnTo>
                  <a:pt x="13442183" y="265211"/>
                </a:lnTo>
                <a:lnTo>
                  <a:pt x="13426699" y="220631"/>
                </a:lnTo>
                <a:lnTo>
                  <a:pt x="13405767" y="178917"/>
                </a:lnTo>
                <a:lnTo>
                  <a:pt x="13379818" y="140498"/>
                </a:lnTo>
                <a:lnTo>
                  <a:pt x="13349282" y="105805"/>
                </a:lnTo>
                <a:lnTo>
                  <a:pt x="13314589" y="75269"/>
                </a:lnTo>
                <a:lnTo>
                  <a:pt x="13276170" y="49320"/>
                </a:lnTo>
                <a:lnTo>
                  <a:pt x="13234455" y="28388"/>
                </a:lnTo>
                <a:lnTo>
                  <a:pt x="13189876" y="12903"/>
                </a:lnTo>
                <a:lnTo>
                  <a:pt x="13142861" y="3297"/>
                </a:lnTo>
                <a:close/>
              </a:path>
              <a:path w="13455650" h="722629">
                <a:moveTo>
                  <a:pt x="13093842" y="0"/>
                </a:moveTo>
                <a:lnTo>
                  <a:pt x="361245" y="0"/>
                </a:lnTo>
                <a:lnTo>
                  <a:pt x="312226" y="3297"/>
                </a:lnTo>
                <a:lnTo>
                  <a:pt x="13142861" y="3297"/>
                </a:lnTo>
                <a:lnTo>
                  <a:pt x="13093842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83149" y="5026025"/>
            <a:ext cx="13737801" cy="10156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4505" y="5148534"/>
            <a:ext cx="13455650" cy="733425"/>
          </a:xfrm>
          <a:custGeom>
            <a:avLst/>
            <a:gdLst/>
            <a:ahLst/>
            <a:cxnLst/>
            <a:rect l="l" t="t" r="r" b="b"/>
            <a:pathLst>
              <a:path w="13455650" h="733425">
                <a:moveTo>
                  <a:pt x="13134577" y="2855"/>
                </a:moveTo>
                <a:lnTo>
                  <a:pt x="320510" y="2855"/>
                </a:lnTo>
                <a:lnTo>
                  <a:pt x="276243" y="11192"/>
                </a:lnTo>
                <a:lnTo>
                  <a:pt x="234024" y="24668"/>
                </a:lnTo>
                <a:lnTo>
                  <a:pt x="194196" y="42938"/>
                </a:lnTo>
                <a:lnTo>
                  <a:pt x="157102" y="65661"/>
                </a:lnTo>
                <a:lnTo>
                  <a:pt x="123086" y="92491"/>
                </a:lnTo>
                <a:lnTo>
                  <a:pt x="92491" y="123086"/>
                </a:lnTo>
                <a:lnTo>
                  <a:pt x="65661" y="157102"/>
                </a:lnTo>
                <a:lnTo>
                  <a:pt x="42938" y="194196"/>
                </a:lnTo>
                <a:lnTo>
                  <a:pt x="24668" y="234024"/>
                </a:lnTo>
                <a:lnTo>
                  <a:pt x="11192" y="276243"/>
                </a:lnTo>
                <a:lnTo>
                  <a:pt x="2855" y="320510"/>
                </a:lnTo>
                <a:lnTo>
                  <a:pt x="0" y="366480"/>
                </a:lnTo>
                <a:lnTo>
                  <a:pt x="2855" y="412451"/>
                </a:lnTo>
                <a:lnTo>
                  <a:pt x="11192" y="456718"/>
                </a:lnTo>
                <a:lnTo>
                  <a:pt x="24668" y="498937"/>
                </a:lnTo>
                <a:lnTo>
                  <a:pt x="42938" y="538765"/>
                </a:lnTo>
                <a:lnTo>
                  <a:pt x="65661" y="575859"/>
                </a:lnTo>
                <a:lnTo>
                  <a:pt x="92491" y="609875"/>
                </a:lnTo>
                <a:lnTo>
                  <a:pt x="123086" y="640470"/>
                </a:lnTo>
                <a:lnTo>
                  <a:pt x="157102" y="667300"/>
                </a:lnTo>
                <a:lnTo>
                  <a:pt x="194196" y="690023"/>
                </a:lnTo>
                <a:lnTo>
                  <a:pt x="234024" y="708293"/>
                </a:lnTo>
                <a:lnTo>
                  <a:pt x="276243" y="721769"/>
                </a:lnTo>
                <a:lnTo>
                  <a:pt x="320510" y="730106"/>
                </a:lnTo>
                <a:lnTo>
                  <a:pt x="366480" y="732961"/>
                </a:lnTo>
                <a:lnTo>
                  <a:pt x="13088606" y="732961"/>
                </a:lnTo>
                <a:lnTo>
                  <a:pt x="13134577" y="730106"/>
                </a:lnTo>
                <a:lnTo>
                  <a:pt x="13178844" y="721769"/>
                </a:lnTo>
                <a:lnTo>
                  <a:pt x="13221063" y="708293"/>
                </a:lnTo>
                <a:lnTo>
                  <a:pt x="13260891" y="690023"/>
                </a:lnTo>
                <a:lnTo>
                  <a:pt x="13297985" y="667300"/>
                </a:lnTo>
                <a:lnTo>
                  <a:pt x="13332001" y="640470"/>
                </a:lnTo>
                <a:lnTo>
                  <a:pt x="13362596" y="609875"/>
                </a:lnTo>
                <a:lnTo>
                  <a:pt x="13389426" y="575859"/>
                </a:lnTo>
                <a:lnTo>
                  <a:pt x="13412148" y="538765"/>
                </a:lnTo>
                <a:lnTo>
                  <a:pt x="13430419" y="498937"/>
                </a:lnTo>
                <a:lnTo>
                  <a:pt x="13443895" y="456718"/>
                </a:lnTo>
                <a:lnTo>
                  <a:pt x="13452232" y="412451"/>
                </a:lnTo>
                <a:lnTo>
                  <a:pt x="13455087" y="366480"/>
                </a:lnTo>
                <a:lnTo>
                  <a:pt x="13452232" y="320510"/>
                </a:lnTo>
                <a:lnTo>
                  <a:pt x="13443895" y="276243"/>
                </a:lnTo>
                <a:lnTo>
                  <a:pt x="13430419" y="234024"/>
                </a:lnTo>
                <a:lnTo>
                  <a:pt x="13412148" y="194196"/>
                </a:lnTo>
                <a:lnTo>
                  <a:pt x="13389426" y="157102"/>
                </a:lnTo>
                <a:lnTo>
                  <a:pt x="13362596" y="123086"/>
                </a:lnTo>
                <a:lnTo>
                  <a:pt x="13332001" y="92491"/>
                </a:lnTo>
                <a:lnTo>
                  <a:pt x="13297985" y="65661"/>
                </a:lnTo>
                <a:lnTo>
                  <a:pt x="13260891" y="42938"/>
                </a:lnTo>
                <a:lnTo>
                  <a:pt x="13221063" y="24668"/>
                </a:lnTo>
                <a:lnTo>
                  <a:pt x="13178844" y="11192"/>
                </a:lnTo>
                <a:lnTo>
                  <a:pt x="13134577" y="2855"/>
                </a:lnTo>
                <a:close/>
              </a:path>
              <a:path w="13455650" h="733425">
                <a:moveTo>
                  <a:pt x="13088606" y="0"/>
                </a:moveTo>
                <a:lnTo>
                  <a:pt x="366480" y="0"/>
                </a:lnTo>
                <a:lnTo>
                  <a:pt x="320510" y="2855"/>
                </a:lnTo>
                <a:lnTo>
                  <a:pt x="13134577" y="2855"/>
                </a:lnTo>
                <a:lnTo>
                  <a:pt x="1308860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83149" y="6502420"/>
            <a:ext cx="13737801" cy="10052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24505" y="6624928"/>
            <a:ext cx="13455650" cy="722630"/>
          </a:xfrm>
          <a:custGeom>
            <a:avLst/>
            <a:gdLst/>
            <a:ahLst/>
            <a:cxnLst/>
            <a:rect l="l" t="t" r="r" b="b"/>
            <a:pathLst>
              <a:path w="13455650" h="722629">
                <a:moveTo>
                  <a:pt x="13093842" y="0"/>
                </a:moveTo>
                <a:lnTo>
                  <a:pt x="361245" y="0"/>
                </a:lnTo>
                <a:lnTo>
                  <a:pt x="312226" y="3297"/>
                </a:lnTo>
                <a:lnTo>
                  <a:pt x="265211" y="12903"/>
                </a:lnTo>
                <a:lnTo>
                  <a:pt x="220631" y="28388"/>
                </a:lnTo>
                <a:lnTo>
                  <a:pt x="178917" y="49320"/>
                </a:lnTo>
                <a:lnTo>
                  <a:pt x="140498" y="75269"/>
                </a:lnTo>
                <a:lnTo>
                  <a:pt x="105805" y="105805"/>
                </a:lnTo>
                <a:lnTo>
                  <a:pt x="75269" y="140498"/>
                </a:lnTo>
                <a:lnTo>
                  <a:pt x="49320" y="178917"/>
                </a:lnTo>
                <a:lnTo>
                  <a:pt x="28388" y="220631"/>
                </a:lnTo>
                <a:lnTo>
                  <a:pt x="12903" y="265211"/>
                </a:lnTo>
                <a:lnTo>
                  <a:pt x="3297" y="312226"/>
                </a:lnTo>
                <a:lnTo>
                  <a:pt x="0" y="361245"/>
                </a:lnTo>
                <a:lnTo>
                  <a:pt x="3297" y="410264"/>
                </a:lnTo>
                <a:lnTo>
                  <a:pt x="12903" y="457279"/>
                </a:lnTo>
                <a:lnTo>
                  <a:pt x="28388" y="501859"/>
                </a:lnTo>
                <a:lnTo>
                  <a:pt x="49320" y="543573"/>
                </a:lnTo>
                <a:lnTo>
                  <a:pt x="75269" y="581992"/>
                </a:lnTo>
                <a:lnTo>
                  <a:pt x="105805" y="616685"/>
                </a:lnTo>
                <a:lnTo>
                  <a:pt x="140498" y="647221"/>
                </a:lnTo>
                <a:lnTo>
                  <a:pt x="178917" y="673170"/>
                </a:lnTo>
                <a:lnTo>
                  <a:pt x="220631" y="694102"/>
                </a:lnTo>
                <a:lnTo>
                  <a:pt x="265211" y="709587"/>
                </a:lnTo>
                <a:lnTo>
                  <a:pt x="312226" y="719193"/>
                </a:lnTo>
                <a:lnTo>
                  <a:pt x="361245" y="722491"/>
                </a:lnTo>
                <a:lnTo>
                  <a:pt x="13093842" y="722491"/>
                </a:lnTo>
                <a:lnTo>
                  <a:pt x="13142861" y="719193"/>
                </a:lnTo>
                <a:lnTo>
                  <a:pt x="13189876" y="709587"/>
                </a:lnTo>
                <a:lnTo>
                  <a:pt x="13234455" y="694102"/>
                </a:lnTo>
                <a:lnTo>
                  <a:pt x="13276170" y="673170"/>
                </a:lnTo>
                <a:lnTo>
                  <a:pt x="13314589" y="647221"/>
                </a:lnTo>
                <a:lnTo>
                  <a:pt x="13349282" y="616685"/>
                </a:lnTo>
                <a:lnTo>
                  <a:pt x="13379818" y="581992"/>
                </a:lnTo>
                <a:lnTo>
                  <a:pt x="13405767" y="543573"/>
                </a:lnTo>
                <a:lnTo>
                  <a:pt x="13426699" y="501859"/>
                </a:lnTo>
                <a:lnTo>
                  <a:pt x="13442183" y="457279"/>
                </a:lnTo>
                <a:lnTo>
                  <a:pt x="13451789" y="410264"/>
                </a:lnTo>
                <a:lnTo>
                  <a:pt x="13455087" y="361245"/>
                </a:lnTo>
                <a:lnTo>
                  <a:pt x="13451789" y="312226"/>
                </a:lnTo>
                <a:lnTo>
                  <a:pt x="13442183" y="265211"/>
                </a:lnTo>
                <a:lnTo>
                  <a:pt x="13426699" y="220631"/>
                </a:lnTo>
                <a:lnTo>
                  <a:pt x="13405767" y="178917"/>
                </a:lnTo>
                <a:lnTo>
                  <a:pt x="13379818" y="140498"/>
                </a:lnTo>
                <a:lnTo>
                  <a:pt x="13349282" y="105805"/>
                </a:lnTo>
                <a:lnTo>
                  <a:pt x="13314589" y="75269"/>
                </a:lnTo>
                <a:lnTo>
                  <a:pt x="13276170" y="49320"/>
                </a:lnTo>
                <a:lnTo>
                  <a:pt x="13234455" y="28388"/>
                </a:lnTo>
                <a:lnTo>
                  <a:pt x="13189876" y="12903"/>
                </a:lnTo>
                <a:lnTo>
                  <a:pt x="13142861" y="3297"/>
                </a:lnTo>
                <a:lnTo>
                  <a:pt x="13093842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83149" y="7926460"/>
            <a:ext cx="13737801" cy="10052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24505" y="8048969"/>
            <a:ext cx="13455650" cy="722630"/>
          </a:xfrm>
          <a:custGeom>
            <a:avLst/>
            <a:gdLst/>
            <a:ahLst/>
            <a:cxnLst/>
            <a:rect l="l" t="t" r="r" b="b"/>
            <a:pathLst>
              <a:path w="13455650" h="722629">
                <a:moveTo>
                  <a:pt x="13093842" y="0"/>
                </a:moveTo>
                <a:lnTo>
                  <a:pt x="361245" y="0"/>
                </a:lnTo>
                <a:lnTo>
                  <a:pt x="312226" y="3297"/>
                </a:lnTo>
                <a:lnTo>
                  <a:pt x="265211" y="12903"/>
                </a:lnTo>
                <a:lnTo>
                  <a:pt x="220631" y="28388"/>
                </a:lnTo>
                <a:lnTo>
                  <a:pt x="178917" y="49320"/>
                </a:lnTo>
                <a:lnTo>
                  <a:pt x="140498" y="75269"/>
                </a:lnTo>
                <a:lnTo>
                  <a:pt x="105805" y="105805"/>
                </a:lnTo>
                <a:lnTo>
                  <a:pt x="75269" y="140498"/>
                </a:lnTo>
                <a:lnTo>
                  <a:pt x="49320" y="178917"/>
                </a:lnTo>
                <a:lnTo>
                  <a:pt x="28388" y="220631"/>
                </a:lnTo>
                <a:lnTo>
                  <a:pt x="12903" y="265211"/>
                </a:lnTo>
                <a:lnTo>
                  <a:pt x="3297" y="312226"/>
                </a:lnTo>
                <a:lnTo>
                  <a:pt x="0" y="361245"/>
                </a:lnTo>
                <a:lnTo>
                  <a:pt x="3297" y="410264"/>
                </a:lnTo>
                <a:lnTo>
                  <a:pt x="12903" y="457279"/>
                </a:lnTo>
                <a:lnTo>
                  <a:pt x="28388" y="501859"/>
                </a:lnTo>
                <a:lnTo>
                  <a:pt x="49320" y="543573"/>
                </a:lnTo>
                <a:lnTo>
                  <a:pt x="75269" y="581992"/>
                </a:lnTo>
                <a:lnTo>
                  <a:pt x="105805" y="616685"/>
                </a:lnTo>
                <a:lnTo>
                  <a:pt x="140498" y="647221"/>
                </a:lnTo>
                <a:lnTo>
                  <a:pt x="178917" y="673170"/>
                </a:lnTo>
                <a:lnTo>
                  <a:pt x="220631" y="694102"/>
                </a:lnTo>
                <a:lnTo>
                  <a:pt x="265211" y="709587"/>
                </a:lnTo>
                <a:lnTo>
                  <a:pt x="312226" y="719193"/>
                </a:lnTo>
                <a:lnTo>
                  <a:pt x="361245" y="722491"/>
                </a:lnTo>
                <a:lnTo>
                  <a:pt x="13093842" y="722491"/>
                </a:lnTo>
                <a:lnTo>
                  <a:pt x="13142861" y="719193"/>
                </a:lnTo>
                <a:lnTo>
                  <a:pt x="13189876" y="709587"/>
                </a:lnTo>
                <a:lnTo>
                  <a:pt x="13234455" y="694102"/>
                </a:lnTo>
                <a:lnTo>
                  <a:pt x="13276170" y="673170"/>
                </a:lnTo>
                <a:lnTo>
                  <a:pt x="13314589" y="647221"/>
                </a:lnTo>
                <a:lnTo>
                  <a:pt x="13349282" y="616685"/>
                </a:lnTo>
                <a:lnTo>
                  <a:pt x="13379818" y="581992"/>
                </a:lnTo>
                <a:lnTo>
                  <a:pt x="13405767" y="543573"/>
                </a:lnTo>
                <a:lnTo>
                  <a:pt x="13426699" y="501859"/>
                </a:lnTo>
                <a:lnTo>
                  <a:pt x="13442183" y="457279"/>
                </a:lnTo>
                <a:lnTo>
                  <a:pt x="13451789" y="410264"/>
                </a:lnTo>
                <a:lnTo>
                  <a:pt x="13455087" y="361245"/>
                </a:lnTo>
                <a:lnTo>
                  <a:pt x="13451789" y="312226"/>
                </a:lnTo>
                <a:lnTo>
                  <a:pt x="13442183" y="265211"/>
                </a:lnTo>
                <a:lnTo>
                  <a:pt x="13426699" y="220631"/>
                </a:lnTo>
                <a:lnTo>
                  <a:pt x="13405767" y="178917"/>
                </a:lnTo>
                <a:lnTo>
                  <a:pt x="13379818" y="140498"/>
                </a:lnTo>
                <a:lnTo>
                  <a:pt x="13349282" y="105805"/>
                </a:lnTo>
                <a:lnTo>
                  <a:pt x="13314589" y="75269"/>
                </a:lnTo>
                <a:lnTo>
                  <a:pt x="13276170" y="49320"/>
                </a:lnTo>
                <a:lnTo>
                  <a:pt x="13234455" y="28388"/>
                </a:lnTo>
                <a:lnTo>
                  <a:pt x="13189876" y="12903"/>
                </a:lnTo>
                <a:lnTo>
                  <a:pt x="13142861" y="3297"/>
                </a:lnTo>
                <a:lnTo>
                  <a:pt x="13093842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190081" y="3824115"/>
            <a:ext cx="10718800" cy="55906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19734" indent="-407034">
              <a:lnSpc>
                <a:spcPct val="100000"/>
              </a:lnSpc>
              <a:spcBef>
                <a:spcPts val="135"/>
              </a:spcBef>
              <a:buAutoNum type="arabicPeriod"/>
              <a:tabLst>
                <a:tab pos="420370" algn="l"/>
              </a:tabLst>
            </a:pPr>
            <a:r>
              <a:rPr sz="2850" spc="15" dirty="0">
                <a:solidFill>
                  <a:srgbClr val="6B6B6B"/>
                </a:solidFill>
                <a:latin typeface="Arial"/>
                <a:cs typeface="Arial"/>
              </a:rPr>
              <a:t>Compensa </a:t>
            </a:r>
            <a:r>
              <a:rPr sz="2850" spc="10" dirty="0">
                <a:solidFill>
                  <a:srgbClr val="6B6B6B"/>
                </a:solidFill>
                <a:latin typeface="Arial"/>
                <a:cs typeface="Arial"/>
              </a:rPr>
              <a:t>- </a:t>
            </a:r>
            <a:r>
              <a:rPr sz="2850" spc="15" dirty="0" err="1">
                <a:solidFill>
                  <a:srgbClr val="6B6B6B"/>
                </a:solidFill>
                <a:latin typeface="Arial"/>
                <a:cs typeface="Arial"/>
              </a:rPr>
              <a:t>kim</a:t>
            </a:r>
            <a:r>
              <a:rPr sz="2850" spc="-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850" spc="10" dirty="0" err="1">
                <a:solidFill>
                  <a:srgbClr val="6B6B6B"/>
                </a:solidFill>
                <a:latin typeface="Arial"/>
                <a:cs typeface="Arial"/>
              </a:rPr>
              <a:t>jesteśmy</a:t>
            </a:r>
            <a:r>
              <a:rPr lang="pl-PL" sz="2850" spc="10" dirty="0">
                <a:solidFill>
                  <a:srgbClr val="6B6B6B"/>
                </a:solidFill>
                <a:latin typeface="Arial"/>
                <a:cs typeface="Arial"/>
              </a:rPr>
              <a:t>?</a:t>
            </a:r>
            <a:endParaRPr sz="2850" dirty="0">
              <a:latin typeface="Arial"/>
              <a:cs typeface="Arial"/>
            </a:endParaRPr>
          </a:p>
          <a:p>
            <a:pPr marL="419734" indent="-407034">
              <a:lnSpc>
                <a:spcPct val="100000"/>
              </a:lnSpc>
              <a:spcBef>
                <a:spcPts val="2265"/>
              </a:spcBef>
              <a:buAutoNum type="arabicPeriod"/>
              <a:tabLst>
                <a:tab pos="420370" algn="l"/>
              </a:tabLst>
            </a:pPr>
            <a:r>
              <a:rPr sz="2850" spc="25" dirty="0">
                <a:solidFill>
                  <a:srgbClr val="6B6B6B"/>
                </a:solidFill>
                <a:latin typeface="Arial"/>
                <a:cs typeface="Arial"/>
              </a:rPr>
              <a:t>PKO </a:t>
            </a:r>
            <a:r>
              <a:rPr sz="2850" spc="15" dirty="0">
                <a:solidFill>
                  <a:srgbClr val="6B6B6B"/>
                </a:solidFill>
                <a:latin typeface="Arial"/>
                <a:cs typeface="Arial"/>
              </a:rPr>
              <a:t>TFI </a:t>
            </a:r>
            <a:r>
              <a:rPr sz="2850" spc="10" dirty="0">
                <a:solidFill>
                  <a:srgbClr val="6B6B6B"/>
                </a:solidFill>
                <a:latin typeface="Arial"/>
                <a:cs typeface="Arial"/>
              </a:rPr>
              <a:t>- partner zarządzający </a:t>
            </a:r>
            <a:r>
              <a:rPr sz="2850" spc="15" dirty="0">
                <a:solidFill>
                  <a:srgbClr val="6B6B6B"/>
                </a:solidFill>
                <a:latin typeface="Arial"/>
                <a:cs typeface="Arial"/>
              </a:rPr>
              <a:t>funduszami </a:t>
            </a:r>
            <a:r>
              <a:rPr sz="2850" spc="25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2850" spc="20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r>
              <a:rPr sz="2850" spc="-1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850" spc="15" dirty="0" err="1">
                <a:solidFill>
                  <a:srgbClr val="6B6B6B"/>
                </a:solidFill>
                <a:latin typeface="Arial"/>
                <a:cs typeface="Arial"/>
              </a:rPr>
              <a:t>Compensy</a:t>
            </a:r>
            <a:endParaRPr sz="2850" dirty="0">
              <a:latin typeface="Arial"/>
              <a:cs typeface="Arial"/>
            </a:endParaRPr>
          </a:p>
          <a:p>
            <a:pPr marL="419734" indent="-407034">
              <a:lnSpc>
                <a:spcPct val="100000"/>
              </a:lnSpc>
              <a:spcBef>
                <a:spcPts val="2270"/>
              </a:spcBef>
              <a:buAutoNum type="arabicPeriod"/>
              <a:tabLst>
                <a:tab pos="420370" algn="l"/>
              </a:tabLst>
            </a:pPr>
            <a:r>
              <a:rPr sz="2850" spc="15" dirty="0">
                <a:solidFill>
                  <a:srgbClr val="6B6B6B"/>
                </a:solidFill>
                <a:latin typeface="Arial"/>
                <a:cs typeface="Arial"/>
              </a:rPr>
              <a:t>Fundusze </a:t>
            </a:r>
            <a:r>
              <a:rPr sz="2850" spc="15" dirty="0" err="1">
                <a:solidFill>
                  <a:srgbClr val="6B6B6B"/>
                </a:solidFill>
                <a:latin typeface="Arial"/>
                <a:cs typeface="Arial"/>
              </a:rPr>
              <a:t>Zdefiniowanej</a:t>
            </a:r>
            <a:r>
              <a:rPr sz="28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850" spc="10" dirty="0" err="1">
                <a:solidFill>
                  <a:srgbClr val="6B6B6B"/>
                </a:solidFill>
                <a:latin typeface="Arial"/>
                <a:cs typeface="Arial"/>
              </a:rPr>
              <a:t>Daty</a:t>
            </a:r>
            <a:endParaRPr sz="2850" dirty="0">
              <a:latin typeface="Arial"/>
              <a:cs typeface="Arial"/>
            </a:endParaRPr>
          </a:p>
          <a:p>
            <a:pPr marL="419734" indent="-407034">
              <a:lnSpc>
                <a:spcPct val="100000"/>
              </a:lnSpc>
              <a:spcBef>
                <a:spcPts val="2265"/>
              </a:spcBef>
              <a:buAutoNum type="arabicPeriod"/>
              <a:tabLst>
                <a:tab pos="420370" algn="l"/>
              </a:tabLst>
            </a:pPr>
            <a:r>
              <a:rPr sz="2850" spc="15" dirty="0">
                <a:solidFill>
                  <a:srgbClr val="6B6B6B"/>
                </a:solidFill>
                <a:latin typeface="Arial"/>
                <a:cs typeface="Arial"/>
              </a:rPr>
              <a:t>Compensa </a:t>
            </a:r>
            <a:r>
              <a:rPr sz="2850" spc="20" dirty="0">
                <a:solidFill>
                  <a:srgbClr val="6B6B6B"/>
                </a:solidFill>
                <a:latin typeface="Arial"/>
                <a:cs typeface="Arial"/>
              </a:rPr>
              <a:t>PPK </a:t>
            </a:r>
            <a:r>
              <a:rPr sz="2850" spc="10" dirty="0">
                <a:solidFill>
                  <a:srgbClr val="6B6B6B"/>
                </a:solidFill>
                <a:latin typeface="Arial"/>
                <a:cs typeface="Arial"/>
              </a:rPr>
              <a:t>- dodatkowa ochrona</a:t>
            </a:r>
            <a:r>
              <a:rPr sz="2850" spc="-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850" spc="10" dirty="0" err="1">
                <a:solidFill>
                  <a:srgbClr val="6B6B6B"/>
                </a:solidFill>
                <a:latin typeface="Arial"/>
                <a:cs typeface="Arial"/>
              </a:rPr>
              <a:t>ubezpieczeniowa</a:t>
            </a:r>
            <a:endParaRPr sz="2850" dirty="0">
              <a:latin typeface="Arial"/>
              <a:cs typeface="Arial"/>
            </a:endParaRPr>
          </a:p>
          <a:p>
            <a:pPr marL="419734" indent="-407034">
              <a:lnSpc>
                <a:spcPct val="100000"/>
              </a:lnSpc>
              <a:spcBef>
                <a:spcPts val="2270"/>
              </a:spcBef>
              <a:buAutoNum type="arabicPeriod"/>
              <a:tabLst>
                <a:tab pos="420370" algn="l"/>
              </a:tabLst>
            </a:pPr>
            <a:r>
              <a:rPr sz="2850" spc="15" dirty="0">
                <a:solidFill>
                  <a:srgbClr val="6B6B6B"/>
                </a:solidFill>
                <a:latin typeface="Arial"/>
                <a:cs typeface="Arial"/>
              </a:rPr>
              <a:t>Aplikacje iPPK </a:t>
            </a:r>
            <a:r>
              <a:rPr sz="2850" spc="10" dirty="0">
                <a:solidFill>
                  <a:srgbClr val="6B6B6B"/>
                </a:solidFill>
                <a:latin typeface="Arial"/>
                <a:cs typeface="Arial"/>
              </a:rPr>
              <a:t>dla </a:t>
            </a:r>
            <a:r>
              <a:rPr sz="2850" spc="15" dirty="0">
                <a:solidFill>
                  <a:srgbClr val="6B6B6B"/>
                </a:solidFill>
                <a:latin typeface="Arial"/>
                <a:cs typeface="Arial"/>
              </a:rPr>
              <a:t>Pracowników </a:t>
            </a:r>
            <a:r>
              <a:rPr sz="2850" spc="5" dirty="0">
                <a:solidFill>
                  <a:srgbClr val="6B6B6B"/>
                </a:solidFill>
                <a:latin typeface="Arial"/>
                <a:cs typeface="Arial"/>
              </a:rPr>
              <a:t>i</a:t>
            </a:r>
            <a:r>
              <a:rPr sz="2850" spc="-2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850" spc="15" dirty="0" err="1">
                <a:solidFill>
                  <a:srgbClr val="6B6B6B"/>
                </a:solidFill>
                <a:latin typeface="Arial"/>
                <a:cs typeface="Arial"/>
              </a:rPr>
              <a:t>Pracodawcy</a:t>
            </a:r>
            <a:endParaRPr sz="2850" dirty="0">
              <a:latin typeface="Arial"/>
              <a:cs typeface="Arial"/>
            </a:endParaRPr>
          </a:p>
          <a:p>
            <a:pPr marL="419734" indent="-407034">
              <a:lnSpc>
                <a:spcPct val="100000"/>
              </a:lnSpc>
              <a:spcBef>
                <a:spcPts val="2270"/>
              </a:spcBef>
              <a:buAutoNum type="arabicPeriod"/>
              <a:tabLst>
                <a:tab pos="420370" algn="l"/>
              </a:tabLst>
            </a:pPr>
            <a:r>
              <a:rPr sz="2850" spc="15" dirty="0">
                <a:solidFill>
                  <a:srgbClr val="6B6B6B"/>
                </a:solidFill>
                <a:latin typeface="Arial"/>
                <a:cs typeface="Arial"/>
              </a:rPr>
              <a:t>Symulacje oszczędności </a:t>
            </a:r>
            <a:r>
              <a:rPr sz="2850" spc="25" dirty="0">
                <a:solidFill>
                  <a:srgbClr val="6B6B6B"/>
                </a:solidFill>
                <a:latin typeface="Arial"/>
                <a:cs typeface="Arial"/>
              </a:rPr>
              <a:t>w</a:t>
            </a:r>
            <a:r>
              <a:rPr sz="2850" spc="-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850" spc="20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sz="2850" dirty="0">
              <a:latin typeface="Arial"/>
              <a:cs typeface="Arial"/>
            </a:endParaRPr>
          </a:p>
          <a:p>
            <a:pPr marL="419734" indent="-407034">
              <a:lnSpc>
                <a:spcPct val="100000"/>
              </a:lnSpc>
              <a:spcBef>
                <a:spcPts val="2265"/>
              </a:spcBef>
              <a:buAutoNum type="arabicPeriod"/>
              <a:tabLst>
                <a:tab pos="420370" algn="l"/>
              </a:tabLst>
            </a:pPr>
            <a:r>
              <a:rPr sz="2850" spc="10" dirty="0">
                <a:solidFill>
                  <a:srgbClr val="6B6B6B"/>
                </a:solidFill>
                <a:latin typeface="Arial"/>
                <a:cs typeface="Arial"/>
              </a:rPr>
              <a:t>Niskie </a:t>
            </a:r>
            <a:r>
              <a:rPr sz="2850" spc="15" dirty="0">
                <a:solidFill>
                  <a:srgbClr val="6B6B6B"/>
                </a:solidFill>
                <a:latin typeface="Arial"/>
                <a:cs typeface="Arial"/>
              </a:rPr>
              <a:t>koszty </a:t>
            </a:r>
            <a:r>
              <a:rPr sz="2850" spc="10" dirty="0">
                <a:solidFill>
                  <a:srgbClr val="6B6B6B"/>
                </a:solidFill>
                <a:latin typeface="Arial"/>
                <a:cs typeface="Arial"/>
              </a:rPr>
              <a:t>zarządzania </a:t>
            </a:r>
            <a:r>
              <a:rPr sz="2850" spc="20" dirty="0">
                <a:solidFill>
                  <a:srgbClr val="6B6B6B"/>
                </a:solidFill>
                <a:latin typeface="Arial"/>
                <a:cs typeface="Arial"/>
              </a:rPr>
              <a:t>PPK </a:t>
            </a:r>
            <a:r>
              <a:rPr sz="2850" spc="25" dirty="0">
                <a:solidFill>
                  <a:srgbClr val="6B6B6B"/>
                </a:solidFill>
                <a:latin typeface="Arial"/>
                <a:cs typeface="Arial"/>
              </a:rPr>
              <a:t>w</a:t>
            </a:r>
            <a:r>
              <a:rPr sz="2850" spc="-2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850" spc="10" dirty="0" err="1">
                <a:solidFill>
                  <a:srgbClr val="6B6B6B"/>
                </a:solidFill>
                <a:latin typeface="Arial"/>
                <a:cs typeface="Arial"/>
              </a:rPr>
              <a:t>Compensie</a:t>
            </a:r>
            <a:endParaRPr sz="2850" dirty="0">
              <a:latin typeface="Arial"/>
              <a:cs typeface="Arial"/>
            </a:endParaRPr>
          </a:p>
          <a:p>
            <a:pPr marL="419734" indent="-407034">
              <a:lnSpc>
                <a:spcPct val="100000"/>
              </a:lnSpc>
              <a:spcBef>
                <a:spcPts val="2270"/>
              </a:spcBef>
              <a:buAutoNum type="arabicPeriod"/>
              <a:tabLst>
                <a:tab pos="420370" algn="l"/>
              </a:tabLst>
            </a:pPr>
            <a:r>
              <a:rPr sz="2850" spc="10" dirty="0" err="1">
                <a:solidFill>
                  <a:srgbClr val="6B6B6B"/>
                </a:solidFill>
                <a:latin typeface="Arial"/>
                <a:cs typeface="Arial"/>
              </a:rPr>
              <a:t>Nasi</a:t>
            </a:r>
            <a:r>
              <a:rPr sz="28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850" spc="15" dirty="0" err="1">
                <a:solidFill>
                  <a:srgbClr val="6B6B6B"/>
                </a:solidFill>
                <a:latin typeface="Arial"/>
                <a:cs typeface="Arial"/>
              </a:rPr>
              <a:t>Eksperci</a:t>
            </a:r>
            <a:endParaRPr sz="28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3446" y="489902"/>
            <a:ext cx="9901555" cy="1537970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 marR="5080" indent="-635">
              <a:lnSpc>
                <a:spcPts val="3870"/>
              </a:lnSpc>
              <a:spcBef>
                <a:spcPts val="465"/>
              </a:spcBef>
            </a:pPr>
            <a:r>
              <a:rPr sz="3450" dirty="0">
                <a:solidFill>
                  <a:srgbClr val="FFFFFF"/>
                </a:solidFill>
              </a:rPr>
              <a:t>Compensa </a:t>
            </a:r>
            <a:r>
              <a:rPr sz="3450" spc="5" dirty="0">
                <a:solidFill>
                  <a:srgbClr val="FFFFFF"/>
                </a:solidFill>
              </a:rPr>
              <a:t>należy do Vienna Insurance Group  jednej z </a:t>
            </a:r>
            <a:r>
              <a:rPr sz="3450" dirty="0">
                <a:solidFill>
                  <a:srgbClr val="FFFFFF"/>
                </a:solidFill>
              </a:rPr>
              <a:t>największych </a:t>
            </a:r>
            <a:r>
              <a:rPr sz="3450" spc="5" dirty="0">
                <a:solidFill>
                  <a:srgbClr val="FFFFFF"/>
                </a:solidFill>
              </a:rPr>
              <a:t>grup ubezpieczeniowych  </a:t>
            </a:r>
            <a:r>
              <a:rPr sz="3450" spc="10" dirty="0">
                <a:solidFill>
                  <a:srgbClr val="FFFFFF"/>
                </a:solidFill>
              </a:rPr>
              <a:t>w </a:t>
            </a:r>
            <a:r>
              <a:rPr sz="3450" spc="5" dirty="0">
                <a:solidFill>
                  <a:srgbClr val="FFFFFF"/>
                </a:solidFill>
              </a:rPr>
              <a:t>Europie</a:t>
            </a:r>
            <a:r>
              <a:rPr sz="3450" spc="-10" dirty="0">
                <a:solidFill>
                  <a:srgbClr val="FFFFFF"/>
                </a:solidFill>
              </a:rPr>
              <a:t> </a:t>
            </a:r>
            <a:r>
              <a:rPr sz="3450" dirty="0">
                <a:solidFill>
                  <a:srgbClr val="FFFFFF"/>
                </a:solidFill>
              </a:rPr>
              <a:t>Środkowo-Wschodniej</a:t>
            </a:r>
            <a:endParaRPr sz="3450"/>
          </a:p>
        </p:txBody>
      </p:sp>
      <p:sp>
        <p:nvSpPr>
          <p:cNvPr id="3" name="object 3"/>
          <p:cNvSpPr/>
          <p:nvPr/>
        </p:nvSpPr>
        <p:spPr>
          <a:xfrm>
            <a:off x="14732536" y="0"/>
            <a:ext cx="4806136" cy="2062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41953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80676" y="408364"/>
            <a:ext cx="3214561" cy="8743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72779" y="2926281"/>
            <a:ext cx="525780" cy="770890"/>
          </a:xfrm>
          <a:custGeom>
            <a:avLst/>
            <a:gdLst/>
            <a:ahLst/>
            <a:cxnLst/>
            <a:rect l="l" t="t" r="r" b="b"/>
            <a:pathLst>
              <a:path w="525779" h="770889">
                <a:moveTo>
                  <a:pt x="273164" y="0"/>
                </a:moveTo>
                <a:lnTo>
                  <a:pt x="255835" y="3630"/>
                </a:lnTo>
                <a:lnTo>
                  <a:pt x="241619" y="13211"/>
                </a:lnTo>
                <a:lnTo>
                  <a:pt x="231972" y="27343"/>
                </a:lnTo>
                <a:lnTo>
                  <a:pt x="228349" y="44626"/>
                </a:lnTo>
                <a:lnTo>
                  <a:pt x="228349" y="181523"/>
                </a:lnTo>
                <a:lnTo>
                  <a:pt x="363978" y="181523"/>
                </a:lnTo>
                <a:lnTo>
                  <a:pt x="381158" y="178006"/>
                </a:lnTo>
                <a:lnTo>
                  <a:pt x="395198" y="168417"/>
                </a:lnTo>
                <a:lnTo>
                  <a:pt x="404670" y="154201"/>
                </a:lnTo>
                <a:lnTo>
                  <a:pt x="408144" y="136802"/>
                </a:lnTo>
                <a:lnTo>
                  <a:pt x="408144" y="41"/>
                </a:lnTo>
                <a:lnTo>
                  <a:pt x="273164" y="0"/>
                </a:lnTo>
                <a:close/>
              </a:path>
              <a:path w="525779" h="770889">
                <a:moveTo>
                  <a:pt x="515712" y="229825"/>
                </a:moveTo>
                <a:lnTo>
                  <a:pt x="493835" y="306012"/>
                </a:lnTo>
                <a:lnTo>
                  <a:pt x="470243" y="359439"/>
                </a:lnTo>
                <a:lnTo>
                  <a:pt x="433641" y="417432"/>
                </a:lnTo>
                <a:lnTo>
                  <a:pt x="403485" y="448897"/>
                </a:lnTo>
                <a:lnTo>
                  <a:pt x="342777" y="499277"/>
                </a:lnTo>
                <a:lnTo>
                  <a:pt x="308475" y="528295"/>
                </a:lnTo>
                <a:lnTo>
                  <a:pt x="277310" y="557103"/>
                </a:lnTo>
                <a:lnTo>
                  <a:pt x="250227" y="590690"/>
                </a:lnTo>
                <a:lnTo>
                  <a:pt x="228994" y="664210"/>
                </a:lnTo>
                <a:lnTo>
                  <a:pt x="227797" y="710455"/>
                </a:lnTo>
                <a:lnTo>
                  <a:pt x="228181" y="767233"/>
                </a:lnTo>
                <a:lnTo>
                  <a:pt x="228694" y="770196"/>
                </a:lnTo>
                <a:lnTo>
                  <a:pt x="238160" y="770730"/>
                </a:lnTo>
                <a:lnTo>
                  <a:pt x="238956" y="767400"/>
                </a:lnTo>
                <a:lnTo>
                  <a:pt x="246778" y="746051"/>
                </a:lnTo>
                <a:lnTo>
                  <a:pt x="275507" y="699808"/>
                </a:lnTo>
                <a:lnTo>
                  <a:pt x="301150" y="670036"/>
                </a:lnTo>
                <a:lnTo>
                  <a:pt x="349151" y="626924"/>
                </a:lnTo>
                <a:lnTo>
                  <a:pt x="384653" y="600583"/>
                </a:lnTo>
                <a:lnTo>
                  <a:pt x="421144" y="570795"/>
                </a:lnTo>
                <a:lnTo>
                  <a:pt x="452038" y="538140"/>
                </a:lnTo>
                <a:lnTo>
                  <a:pt x="479878" y="493581"/>
                </a:lnTo>
                <a:lnTo>
                  <a:pt x="499783" y="444999"/>
                </a:lnTo>
                <a:lnTo>
                  <a:pt x="513035" y="393537"/>
                </a:lnTo>
                <a:lnTo>
                  <a:pt x="520914" y="340341"/>
                </a:lnTo>
                <a:lnTo>
                  <a:pt x="524702" y="286555"/>
                </a:lnTo>
                <a:lnTo>
                  <a:pt x="525680" y="233322"/>
                </a:lnTo>
                <a:lnTo>
                  <a:pt x="525177" y="230380"/>
                </a:lnTo>
                <a:lnTo>
                  <a:pt x="515712" y="229825"/>
                </a:lnTo>
                <a:close/>
              </a:path>
              <a:path w="525779" h="770889">
                <a:moveTo>
                  <a:pt x="408144" y="233772"/>
                </a:moveTo>
                <a:lnTo>
                  <a:pt x="263866" y="233772"/>
                </a:lnTo>
                <a:lnTo>
                  <a:pt x="247856" y="237170"/>
                </a:lnTo>
                <a:lnTo>
                  <a:pt x="236809" y="246450"/>
                </a:lnTo>
                <a:lnTo>
                  <a:pt x="230411" y="260242"/>
                </a:lnTo>
                <a:lnTo>
                  <a:pt x="228349" y="277174"/>
                </a:lnTo>
                <a:lnTo>
                  <a:pt x="228349" y="414699"/>
                </a:lnTo>
                <a:lnTo>
                  <a:pt x="256442" y="414848"/>
                </a:lnTo>
                <a:lnTo>
                  <a:pt x="318246" y="400019"/>
                </a:lnTo>
                <a:lnTo>
                  <a:pt x="380051" y="347298"/>
                </a:lnTo>
                <a:lnTo>
                  <a:pt x="408144" y="233772"/>
                </a:lnTo>
                <a:close/>
              </a:path>
              <a:path w="525779" h="770889">
                <a:moveTo>
                  <a:pt x="144351" y="233772"/>
                </a:moveTo>
                <a:lnTo>
                  <a:pt x="0" y="233772"/>
                </a:lnTo>
                <a:lnTo>
                  <a:pt x="28099" y="347298"/>
                </a:lnTo>
                <a:lnTo>
                  <a:pt x="89918" y="400019"/>
                </a:lnTo>
                <a:lnTo>
                  <a:pt x="151737" y="414848"/>
                </a:lnTo>
                <a:lnTo>
                  <a:pt x="179837" y="414699"/>
                </a:lnTo>
                <a:lnTo>
                  <a:pt x="179837" y="277174"/>
                </a:lnTo>
                <a:lnTo>
                  <a:pt x="177778" y="260242"/>
                </a:lnTo>
                <a:lnTo>
                  <a:pt x="171388" y="246450"/>
                </a:lnTo>
                <a:lnTo>
                  <a:pt x="160352" y="237170"/>
                </a:lnTo>
                <a:lnTo>
                  <a:pt x="144351" y="233772"/>
                </a:lnTo>
                <a:close/>
              </a:path>
              <a:path w="525779" h="770889">
                <a:moveTo>
                  <a:pt x="135032" y="0"/>
                </a:moveTo>
                <a:lnTo>
                  <a:pt x="0" y="41"/>
                </a:lnTo>
                <a:lnTo>
                  <a:pt x="0" y="136802"/>
                </a:lnTo>
                <a:lnTo>
                  <a:pt x="3468" y="154201"/>
                </a:lnTo>
                <a:lnTo>
                  <a:pt x="12932" y="168417"/>
                </a:lnTo>
                <a:lnTo>
                  <a:pt x="26977" y="178006"/>
                </a:lnTo>
                <a:lnTo>
                  <a:pt x="44187" y="181523"/>
                </a:lnTo>
                <a:lnTo>
                  <a:pt x="179837" y="181523"/>
                </a:lnTo>
                <a:lnTo>
                  <a:pt x="179837" y="44626"/>
                </a:lnTo>
                <a:lnTo>
                  <a:pt x="176205" y="27343"/>
                </a:lnTo>
                <a:lnTo>
                  <a:pt x="166568" y="13211"/>
                </a:lnTo>
                <a:lnTo>
                  <a:pt x="152364" y="3630"/>
                </a:lnTo>
                <a:lnTo>
                  <a:pt x="135032" y="0"/>
                </a:lnTo>
                <a:close/>
              </a:path>
            </a:pathLst>
          </a:custGeom>
          <a:solidFill>
            <a:srgbClr val="EC2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7395" y="4206017"/>
            <a:ext cx="3561079" cy="0"/>
          </a:xfrm>
          <a:custGeom>
            <a:avLst/>
            <a:gdLst/>
            <a:ahLst/>
            <a:cxnLst/>
            <a:rect l="l" t="t" r="r" b="b"/>
            <a:pathLst>
              <a:path w="3561079">
                <a:moveTo>
                  <a:pt x="0" y="0"/>
                </a:moveTo>
                <a:lnTo>
                  <a:pt x="3561032" y="0"/>
                </a:lnTo>
              </a:path>
            </a:pathLst>
          </a:custGeom>
          <a:ln w="54417">
            <a:solidFill>
              <a:srgbClr val="EC20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48097" y="4358667"/>
            <a:ext cx="3558540" cy="194310"/>
          </a:xfrm>
          <a:custGeom>
            <a:avLst/>
            <a:gdLst/>
            <a:ahLst/>
            <a:cxnLst/>
            <a:rect l="l" t="t" r="r" b="b"/>
            <a:pathLst>
              <a:path w="3558540" h="194310">
                <a:moveTo>
                  <a:pt x="31307" y="1581"/>
                </a:moveTo>
                <a:lnTo>
                  <a:pt x="0" y="1581"/>
                </a:lnTo>
                <a:lnTo>
                  <a:pt x="65411" y="192632"/>
                </a:lnTo>
                <a:lnTo>
                  <a:pt x="88887" y="192632"/>
                </a:lnTo>
                <a:lnTo>
                  <a:pt x="106875" y="140561"/>
                </a:lnTo>
                <a:lnTo>
                  <a:pt x="77149" y="140561"/>
                </a:lnTo>
                <a:lnTo>
                  <a:pt x="31307" y="1581"/>
                </a:lnTo>
                <a:close/>
              </a:path>
              <a:path w="3558540" h="194310">
                <a:moveTo>
                  <a:pt x="154885" y="1581"/>
                </a:moveTo>
                <a:lnTo>
                  <a:pt x="122991" y="1581"/>
                </a:lnTo>
                <a:lnTo>
                  <a:pt x="77149" y="140561"/>
                </a:lnTo>
                <a:lnTo>
                  <a:pt x="106875" y="140561"/>
                </a:lnTo>
                <a:lnTo>
                  <a:pt x="154885" y="1581"/>
                </a:lnTo>
                <a:close/>
              </a:path>
              <a:path w="3558540" h="194310">
                <a:moveTo>
                  <a:pt x="213250" y="1581"/>
                </a:moveTo>
                <a:lnTo>
                  <a:pt x="183072" y="1581"/>
                </a:lnTo>
                <a:lnTo>
                  <a:pt x="183072" y="192632"/>
                </a:lnTo>
                <a:lnTo>
                  <a:pt x="213250" y="192632"/>
                </a:lnTo>
                <a:lnTo>
                  <a:pt x="213250" y="1581"/>
                </a:lnTo>
                <a:close/>
              </a:path>
              <a:path w="3558540" h="194310">
                <a:moveTo>
                  <a:pt x="393275" y="1581"/>
                </a:moveTo>
                <a:lnTo>
                  <a:pt x="266086" y="1581"/>
                </a:lnTo>
                <a:lnTo>
                  <a:pt x="266086" y="192632"/>
                </a:lnTo>
                <a:lnTo>
                  <a:pt x="393275" y="192632"/>
                </a:lnTo>
                <a:lnTo>
                  <a:pt x="393275" y="166581"/>
                </a:lnTo>
                <a:lnTo>
                  <a:pt x="296305" y="166581"/>
                </a:lnTo>
                <a:lnTo>
                  <a:pt x="296305" y="109211"/>
                </a:lnTo>
                <a:lnTo>
                  <a:pt x="379046" y="109211"/>
                </a:lnTo>
                <a:lnTo>
                  <a:pt x="379046" y="83432"/>
                </a:lnTo>
                <a:lnTo>
                  <a:pt x="296305" y="83432"/>
                </a:lnTo>
                <a:lnTo>
                  <a:pt x="296305" y="27622"/>
                </a:lnTo>
                <a:lnTo>
                  <a:pt x="393275" y="27622"/>
                </a:lnTo>
                <a:lnTo>
                  <a:pt x="393275" y="1581"/>
                </a:lnTo>
                <a:close/>
              </a:path>
              <a:path w="3558540" h="194310">
                <a:moveTo>
                  <a:pt x="463179" y="1581"/>
                </a:moveTo>
                <a:lnTo>
                  <a:pt x="435515" y="1581"/>
                </a:lnTo>
                <a:lnTo>
                  <a:pt x="435515" y="192632"/>
                </a:lnTo>
                <a:lnTo>
                  <a:pt x="465703" y="192632"/>
                </a:lnTo>
                <a:lnTo>
                  <a:pt x="465703" y="58218"/>
                </a:lnTo>
                <a:lnTo>
                  <a:pt x="502005" y="58218"/>
                </a:lnTo>
                <a:lnTo>
                  <a:pt x="463179" y="1581"/>
                </a:lnTo>
                <a:close/>
              </a:path>
              <a:path w="3558540" h="194310">
                <a:moveTo>
                  <a:pt x="502005" y="58218"/>
                </a:moveTo>
                <a:lnTo>
                  <a:pt x="465703" y="58218"/>
                </a:lnTo>
                <a:lnTo>
                  <a:pt x="557689" y="192632"/>
                </a:lnTo>
                <a:lnTo>
                  <a:pt x="585353" y="192632"/>
                </a:lnTo>
                <a:lnTo>
                  <a:pt x="585353" y="135734"/>
                </a:lnTo>
                <a:lnTo>
                  <a:pt x="555145" y="135734"/>
                </a:lnTo>
                <a:lnTo>
                  <a:pt x="502005" y="58218"/>
                </a:lnTo>
                <a:close/>
              </a:path>
              <a:path w="3558540" h="194310">
                <a:moveTo>
                  <a:pt x="585353" y="1581"/>
                </a:moveTo>
                <a:lnTo>
                  <a:pt x="555145" y="1581"/>
                </a:lnTo>
                <a:lnTo>
                  <a:pt x="555145" y="135734"/>
                </a:lnTo>
                <a:lnTo>
                  <a:pt x="585353" y="135734"/>
                </a:lnTo>
                <a:lnTo>
                  <a:pt x="585353" y="1581"/>
                </a:lnTo>
                <a:close/>
              </a:path>
              <a:path w="3558540" h="194310">
                <a:moveTo>
                  <a:pt x="665864" y="1581"/>
                </a:moveTo>
                <a:lnTo>
                  <a:pt x="638148" y="1581"/>
                </a:lnTo>
                <a:lnTo>
                  <a:pt x="638148" y="192632"/>
                </a:lnTo>
                <a:lnTo>
                  <a:pt x="668367" y="192632"/>
                </a:lnTo>
                <a:lnTo>
                  <a:pt x="668367" y="58218"/>
                </a:lnTo>
                <a:lnTo>
                  <a:pt x="704682" y="58218"/>
                </a:lnTo>
                <a:lnTo>
                  <a:pt x="665864" y="1581"/>
                </a:lnTo>
                <a:close/>
              </a:path>
              <a:path w="3558540" h="194310">
                <a:moveTo>
                  <a:pt x="704682" y="58218"/>
                </a:moveTo>
                <a:lnTo>
                  <a:pt x="668367" y="58218"/>
                </a:lnTo>
                <a:lnTo>
                  <a:pt x="760322" y="192632"/>
                </a:lnTo>
                <a:lnTo>
                  <a:pt x="787996" y="192632"/>
                </a:lnTo>
                <a:lnTo>
                  <a:pt x="787996" y="135734"/>
                </a:lnTo>
                <a:lnTo>
                  <a:pt x="757809" y="135734"/>
                </a:lnTo>
                <a:lnTo>
                  <a:pt x="704682" y="58218"/>
                </a:lnTo>
                <a:close/>
              </a:path>
              <a:path w="3558540" h="194310">
                <a:moveTo>
                  <a:pt x="787996" y="1581"/>
                </a:moveTo>
                <a:lnTo>
                  <a:pt x="757809" y="1581"/>
                </a:lnTo>
                <a:lnTo>
                  <a:pt x="757809" y="135734"/>
                </a:lnTo>
                <a:lnTo>
                  <a:pt x="787996" y="135734"/>
                </a:lnTo>
                <a:lnTo>
                  <a:pt x="787996" y="1581"/>
                </a:lnTo>
                <a:close/>
              </a:path>
              <a:path w="3558540" h="194310">
                <a:moveTo>
                  <a:pt x="914349" y="1581"/>
                </a:moveTo>
                <a:lnTo>
                  <a:pt x="890025" y="1581"/>
                </a:lnTo>
                <a:lnTo>
                  <a:pt x="817053" y="192632"/>
                </a:lnTo>
                <a:lnTo>
                  <a:pt x="849199" y="192632"/>
                </a:lnTo>
                <a:lnTo>
                  <a:pt x="862926" y="154278"/>
                </a:lnTo>
                <a:lnTo>
                  <a:pt x="972671" y="154278"/>
                </a:lnTo>
                <a:lnTo>
                  <a:pt x="963236" y="129577"/>
                </a:lnTo>
                <a:lnTo>
                  <a:pt x="871847" y="129577"/>
                </a:lnTo>
                <a:lnTo>
                  <a:pt x="902873" y="44773"/>
                </a:lnTo>
                <a:lnTo>
                  <a:pt x="930846" y="44773"/>
                </a:lnTo>
                <a:lnTo>
                  <a:pt x="914349" y="1581"/>
                </a:lnTo>
                <a:close/>
              </a:path>
              <a:path w="3558540" h="194310">
                <a:moveTo>
                  <a:pt x="972671" y="154278"/>
                </a:moveTo>
                <a:lnTo>
                  <a:pt x="941468" y="154278"/>
                </a:lnTo>
                <a:lnTo>
                  <a:pt x="955143" y="192632"/>
                </a:lnTo>
                <a:lnTo>
                  <a:pt x="987320" y="192632"/>
                </a:lnTo>
                <a:lnTo>
                  <a:pt x="972671" y="154278"/>
                </a:lnTo>
                <a:close/>
              </a:path>
              <a:path w="3558540" h="194310">
                <a:moveTo>
                  <a:pt x="930846" y="44773"/>
                </a:moveTo>
                <a:lnTo>
                  <a:pt x="902873" y="44773"/>
                </a:lnTo>
                <a:lnTo>
                  <a:pt x="933092" y="129577"/>
                </a:lnTo>
                <a:lnTo>
                  <a:pt x="963236" y="129577"/>
                </a:lnTo>
                <a:lnTo>
                  <a:pt x="930846" y="44773"/>
                </a:lnTo>
                <a:close/>
              </a:path>
              <a:path w="3558540" h="194310">
                <a:moveTo>
                  <a:pt x="1114217" y="1581"/>
                </a:moveTo>
                <a:lnTo>
                  <a:pt x="1084019" y="1581"/>
                </a:lnTo>
                <a:lnTo>
                  <a:pt x="1084019" y="192632"/>
                </a:lnTo>
                <a:lnTo>
                  <a:pt x="1114217" y="192632"/>
                </a:lnTo>
                <a:lnTo>
                  <a:pt x="1114217" y="1581"/>
                </a:lnTo>
                <a:close/>
              </a:path>
              <a:path w="3558540" h="194310">
                <a:moveTo>
                  <a:pt x="1194707" y="1581"/>
                </a:moveTo>
                <a:lnTo>
                  <a:pt x="1167032" y="1581"/>
                </a:lnTo>
                <a:lnTo>
                  <a:pt x="1167032" y="192632"/>
                </a:lnTo>
                <a:lnTo>
                  <a:pt x="1197230" y="192632"/>
                </a:lnTo>
                <a:lnTo>
                  <a:pt x="1197230" y="58218"/>
                </a:lnTo>
                <a:lnTo>
                  <a:pt x="1233546" y="58218"/>
                </a:lnTo>
                <a:lnTo>
                  <a:pt x="1194707" y="1581"/>
                </a:lnTo>
                <a:close/>
              </a:path>
              <a:path w="3558540" h="194310">
                <a:moveTo>
                  <a:pt x="1233546" y="58218"/>
                </a:moveTo>
                <a:lnTo>
                  <a:pt x="1197230" y="58218"/>
                </a:lnTo>
                <a:lnTo>
                  <a:pt x="1289217" y="192632"/>
                </a:lnTo>
                <a:lnTo>
                  <a:pt x="1316881" y="192632"/>
                </a:lnTo>
                <a:lnTo>
                  <a:pt x="1316881" y="135734"/>
                </a:lnTo>
                <a:lnTo>
                  <a:pt x="1286704" y="135734"/>
                </a:lnTo>
                <a:lnTo>
                  <a:pt x="1233546" y="58218"/>
                </a:lnTo>
                <a:close/>
              </a:path>
              <a:path w="3558540" h="194310">
                <a:moveTo>
                  <a:pt x="1316881" y="1581"/>
                </a:moveTo>
                <a:lnTo>
                  <a:pt x="1286704" y="1581"/>
                </a:lnTo>
                <a:lnTo>
                  <a:pt x="1286704" y="135734"/>
                </a:lnTo>
                <a:lnTo>
                  <a:pt x="1316881" y="135734"/>
                </a:lnTo>
                <a:lnTo>
                  <a:pt x="1316881" y="1581"/>
                </a:lnTo>
                <a:close/>
              </a:path>
              <a:path w="3558540" h="194310">
                <a:moveTo>
                  <a:pt x="1372230" y="149964"/>
                </a:moveTo>
                <a:lnTo>
                  <a:pt x="1352094" y="169031"/>
                </a:lnTo>
                <a:lnTo>
                  <a:pt x="1366920" y="180772"/>
                </a:lnTo>
                <a:lnTo>
                  <a:pt x="1383240" y="188572"/>
                </a:lnTo>
                <a:lnTo>
                  <a:pt x="1401602" y="192906"/>
                </a:lnTo>
                <a:lnTo>
                  <a:pt x="1422553" y="194245"/>
                </a:lnTo>
                <a:lnTo>
                  <a:pt x="1451290" y="190422"/>
                </a:lnTo>
                <a:lnTo>
                  <a:pt x="1473930" y="179378"/>
                </a:lnTo>
                <a:lnTo>
                  <a:pt x="1483349" y="168183"/>
                </a:lnTo>
                <a:lnTo>
                  <a:pt x="1423108" y="168183"/>
                </a:lnTo>
                <a:lnTo>
                  <a:pt x="1408590" y="167300"/>
                </a:lnTo>
                <a:lnTo>
                  <a:pt x="1395458" y="164311"/>
                </a:lnTo>
                <a:lnTo>
                  <a:pt x="1383432" y="158703"/>
                </a:lnTo>
                <a:lnTo>
                  <a:pt x="1372230" y="149964"/>
                </a:lnTo>
                <a:close/>
              </a:path>
              <a:path w="3558540" h="194310">
                <a:moveTo>
                  <a:pt x="1425338" y="0"/>
                </a:moveTo>
                <a:lnTo>
                  <a:pt x="1397481" y="4081"/>
                </a:lnTo>
                <a:lnTo>
                  <a:pt x="1376551" y="15551"/>
                </a:lnTo>
                <a:lnTo>
                  <a:pt x="1363381" y="33254"/>
                </a:lnTo>
                <a:lnTo>
                  <a:pt x="1358806" y="56029"/>
                </a:lnTo>
                <a:lnTo>
                  <a:pt x="1359700" y="67067"/>
                </a:lnTo>
                <a:lnTo>
                  <a:pt x="1389380" y="102311"/>
                </a:lnTo>
                <a:lnTo>
                  <a:pt x="1446311" y="112666"/>
                </a:lnTo>
                <a:lnTo>
                  <a:pt x="1451338" y="114551"/>
                </a:lnTo>
                <a:lnTo>
                  <a:pt x="1456353" y="119095"/>
                </a:lnTo>
                <a:lnTo>
                  <a:pt x="1461662" y="123682"/>
                </a:lnTo>
                <a:lnTo>
                  <a:pt x="1464175" y="130645"/>
                </a:lnTo>
                <a:lnTo>
                  <a:pt x="1464175" y="138959"/>
                </a:lnTo>
                <a:lnTo>
                  <a:pt x="1461414" y="151348"/>
                </a:lnTo>
                <a:lnTo>
                  <a:pt x="1453391" y="160525"/>
                </a:lnTo>
                <a:lnTo>
                  <a:pt x="1440493" y="166224"/>
                </a:lnTo>
                <a:lnTo>
                  <a:pt x="1423108" y="168183"/>
                </a:lnTo>
                <a:lnTo>
                  <a:pt x="1483349" y="168183"/>
                </a:lnTo>
                <a:lnTo>
                  <a:pt x="1488766" y="161746"/>
                </a:lnTo>
                <a:lnTo>
                  <a:pt x="1494090" y="138163"/>
                </a:lnTo>
                <a:lnTo>
                  <a:pt x="1493091" y="126420"/>
                </a:lnTo>
                <a:lnTo>
                  <a:pt x="1471134" y="94085"/>
                </a:lnTo>
                <a:lnTo>
                  <a:pt x="1408847" y="80217"/>
                </a:lnTo>
                <a:lnTo>
                  <a:pt x="1400742" y="76992"/>
                </a:lnTo>
                <a:lnTo>
                  <a:pt x="1390376" y="68144"/>
                </a:lnTo>
                <a:lnTo>
                  <a:pt x="1388146" y="61966"/>
                </a:lnTo>
                <a:lnTo>
                  <a:pt x="1388146" y="54993"/>
                </a:lnTo>
                <a:lnTo>
                  <a:pt x="1390523" y="43193"/>
                </a:lnTo>
                <a:lnTo>
                  <a:pt x="1397516" y="33743"/>
                </a:lnTo>
                <a:lnTo>
                  <a:pt x="1408912" y="27468"/>
                </a:lnTo>
                <a:lnTo>
                  <a:pt x="1424501" y="25192"/>
                </a:lnTo>
                <a:lnTo>
                  <a:pt x="1483423" y="25192"/>
                </a:lnTo>
                <a:lnTo>
                  <a:pt x="1487117" y="21695"/>
                </a:lnTo>
                <a:lnTo>
                  <a:pt x="1473967" y="11865"/>
                </a:lnTo>
                <a:lnTo>
                  <a:pt x="1459687" y="5122"/>
                </a:lnTo>
                <a:lnTo>
                  <a:pt x="1443677" y="1243"/>
                </a:lnTo>
                <a:lnTo>
                  <a:pt x="1425338" y="0"/>
                </a:lnTo>
                <a:close/>
              </a:path>
              <a:path w="3558540" h="194310">
                <a:moveTo>
                  <a:pt x="1483423" y="25192"/>
                </a:moveTo>
                <a:lnTo>
                  <a:pt x="1424501" y="25192"/>
                </a:lnTo>
                <a:lnTo>
                  <a:pt x="1436608" y="25917"/>
                </a:lnTo>
                <a:lnTo>
                  <a:pt x="1447831" y="28356"/>
                </a:lnTo>
                <a:lnTo>
                  <a:pt x="1458216" y="32910"/>
                </a:lnTo>
                <a:lnTo>
                  <a:pt x="1467808" y="39977"/>
                </a:lnTo>
                <a:lnTo>
                  <a:pt x="1483423" y="25192"/>
                </a:lnTo>
                <a:close/>
              </a:path>
              <a:path w="3558540" h="194310">
                <a:moveTo>
                  <a:pt x="1562297" y="1581"/>
                </a:moveTo>
                <a:lnTo>
                  <a:pt x="1532120" y="1581"/>
                </a:lnTo>
                <a:lnTo>
                  <a:pt x="1532120" y="128215"/>
                </a:lnTo>
                <a:lnTo>
                  <a:pt x="1537556" y="155173"/>
                </a:lnTo>
                <a:lnTo>
                  <a:pt x="1552556" y="176022"/>
                </a:lnTo>
                <a:lnTo>
                  <a:pt x="1575159" y="189475"/>
                </a:lnTo>
                <a:lnTo>
                  <a:pt x="1603406" y="194245"/>
                </a:lnTo>
                <a:lnTo>
                  <a:pt x="1631675" y="189475"/>
                </a:lnTo>
                <a:lnTo>
                  <a:pt x="1654367" y="176022"/>
                </a:lnTo>
                <a:lnTo>
                  <a:pt x="1660042" y="168183"/>
                </a:lnTo>
                <a:lnTo>
                  <a:pt x="1603406" y="168183"/>
                </a:lnTo>
                <a:lnTo>
                  <a:pt x="1586474" y="165317"/>
                </a:lnTo>
                <a:lnTo>
                  <a:pt x="1573510" y="157102"/>
                </a:lnTo>
                <a:lnTo>
                  <a:pt x="1565218" y="144108"/>
                </a:lnTo>
                <a:lnTo>
                  <a:pt x="1562297" y="126907"/>
                </a:lnTo>
                <a:lnTo>
                  <a:pt x="1562297" y="1581"/>
                </a:lnTo>
                <a:close/>
              </a:path>
              <a:path w="3558540" h="194310">
                <a:moveTo>
                  <a:pt x="1674943" y="1581"/>
                </a:moveTo>
                <a:lnTo>
                  <a:pt x="1644766" y="1581"/>
                </a:lnTo>
                <a:lnTo>
                  <a:pt x="1644766" y="126907"/>
                </a:lnTo>
                <a:lnTo>
                  <a:pt x="1641799" y="144108"/>
                </a:lnTo>
                <a:lnTo>
                  <a:pt x="1633408" y="157102"/>
                </a:lnTo>
                <a:lnTo>
                  <a:pt x="1620356" y="165317"/>
                </a:lnTo>
                <a:lnTo>
                  <a:pt x="1603406" y="168183"/>
                </a:lnTo>
                <a:lnTo>
                  <a:pt x="1660042" y="168183"/>
                </a:lnTo>
                <a:lnTo>
                  <a:pt x="1669463" y="155173"/>
                </a:lnTo>
                <a:lnTo>
                  <a:pt x="1674943" y="128215"/>
                </a:lnTo>
                <a:lnTo>
                  <a:pt x="1674943" y="1581"/>
                </a:lnTo>
                <a:close/>
              </a:path>
              <a:path w="3558540" h="194310">
                <a:moveTo>
                  <a:pt x="1801871" y="1581"/>
                </a:moveTo>
                <a:lnTo>
                  <a:pt x="1724722" y="1581"/>
                </a:lnTo>
                <a:lnTo>
                  <a:pt x="1724722" y="192632"/>
                </a:lnTo>
                <a:lnTo>
                  <a:pt x="1754899" y="192632"/>
                </a:lnTo>
                <a:lnTo>
                  <a:pt x="1754899" y="112164"/>
                </a:lnTo>
                <a:lnTo>
                  <a:pt x="1826152" y="112164"/>
                </a:lnTo>
                <a:lnTo>
                  <a:pt x="1823954" y="108111"/>
                </a:lnTo>
                <a:lnTo>
                  <a:pt x="1839597" y="101543"/>
                </a:lnTo>
                <a:lnTo>
                  <a:pt x="1852193" y="90798"/>
                </a:lnTo>
                <a:lnTo>
                  <a:pt x="1854096" y="87452"/>
                </a:lnTo>
                <a:lnTo>
                  <a:pt x="1754899" y="87452"/>
                </a:lnTo>
                <a:lnTo>
                  <a:pt x="1754899" y="27622"/>
                </a:lnTo>
                <a:lnTo>
                  <a:pt x="1854142" y="27622"/>
                </a:lnTo>
                <a:lnTo>
                  <a:pt x="1846908" y="17310"/>
                </a:lnTo>
                <a:lnTo>
                  <a:pt x="1827440" y="5735"/>
                </a:lnTo>
                <a:lnTo>
                  <a:pt x="1801871" y="1581"/>
                </a:lnTo>
                <a:close/>
              </a:path>
              <a:path w="3558540" h="194310">
                <a:moveTo>
                  <a:pt x="1826152" y="112164"/>
                </a:moveTo>
                <a:lnTo>
                  <a:pt x="1792626" y="112164"/>
                </a:lnTo>
                <a:lnTo>
                  <a:pt x="1834561" y="192632"/>
                </a:lnTo>
                <a:lnTo>
                  <a:pt x="1869786" y="192632"/>
                </a:lnTo>
                <a:lnTo>
                  <a:pt x="1826152" y="112164"/>
                </a:lnTo>
                <a:close/>
              </a:path>
              <a:path w="3558540" h="194310">
                <a:moveTo>
                  <a:pt x="1854142" y="27622"/>
                </a:moveTo>
                <a:lnTo>
                  <a:pt x="1799631" y="27622"/>
                </a:lnTo>
                <a:lnTo>
                  <a:pt x="1813406" y="29675"/>
                </a:lnTo>
                <a:lnTo>
                  <a:pt x="1824081" y="35599"/>
                </a:lnTo>
                <a:lnTo>
                  <a:pt x="1830981" y="45040"/>
                </a:lnTo>
                <a:lnTo>
                  <a:pt x="1833431" y="57642"/>
                </a:lnTo>
                <a:lnTo>
                  <a:pt x="1830981" y="70247"/>
                </a:lnTo>
                <a:lnTo>
                  <a:pt x="1824081" y="79611"/>
                </a:lnTo>
                <a:lnTo>
                  <a:pt x="1813406" y="85443"/>
                </a:lnTo>
                <a:lnTo>
                  <a:pt x="1799631" y="87452"/>
                </a:lnTo>
                <a:lnTo>
                  <a:pt x="1854096" y="87452"/>
                </a:lnTo>
                <a:lnTo>
                  <a:pt x="1860594" y="76032"/>
                </a:lnTo>
                <a:lnTo>
                  <a:pt x="1863650" y="57401"/>
                </a:lnTo>
                <a:lnTo>
                  <a:pt x="1859302" y="34976"/>
                </a:lnTo>
                <a:lnTo>
                  <a:pt x="1854142" y="27622"/>
                </a:lnTo>
                <a:close/>
              </a:path>
              <a:path w="3558540" h="194310">
                <a:moveTo>
                  <a:pt x="1981887" y="1581"/>
                </a:moveTo>
                <a:lnTo>
                  <a:pt x="1957573" y="1581"/>
                </a:lnTo>
                <a:lnTo>
                  <a:pt x="1884612" y="192632"/>
                </a:lnTo>
                <a:lnTo>
                  <a:pt x="1916758" y="192632"/>
                </a:lnTo>
                <a:lnTo>
                  <a:pt x="1930464" y="154278"/>
                </a:lnTo>
                <a:lnTo>
                  <a:pt x="2040192" y="154278"/>
                </a:lnTo>
                <a:lnTo>
                  <a:pt x="2030760" y="129577"/>
                </a:lnTo>
                <a:lnTo>
                  <a:pt x="1939375" y="129577"/>
                </a:lnTo>
                <a:lnTo>
                  <a:pt x="1970400" y="44773"/>
                </a:lnTo>
                <a:lnTo>
                  <a:pt x="1998379" y="44773"/>
                </a:lnTo>
                <a:lnTo>
                  <a:pt x="1981887" y="1581"/>
                </a:lnTo>
                <a:close/>
              </a:path>
              <a:path w="3558540" h="194310">
                <a:moveTo>
                  <a:pt x="2040192" y="154278"/>
                </a:moveTo>
                <a:lnTo>
                  <a:pt x="2009006" y="154278"/>
                </a:lnTo>
                <a:lnTo>
                  <a:pt x="2022702" y="192632"/>
                </a:lnTo>
                <a:lnTo>
                  <a:pt x="2054837" y="192632"/>
                </a:lnTo>
                <a:lnTo>
                  <a:pt x="2040192" y="154278"/>
                </a:lnTo>
                <a:close/>
              </a:path>
              <a:path w="3558540" h="194310">
                <a:moveTo>
                  <a:pt x="1998379" y="44773"/>
                </a:moveTo>
                <a:lnTo>
                  <a:pt x="1970400" y="44773"/>
                </a:lnTo>
                <a:lnTo>
                  <a:pt x="2000619" y="129577"/>
                </a:lnTo>
                <a:lnTo>
                  <a:pt x="2030760" y="129577"/>
                </a:lnTo>
                <a:lnTo>
                  <a:pt x="1998379" y="44773"/>
                </a:lnTo>
                <a:close/>
              </a:path>
              <a:path w="3558540" h="194310">
                <a:moveTo>
                  <a:pt x="2111328" y="1581"/>
                </a:moveTo>
                <a:lnTo>
                  <a:pt x="2083632" y="1581"/>
                </a:lnTo>
                <a:lnTo>
                  <a:pt x="2083632" y="192632"/>
                </a:lnTo>
                <a:lnTo>
                  <a:pt x="2113830" y="192632"/>
                </a:lnTo>
                <a:lnTo>
                  <a:pt x="2113830" y="58218"/>
                </a:lnTo>
                <a:lnTo>
                  <a:pt x="2150150" y="58218"/>
                </a:lnTo>
                <a:lnTo>
                  <a:pt x="2111328" y="1581"/>
                </a:lnTo>
                <a:close/>
              </a:path>
              <a:path w="3558540" h="194310">
                <a:moveTo>
                  <a:pt x="2150150" y="58218"/>
                </a:moveTo>
                <a:lnTo>
                  <a:pt x="2113830" y="58218"/>
                </a:lnTo>
                <a:lnTo>
                  <a:pt x="2205796" y="192632"/>
                </a:lnTo>
                <a:lnTo>
                  <a:pt x="2233460" y="192632"/>
                </a:lnTo>
                <a:lnTo>
                  <a:pt x="2233460" y="135734"/>
                </a:lnTo>
                <a:lnTo>
                  <a:pt x="2203283" y="135734"/>
                </a:lnTo>
                <a:lnTo>
                  <a:pt x="2150150" y="58218"/>
                </a:lnTo>
                <a:close/>
              </a:path>
              <a:path w="3558540" h="194310">
                <a:moveTo>
                  <a:pt x="2233460" y="1581"/>
                </a:moveTo>
                <a:lnTo>
                  <a:pt x="2203283" y="1581"/>
                </a:lnTo>
                <a:lnTo>
                  <a:pt x="2203283" y="135734"/>
                </a:lnTo>
                <a:lnTo>
                  <a:pt x="2233460" y="135734"/>
                </a:lnTo>
                <a:lnTo>
                  <a:pt x="2233460" y="1581"/>
                </a:lnTo>
                <a:close/>
              </a:path>
              <a:path w="3558540" h="194310">
                <a:moveTo>
                  <a:pt x="2350588" y="0"/>
                </a:moveTo>
                <a:lnTo>
                  <a:pt x="2309347" y="11657"/>
                </a:lnTo>
                <a:lnTo>
                  <a:pt x="2281342" y="52004"/>
                </a:lnTo>
                <a:lnTo>
                  <a:pt x="2279051" y="97106"/>
                </a:lnTo>
                <a:lnTo>
                  <a:pt x="2279309" y="121958"/>
                </a:lnTo>
                <a:lnTo>
                  <a:pt x="2298296" y="173869"/>
                </a:lnTo>
                <a:lnTo>
                  <a:pt x="2335626" y="192909"/>
                </a:lnTo>
                <a:lnTo>
                  <a:pt x="2350588" y="194245"/>
                </a:lnTo>
                <a:lnTo>
                  <a:pt x="2367686" y="192682"/>
                </a:lnTo>
                <a:lnTo>
                  <a:pt x="2382166" y="188197"/>
                </a:lnTo>
                <a:lnTo>
                  <a:pt x="2394760" y="181094"/>
                </a:lnTo>
                <a:lnTo>
                  <a:pt x="2406198" y="171680"/>
                </a:lnTo>
                <a:lnTo>
                  <a:pt x="2402604" y="168183"/>
                </a:lnTo>
                <a:lnTo>
                  <a:pt x="2350588" y="168183"/>
                </a:lnTo>
                <a:lnTo>
                  <a:pt x="2342037" y="167405"/>
                </a:lnTo>
                <a:lnTo>
                  <a:pt x="2311699" y="137463"/>
                </a:lnTo>
                <a:lnTo>
                  <a:pt x="2309500" y="97106"/>
                </a:lnTo>
                <a:lnTo>
                  <a:pt x="2309958" y="73055"/>
                </a:lnTo>
                <a:lnTo>
                  <a:pt x="2327116" y="32694"/>
                </a:lnTo>
                <a:lnTo>
                  <a:pt x="2350588" y="26020"/>
                </a:lnTo>
                <a:lnTo>
                  <a:pt x="2402611" y="26020"/>
                </a:lnTo>
                <a:lnTo>
                  <a:pt x="2406198" y="22522"/>
                </a:lnTo>
                <a:lnTo>
                  <a:pt x="2394760" y="13110"/>
                </a:lnTo>
                <a:lnTo>
                  <a:pt x="2382166" y="6023"/>
                </a:lnTo>
                <a:lnTo>
                  <a:pt x="2367686" y="1554"/>
                </a:lnTo>
                <a:lnTo>
                  <a:pt x="2350588" y="0"/>
                </a:lnTo>
                <a:close/>
              </a:path>
              <a:path w="3558540" h="194310">
                <a:moveTo>
                  <a:pt x="2386105" y="152131"/>
                </a:moveTo>
                <a:lnTo>
                  <a:pt x="2378504" y="158818"/>
                </a:lnTo>
                <a:lnTo>
                  <a:pt x="2370643" y="163871"/>
                </a:lnTo>
                <a:lnTo>
                  <a:pt x="2361634" y="167068"/>
                </a:lnTo>
                <a:lnTo>
                  <a:pt x="2350588" y="168183"/>
                </a:lnTo>
                <a:lnTo>
                  <a:pt x="2402604" y="168183"/>
                </a:lnTo>
                <a:lnTo>
                  <a:pt x="2386105" y="152131"/>
                </a:lnTo>
                <a:close/>
              </a:path>
              <a:path w="3558540" h="194310">
                <a:moveTo>
                  <a:pt x="2402611" y="26020"/>
                </a:moveTo>
                <a:lnTo>
                  <a:pt x="2350588" y="26020"/>
                </a:lnTo>
                <a:lnTo>
                  <a:pt x="2361634" y="27138"/>
                </a:lnTo>
                <a:lnTo>
                  <a:pt x="2370643" y="30344"/>
                </a:lnTo>
                <a:lnTo>
                  <a:pt x="2378504" y="35411"/>
                </a:lnTo>
                <a:lnTo>
                  <a:pt x="2386105" y="42113"/>
                </a:lnTo>
                <a:lnTo>
                  <a:pt x="2402611" y="26020"/>
                </a:lnTo>
                <a:close/>
              </a:path>
              <a:path w="3558540" h="194310">
                <a:moveTo>
                  <a:pt x="2574780" y="1581"/>
                </a:moveTo>
                <a:lnTo>
                  <a:pt x="2447579" y="1581"/>
                </a:lnTo>
                <a:lnTo>
                  <a:pt x="2447579" y="192632"/>
                </a:lnTo>
                <a:lnTo>
                  <a:pt x="2574780" y="192632"/>
                </a:lnTo>
                <a:lnTo>
                  <a:pt x="2574780" y="166581"/>
                </a:lnTo>
                <a:lnTo>
                  <a:pt x="2477757" y="166581"/>
                </a:lnTo>
                <a:lnTo>
                  <a:pt x="2477757" y="109211"/>
                </a:lnTo>
                <a:lnTo>
                  <a:pt x="2560508" y="109211"/>
                </a:lnTo>
                <a:lnTo>
                  <a:pt x="2560508" y="83432"/>
                </a:lnTo>
                <a:lnTo>
                  <a:pt x="2477757" y="83432"/>
                </a:lnTo>
                <a:lnTo>
                  <a:pt x="2477757" y="27622"/>
                </a:lnTo>
                <a:lnTo>
                  <a:pt x="2574780" y="27622"/>
                </a:lnTo>
                <a:lnTo>
                  <a:pt x="2574780" y="1581"/>
                </a:lnTo>
                <a:close/>
              </a:path>
              <a:path w="3558540" h="194310">
                <a:moveTo>
                  <a:pt x="2748911" y="0"/>
                </a:moveTo>
                <a:lnTo>
                  <a:pt x="2707590" y="11657"/>
                </a:lnTo>
                <a:lnTo>
                  <a:pt x="2679652" y="52004"/>
                </a:lnTo>
                <a:lnTo>
                  <a:pt x="2677353" y="97106"/>
                </a:lnTo>
                <a:lnTo>
                  <a:pt x="2677613" y="121958"/>
                </a:lnTo>
                <a:lnTo>
                  <a:pt x="2696629" y="173869"/>
                </a:lnTo>
                <a:lnTo>
                  <a:pt x="2733940" y="192909"/>
                </a:lnTo>
                <a:lnTo>
                  <a:pt x="2748911" y="194245"/>
                </a:lnTo>
                <a:lnTo>
                  <a:pt x="2764624" y="192807"/>
                </a:lnTo>
                <a:lnTo>
                  <a:pt x="2778975" y="188579"/>
                </a:lnTo>
                <a:lnTo>
                  <a:pt x="2791854" y="181686"/>
                </a:lnTo>
                <a:lnTo>
                  <a:pt x="2803150" y="172256"/>
                </a:lnTo>
                <a:lnTo>
                  <a:pt x="2806320" y="168183"/>
                </a:lnTo>
                <a:lnTo>
                  <a:pt x="2748911" y="168183"/>
                </a:lnTo>
                <a:lnTo>
                  <a:pt x="2740320" y="167405"/>
                </a:lnTo>
                <a:lnTo>
                  <a:pt x="2709761" y="137463"/>
                </a:lnTo>
                <a:lnTo>
                  <a:pt x="2707561" y="97106"/>
                </a:lnTo>
                <a:lnTo>
                  <a:pt x="2708020" y="73095"/>
                </a:lnTo>
                <a:lnTo>
                  <a:pt x="2725211" y="32946"/>
                </a:lnTo>
                <a:lnTo>
                  <a:pt x="2748911" y="26020"/>
                </a:lnTo>
                <a:lnTo>
                  <a:pt x="2808142" y="26020"/>
                </a:lnTo>
                <a:lnTo>
                  <a:pt x="2809003" y="25192"/>
                </a:lnTo>
                <a:lnTo>
                  <a:pt x="2795894" y="14020"/>
                </a:lnTo>
                <a:lnTo>
                  <a:pt x="2782428" y="6164"/>
                </a:lnTo>
                <a:lnTo>
                  <a:pt x="2767226" y="1524"/>
                </a:lnTo>
                <a:lnTo>
                  <a:pt x="2748911" y="0"/>
                </a:lnTo>
                <a:close/>
              </a:path>
              <a:path w="3558540" h="194310">
                <a:moveTo>
                  <a:pt x="2820751" y="89337"/>
                </a:moveTo>
                <a:lnTo>
                  <a:pt x="2748911" y="89337"/>
                </a:lnTo>
                <a:lnTo>
                  <a:pt x="2748911" y="114038"/>
                </a:lnTo>
                <a:lnTo>
                  <a:pt x="2790585" y="114038"/>
                </a:lnTo>
                <a:lnTo>
                  <a:pt x="2790585" y="124467"/>
                </a:lnTo>
                <a:lnTo>
                  <a:pt x="2774352" y="160510"/>
                </a:lnTo>
                <a:lnTo>
                  <a:pt x="2748911" y="168183"/>
                </a:lnTo>
                <a:lnTo>
                  <a:pt x="2806320" y="168183"/>
                </a:lnTo>
                <a:lnTo>
                  <a:pt x="2811453" y="161588"/>
                </a:lnTo>
                <a:lnTo>
                  <a:pt x="2816886" y="149375"/>
                </a:lnTo>
                <a:lnTo>
                  <a:pt x="2819852" y="135053"/>
                </a:lnTo>
                <a:lnTo>
                  <a:pt x="2820751" y="118059"/>
                </a:lnTo>
                <a:lnTo>
                  <a:pt x="2820751" y="89337"/>
                </a:lnTo>
                <a:close/>
              </a:path>
              <a:path w="3558540" h="194310">
                <a:moveTo>
                  <a:pt x="2808142" y="26020"/>
                </a:moveTo>
                <a:lnTo>
                  <a:pt x="2748911" y="26020"/>
                </a:lnTo>
                <a:lnTo>
                  <a:pt x="2760902" y="27257"/>
                </a:lnTo>
                <a:lnTo>
                  <a:pt x="2770759" y="30881"/>
                </a:lnTo>
                <a:lnTo>
                  <a:pt x="2779622" y="36763"/>
                </a:lnTo>
                <a:lnTo>
                  <a:pt x="2788627" y="44773"/>
                </a:lnTo>
                <a:lnTo>
                  <a:pt x="2808142" y="26020"/>
                </a:lnTo>
                <a:close/>
              </a:path>
              <a:path w="3558540" h="194310">
                <a:moveTo>
                  <a:pt x="2941774" y="1581"/>
                </a:moveTo>
                <a:lnTo>
                  <a:pt x="2864614" y="1581"/>
                </a:lnTo>
                <a:lnTo>
                  <a:pt x="2864614" y="192632"/>
                </a:lnTo>
                <a:lnTo>
                  <a:pt x="2894833" y="192632"/>
                </a:lnTo>
                <a:lnTo>
                  <a:pt x="2894833" y="112164"/>
                </a:lnTo>
                <a:lnTo>
                  <a:pt x="2966077" y="112164"/>
                </a:lnTo>
                <a:lnTo>
                  <a:pt x="2963878" y="108111"/>
                </a:lnTo>
                <a:lnTo>
                  <a:pt x="2979513" y="101543"/>
                </a:lnTo>
                <a:lnTo>
                  <a:pt x="2992114" y="90798"/>
                </a:lnTo>
                <a:lnTo>
                  <a:pt x="2994019" y="87452"/>
                </a:lnTo>
                <a:lnTo>
                  <a:pt x="2894833" y="87452"/>
                </a:lnTo>
                <a:lnTo>
                  <a:pt x="2894833" y="27622"/>
                </a:lnTo>
                <a:lnTo>
                  <a:pt x="2994074" y="27622"/>
                </a:lnTo>
                <a:lnTo>
                  <a:pt x="2986838" y="17310"/>
                </a:lnTo>
                <a:lnTo>
                  <a:pt x="2967361" y="5735"/>
                </a:lnTo>
                <a:lnTo>
                  <a:pt x="2941774" y="1581"/>
                </a:lnTo>
                <a:close/>
              </a:path>
              <a:path w="3558540" h="194310">
                <a:moveTo>
                  <a:pt x="2966077" y="112164"/>
                </a:moveTo>
                <a:lnTo>
                  <a:pt x="2932580" y="112164"/>
                </a:lnTo>
                <a:lnTo>
                  <a:pt x="2974516" y="192632"/>
                </a:lnTo>
                <a:lnTo>
                  <a:pt x="3009740" y="192632"/>
                </a:lnTo>
                <a:lnTo>
                  <a:pt x="2966077" y="112164"/>
                </a:lnTo>
                <a:close/>
              </a:path>
              <a:path w="3558540" h="194310">
                <a:moveTo>
                  <a:pt x="2994074" y="27622"/>
                </a:moveTo>
                <a:lnTo>
                  <a:pt x="2939564" y="27622"/>
                </a:lnTo>
                <a:lnTo>
                  <a:pt x="2953341" y="29675"/>
                </a:lnTo>
                <a:lnTo>
                  <a:pt x="2964027" y="35599"/>
                </a:lnTo>
                <a:lnTo>
                  <a:pt x="2970940" y="45040"/>
                </a:lnTo>
                <a:lnTo>
                  <a:pt x="2973396" y="57642"/>
                </a:lnTo>
                <a:lnTo>
                  <a:pt x="2970940" y="70247"/>
                </a:lnTo>
                <a:lnTo>
                  <a:pt x="2964027" y="79611"/>
                </a:lnTo>
                <a:lnTo>
                  <a:pt x="2953341" y="85443"/>
                </a:lnTo>
                <a:lnTo>
                  <a:pt x="2939564" y="87452"/>
                </a:lnTo>
                <a:lnTo>
                  <a:pt x="2994019" y="87452"/>
                </a:lnTo>
                <a:lnTo>
                  <a:pt x="3000523" y="76032"/>
                </a:lnTo>
                <a:lnTo>
                  <a:pt x="3003583" y="57401"/>
                </a:lnTo>
                <a:lnTo>
                  <a:pt x="2999235" y="34976"/>
                </a:lnTo>
                <a:lnTo>
                  <a:pt x="2994074" y="27622"/>
                </a:lnTo>
                <a:close/>
              </a:path>
              <a:path w="3558540" h="194310">
                <a:moveTo>
                  <a:pt x="3112868" y="0"/>
                </a:moveTo>
                <a:lnTo>
                  <a:pt x="3071561" y="11657"/>
                </a:lnTo>
                <a:lnTo>
                  <a:pt x="3043616" y="52004"/>
                </a:lnTo>
                <a:lnTo>
                  <a:pt x="3041310" y="97106"/>
                </a:lnTo>
                <a:lnTo>
                  <a:pt x="3041572" y="121958"/>
                </a:lnTo>
                <a:lnTo>
                  <a:pt x="3060608" y="173869"/>
                </a:lnTo>
                <a:lnTo>
                  <a:pt x="3097668" y="192909"/>
                </a:lnTo>
                <a:lnTo>
                  <a:pt x="3112868" y="194245"/>
                </a:lnTo>
                <a:lnTo>
                  <a:pt x="3128124" y="192909"/>
                </a:lnTo>
                <a:lnTo>
                  <a:pt x="3141981" y="188985"/>
                </a:lnTo>
                <a:lnTo>
                  <a:pt x="3154423" y="182596"/>
                </a:lnTo>
                <a:lnTo>
                  <a:pt x="3165432" y="173869"/>
                </a:lnTo>
                <a:lnTo>
                  <a:pt x="3169758" y="168183"/>
                </a:lnTo>
                <a:lnTo>
                  <a:pt x="3112868" y="168183"/>
                </a:lnTo>
                <a:lnTo>
                  <a:pt x="3104267" y="167360"/>
                </a:lnTo>
                <a:lnTo>
                  <a:pt x="3073703" y="137326"/>
                </a:lnTo>
                <a:lnTo>
                  <a:pt x="3071498" y="97106"/>
                </a:lnTo>
                <a:lnTo>
                  <a:pt x="3071957" y="73095"/>
                </a:lnTo>
                <a:lnTo>
                  <a:pt x="3089182" y="32946"/>
                </a:lnTo>
                <a:lnTo>
                  <a:pt x="3112868" y="26020"/>
                </a:lnTo>
                <a:lnTo>
                  <a:pt x="3169723" y="26020"/>
                </a:lnTo>
                <a:lnTo>
                  <a:pt x="3165432" y="20386"/>
                </a:lnTo>
                <a:lnTo>
                  <a:pt x="3154423" y="11657"/>
                </a:lnTo>
                <a:lnTo>
                  <a:pt x="3141981" y="5265"/>
                </a:lnTo>
                <a:lnTo>
                  <a:pt x="3128124" y="1337"/>
                </a:lnTo>
                <a:lnTo>
                  <a:pt x="3112868" y="0"/>
                </a:lnTo>
                <a:close/>
              </a:path>
              <a:path w="3558540" h="194310">
                <a:moveTo>
                  <a:pt x="3169723" y="26020"/>
                </a:moveTo>
                <a:lnTo>
                  <a:pt x="3112868" y="26020"/>
                </a:lnTo>
                <a:lnTo>
                  <a:pt x="3121465" y="26849"/>
                </a:lnTo>
                <a:lnTo>
                  <a:pt x="3129468" y="29219"/>
                </a:lnTo>
                <a:lnTo>
                  <a:pt x="3153796" y="73095"/>
                </a:lnTo>
                <a:lnTo>
                  <a:pt x="3154259" y="97106"/>
                </a:lnTo>
                <a:lnTo>
                  <a:pt x="3153796" y="121135"/>
                </a:lnTo>
                <a:lnTo>
                  <a:pt x="3136582" y="161301"/>
                </a:lnTo>
                <a:lnTo>
                  <a:pt x="3112868" y="168183"/>
                </a:lnTo>
                <a:lnTo>
                  <a:pt x="3169758" y="168183"/>
                </a:lnTo>
                <a:lnTo>
                  <a:pt x="3176659" y="159112"/>
                </a:lnTo>
                <a:lnTo>
                  <a:pt x="3182266" y="142218"/>
                </a:lnTo>
                <a:lnTo>
                  <a:pt x="3184203" y="121958"/>
                </a:lnTo>
                <a:lnTo>
                  <a:pt x="3184416" y="97106"/>
                </a:lnTo>
                <a:lnTo>
                  <a:pt x="3184203" y="72254"/>
                </a:lnTo>
                <a:lnTo>
                  <a:pt x="3182266" y="52004"/>
                </a:lnTo>
                <a:lnTo>
                  <a:pt x="3176659" y="35126"/>
                </a:lnTo>
                <a:lnTo>
                  <a:pt x="3169723" y="26020"/>
                </a:lnTo>
                <a:close/>
              </a:path>
              <a:path w="3558540" h="194310">
                <a:moveTo>
                  <a:pt x="3256822" y="1581"/>
                </a:moveTo>
                <a:lnTo>
                  <a:pt x="3226634" y="1581"/>
                </a:lnTo>
                <a:lnTo>
                  <a:pt x="3226634" y="128215"/>
                </a:lnTo>
                <a:lnTo>
                  <a:pt x="3232073" y="155173"/>
                </a:lnTo>
                <a:lnTo>
                  <a:pt x="3247079" y="176022"/>
                </a:lnTo>
                <a:lnTo>
                  <a:pt x="3269686" y="189475"/>
                </a:lnTo>
                <a:lnTo>
                  <a:pt x="3297930" y="194245"/>
                </a:lnTo>
                <a:lnTo>
                  <a:pt x="3326202" y="189475"/>
                </a:lnTo>
                <a:lnTo>
                  <a:pt x="3348901" y="176022"/>
                </a:lnTo>
                <a:lnTo>
                  <a:pt x="3354580" y="168183"/>
                </a:lnTo>
                <a:lnTo>
                  <a:pt x="3297930" y="168183"/>
                </a:lnTo>
                <a:lnTo>
                  <a:pt x="3281007" y="165317"/>
                </a:lnTo>
                <a:lnTo>
                  <a:pt x="3268043" y="157102"/>
                </a:lnTo>
                <a:lnTo>
                  <a:pt x="3259745" y="144108"/>
                </a:lnTo>
                <a:lnTo>
                  <a:pt x="3256822" y="126907"/>
                </a:lnTo>
                <a:lnTo>
                  <a:pt x="3256822" y="1581"/>
                </a:lnTo>
                <a:close/>
              </a:path>
              <a:path w="3558540" h="194310">
                <a:moveTo>
                  <a:pt x="3369489" y="1581"/>
                </a:moveTo>
                <a:lnTo>
                  <a:pt x="3339290" y="1581"/>
                </a:lnTo>
                <a:lnTo>
                  <a:pt x="3339290" y="126907"/>
                </a:lnTo>
                <a:lnTo>
                  <a:pt x="3336328" y="144108"/>
                </a:lnTo>
                <a:lnTo>
                  <a:pt x="3327944" y="157102"/>
                </a:lnTo>
                <a:lnTo>
                  <a:pt x="3314893" y="165317"/>
                </a:lnTo>
                <a:lnTo>
                  <a:pt x="3297930" y="168183"/>
                </a:lnTo>
                <a:lnTo>
                  <a:pt x="3354580" y="168183"/>
                </a:lnTo>
                <a:lnTo>
                  <a:pt x="3364005" y="155173"/>
                </a:lnTo>
                <a:lnTo>
                  <a:pt x="3369489" y="128215"/>
                </a:lnTo>
                <a:lnTo>
                  <a:pt x="3369489" y="1581"/>
                </a:lnTo>
                <a:close/>
              </a:path>
              <a:path w="3558540" h="194310">
                <a:moveTo>
                  <a:pt x="3494710" y="1581"/>
                </a:moveTo>
                <a:lnTo>
                  <a:pt x="3419215" y="1581"/>
                </a:lnTo>
                <a:lnTo>
                  <a:pt x="3419215" y="192632"/>
                </a:lnTo>
                <a:lnTo>
                  <a:pt x="3449434" y="192632"/>
                </a:lnTo>
                <a:lnTo>
                  <a:pt x="3449434" y="117493"/>
                </a:lnTo>
                <a:lnTo>
                  <a:pt x="3494710" y="117493"/>
                </a:lnTo>
                <a:lnTo>
                  <a:pt x="3521075" y="113121"/>
                </a:lnTo>
                <a:lnTo>
                  <a:pt x="3541173" y="101004"/>
                </a:lnTo>
                <a:lnTo>
                  <a:pt x="3547988" y="91232"/>
                </a:lnTo>
                <a:lnTo>
                  <a:pt x="3449434" y="91232"/>
                </a:lnTo>
                <a:lnTo>
                  <a:pt x="3449434" y="27622"/>
                </a:lnTo>
                <a:lnTo>
                  <a:pt x="3547825" y="27622"/>
                </a:lnTo>
                <a:lnTo>
                  <a:pt x="3541173" y="18087"/>
                </a:lnTo>
                <a:lnTo>
                  <a:pt x="3521075" y="5960"/>
                </a:lnTo>
                <a:lnTo>
                  <a:pt x="3494710" y="1581"/>
                </a:lnTo>
                <a:close/>
              </a:path>
              <a:path w="3558540" h="194310">
                <a:moveTo>
                  <a:pt x="3547825" y="27622"/>
                </a:moveTo>
                <a:lnTo>
                  <a:pt x="3493055" y="27622"/>
                </a:lnTo>
                <a:lnTo>
                  <a:pt x="3507394" y="29780"/>
                </a:lnTo>
                <a:lnTo>
                  <a:pt x="3518509" y="36035"/>
                </a:lnTo>
                <a:lnTo>
                  <a:pt x="3525696" y="46060"/>
                </a:lnTo>
                <a:lnTo>
                  <a:pt x="3528248" y="59526"/>
                </a:lnTo>
                <a:lnTo>
                  <a:pt x="3525696" y="72988"/>
                </a:lnTo>
                <a:lnTo>
                  <a:pt x="3518509" y="82942"/>
                </a:lnTo>
                <a:lnTo>
                  <a:pt x="3507394" y="89114"/>
                </a:lnTo>
                <a:lnTo>
                  <a:pt x="3493055" y="91232"/>
                </a:lnTo>
                <a:lnTo>
                  <a:pt x="3547988" y="91232"/>
                </a:lnTo>
                <a:lnTo>
                  <a:pt x="3553981" y="82640"/>
                </a:lnTo>
                <a:lnTo>
                  <a:pt x="3558478" y="59526"/>
                </a:lnTo>
                <a:lnTo>
                  <a:pt x="3553981" y="36447"/>
                </a:lnTo>
                <a:lnTo>
                  <a:pt x="3547825" y="27622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05297" y="3091386"/>
            <a:ext cx="2483485" cy="922655"/>
          </a:xfrm>
          <a:custGeom>
            <a:avLst/>
            <a:gdLst/>
            <a:ahLst/>
            <a:cxnLst/>
            <a:rect l="l" t="t" r="r" b="b"/>
            <a:pathLst>
              <a:path w="2483484" h="922654">
                <a:moveTo>
                  <a:pt x="360365" y="37632"/>
                </a:moveTo>
                <a:lnTo>
                  <a:pt x="14334" y="37632"/>
                </a:lnTo>
                <a:lnTo>
                  <a:pt x="23104" y="37705"/>
                </a:lnTo>
                <a:lnTo>
                  <a:pt x="34449" y="38221"/>
                </a:lnTo>
                <a:lnTo>
                  <a:pt x="89290" y="52191"/>
                </a:lnTo>
                <a:lnTo>
                  <a:pt x="131851" y="92151"/>
                </a:lnTo>
                <a:lnTo>
                  <a:pt x="151555" y="131755"/>
                </a:lnTo>
                <a:lnTo>
                  <a:pt x="466709" y="885190"/>
                </a:lnTo>
                <a:lnTo>
                  <a:pt x="477600" y="907262"/>
                </a:lnTo>
                <a:lnTo>
                  <a:pt x="487152" y="918973"/>
                </a:lnTo>
                <a:lnTo>
                  <a:pt x="497607" y="922411"/>
                </a:lnTo>
                <a:lnTo>
                  <a:pt x="508873" y="918406"/>
                </a:lnTo>
                <a:lnTo>
                  <a:pt x="533190" y="877738"/>
                </a:lnTo>
                <a:lnTo>
                  <a:pt x="552506" y="835325"/>
                </a:lnTo>
                <a:lnTo>
                  <a:pt x="614349" y="695350"/>
                </a:lnTo>
                <a:lnTo>
                  <a:pt x="534601" y="695350"/>
                </a:lnTo>
                <a:lnTo>
                  <a:pt x="329340" y="161178"/>
                </a:lnTo>
                <a:lnTo>
                  <a:pt x="318018" y="131306"/>
                </a:lnTo>
                <a:lnTo>
                  <a:pt x="309374" y="105737"/>
                </a:lnTo>
                <a:lnTo>
                  <a:pt x="303856" y="85246"/>
                </a:lnTo>
                <a:lnTo>
                  <a:pt x="301917" y="70605"/>
                </a:lnTo>
                <a:lnTo>
                  <a:pt x="302608" y="63098"/>
                </a:lnTo>
                <a:lnTo>
                  <a:pt x="333516" y="39111"/>
                </a:lnTo>
                <a:lnTo>
                  <a:pt x="346379" y="37929"/>
                </a:lnTo>
                <a:lnTo>
                  <a:pt x="360365" y="37632"/>
                </a:lnTo>
                <a:close/>
              </a:path>
              <a:path w="2483484" h="922654">
                <a:moveTo>
                  <a:pt x="978525" y="37632"/>
                </a:moveTo>
                <a:lnTo>
                  <a:pt x="721946" y="37632"/>
                </a:lnTo>
                <a:lnTo>
                  <a:pt x="733931" y="37892"/>
                </a:lnTo>
                <a:lnTo>
                  <a:pt x="746252" y="38818"/>
                </a:lnTo>
                <a:lnTo>
                  <a:pt x="784275" y="58917"/>
                </a:lnTo>
                <a:lnTo>
                  <a:pt x="785190" y="65882"/>
                </a:lnTo>
                <a:lnTo>
                  <a:pt x="784349" y="75006"/>
                </a:lnTo>
                <a:lnTo>
                  <a:pt x="764782" y="134792"/>
                </a:lnTo>
                <a:lnTo>
                  <a:pt x="750656" y="170802"/>
                </a:lnTo>
                <a:lnTo>
                  <a:pt x="732857" y="215537"/>
                </a:lnTo>
                <a:lnTo>
                  <a:pt x="712185" y="267087"/>
                </a:lnTo>
                <a:lnTo>
                  <a:pt x="554243" y="658119"/>
                </a:lnTo>
                <a:lnTo>
                  <a:pt x="539386" y="695350"/>
                </a:lnTo>
                <a:lnTo>
                  <a:pt x="614349" y="695350"/>
                </a:lnTo>
                <a:lnTo>
                  <a:pt x="683536" y="538822"/>
                </a:lnTo>
                <a:lnTo>
                  <a:pt x="711213" y="476488"/>
                </a:lnTo>
                <a:lnTo>
                  <a:pt x="736996" y="419066"/>
                </a:lnTo>
                <a:lnTo>
                  <a:pt x="759645" y="369342"/>
                </a:lnTo>
                <a:lnTo>
                  <a:pt x="798801" y="284008"/>
                </a:lnTo>
                <a:lnTo>
                  <a:pt x="816936" y="243911"/>
                </a:lnTo>
                <a:lnTo>
                  <a:pt x="835195" y="202536"/>
                </a:lnTo>
                <a:lnTo>
                  <a:pt x="854392" y="157639"/>
                </a:lnTo>
                <a:lnTo>
                  <a:pt x="876069" y="110822"/>
                </a:lnTo>
                <a:lnTo>
                  <a:pt x="907769" y="62180"/>
                </a:lnTo>
                <a:lnTo>
                  <a:pt x="952857" y="39398"/>
                </a:lnTo>
                <a:lnTo>
                  <a:pt x="967367" y="37853"/>
                </a:lnTo>
                <a:lnTo>
                  <a:pt x="978525" y="37632"/>
                </a:lnTo>
                <a:close/>
              </a:path>
              <a:path w="2483484" h="922654">
                <a:moveTo>
                  <a:pt x="31046" y="16470"/>
                </a:moveTo>
                <a:lnTo>
                  <a:pt x="18645" y="16803"/>
                </a:lnTo>
                <a:lnTo>
                  <a:pt x="8812" y="18241"/>
                </a:lnTo>
                <a:lnTo>
                  <a:pt x="2334" y="21440"/>
                </a:lnTo>
                <a:lnTo>
                  <a:pt x="0" y="27056"/>
                </a:lnTo>
                <a:lnTo>
                  <a:pt x="0" y="34124"/>
                </a:lnTo>
                <a:lnTo>
                  <a:pt x="3581" y="37632"/>
                </a:lnTo>
                <a:lnTo>
                  <a:pt x="371109" y="37632"/>
                </a:lnTo>
                <a:lnTo>
                  <a:pt x="378271" y="35286"/>
                </a:lnTo>
                <a:lnTo>
                  <a:pt x="378271" y="27056"/>
                </a:lnTo>
                <a:lnTo>
                  <a:pt x="375996" y="21921"/>
                </a:lnTo>
                <a:lnTo>
                  <a:pt x="372404" y="19999"/>
                </a:lnTo>
                <a:lnTo>
                  <a:pt x="204056" y="19999"/>
                </a:lnTo>
                <a:lnTo>
                  <a:pt x="168294" y="19448"/>
                </a:lnTo>
                <a:lnTo>
                  <a:pt x="78882" y="17022"/>
                </a:lnTo>
                <a:lnTo>
                  <a:pt x="31046" y="16470"/>
                </a:lnTo>
                <a:close/>
              </a:path>
              <a:path w="2483484" h="922654">
                <a:moveTo>
                  <a:pt x="735087" y="16470"/>
                </a:moveTo>
                <a:lnTo>
                  <a:pt x="720291" y="16982"/>
                </a:lnTo>
                <a:lnTo>
                  <a:pt x="709861" y="18814"/>
                </a:lnTo>
                <a:lnTo>
                  <a:pt x="703687" y="22412"/>
                </a:lnTo>
                <a:lnTo>
                  <a:pt x="701654" y="28219"/>
                </a:lnTo>
                <a:lnTo>
                  <a:pt x="701654" y="36480"/>
                </a:lnTo>
                <a:lnTo>
                  <a:pt x="711213" y="37632"/>
                </a:lnTo>
                <a:lnTo>
                  <a:pt x="990451" y="37632"/>
                </a:lnTo>
                <a:lnTo>
                  <a:pt x="997603" y="35286"/>
                </a:lnTo>
                <a:lnTo>
                  <a:pt x="997603" y="27056"/>
                </a:lnTo>
                <a:lnTo>
                  <a:pt x="995865" y="21921"/>
                </a:lnTo>
                <a:lnTo>
                  <a:pt x="992919" y="19999"/>
                </a:lnTo>
                <a:lnTo>
                  <a:pt x="860350" y="19999"/>
                </a:lnTo>
                <a:lnTo>
                  <a:pt x="777656" y="17022"/>
                </a:lnTo>
                <a:lnTo>
                  <a:pt x="735087" y="16470"/>
                </a:lnTo>
                <a:close/>
              </a:path>
              <a:path w="2483484" h="922654">
                <a:moveTo>
                  <a:pt x="350847" y="16470"/>
                </a:moveTo>
                <a:lnTo>
                  <a:pt x="306924" y="17022"/>
                </a:lnTo>
                <a:lnTo>
                  <a:pt x="231187" y="19448"/>
                </a:lnTo>
                <a:lnTo>
                  <a:pt x="204056" y="19999"/>
                </a:lnTo>
                <a:lnTo>
                  <a:pt x="372404" y="19999"/>
                </a:lnTo>
                <a:lnTo>
                  <a:pt x="369919" y="18669"/>
                </a:lnTo>
                <a:lnTo>
                  <a:pt x="361162" y="16964"/>
                </a:lnTo>
                <a:lnTo>
                  <a:pt x="350847" y="16470"/>
                </a:lnTo>
                <a:close/>
              </a:path>
              <a:path w="2483484" h="922654">
                <a:moveTo>
                  <a:pt x="972546" y="16470"/>
                </a:moveTo>
                <a:lnTo>
                  <a:pt x="942769" y="17022"/>
                </a:lnTo>
                <a:lnTo>
                  <a:pt x="881416" y="19448"/>
                </a:lnTo>
                <a:lnTo>
                  <a:pt x="860350" y="19999"/>
                </a:lnTo>
                <a:lnTo>
                  <a:pt x="992919" y="19999"/>
                </a:lnTo>
                <a:lnTo>
                  <a:pt x="990882" y="18669"/>
                </a:lnTo>
                <a:lnTo>
                  <a:pt x="982994" y="16964"/>
                </a:lnTo>
                <a:lnTo>
                  <a:pt x="972546" y="16470"/>
                </a:lnTo>
                <a:close/>
              </a:path>
              <a:path w="2483484" h="922654">
                <a:moveTo>
                  <a:pt x="1399737" y="884789"/>
                </a:moveTo>
                <a:lnTo>
                  <a:pt x="1027445" y="884789"/>
                </a:lnTo>
                <a:lnTo>
                  <a:pt x="1022659" y="888308"/>
                </a:lnTo>
                <a:lnTo>
                  <a:pt x="1022659" y="894182"/>
                </a:lnTo>
                <a:lnTo>
                  <a:pt x="1024209" y="899489"/>
                </a:lnTo>
                <a:lnTo>
                  <a:pt x="1028781" y="903142"/>
                </a:lnTo>
                <a:lnTo>
                  <a:pt x="1036261" y="905252"/>
                </a:lnTo>
                <a:lnTo>
                  <a:pt x="1046533" y="905930"/>
                </a:lnTo>
                <a:lnTo>
                  <a:pt x="1086298" y="905380"/>
                </a:lnTo>
                <a:lnTo>
                  <a:pt x="1168521" y="902962"/>
                </a:lnTo>
                <a:lnTo>
                  <a:pt x="1196895" y="902412"/>
                </a:lnTo>
                <a:lnTo>
                  <a:pt x="1400232" y="902412"/>
                </a:lnTo>
                <a:lnTo>
                  <a:pt x="1404014" y="899489"/>
                </a:lnTo>
                <a:lnTo>
                  <a:pt x="1405716" y="894182"/>
                </a:lnTo>
                <a:lnTo>
                  <a:pt x="1405716" y="888308"/>
                </a:lnTo>
                <a:lnTo>
                  <a:pt x="1399737" y="884789"/>
                </a:lnTo>
                <a:close/>
              </a:path>
              <a:path w="2483484" h="922654">
                <a:moveTo>
                  <a:pt x="1400232" y="902412"/>
                </a:moveTo>
                <a:lnTo>
                  <a:pt x="1196895" y="902412"/>
                </a:lnTo>
                <a:lnTo>
                  <a:pt x="1228496" y="902962"/>
                </a:lnTo>
                <a:lnTo>
                  <a:pt x="1325250" y="905380"/>
                </a:lnTo>
                <a:lnTo>
                  <a:pt x="1383025" y="905930"/>
                </a:lnTo>
                <a:lnTo>
                  <a:pt x="1392101" y="905252"/>
                </a:lnTo>
                <a:lnTo>
                  <a:pt x="1399287" y="903142"/>
                </a:lnTo>
                <a:lnTo>
                  <a:pt x="1400232" y="902412"/>
                </a:lnTo>
                <a:close/>
              </a:path>
              <a:path w="2483484" h="922654">
                <a:moveTo>
                  <a:pt x="1355602" y="37632"/>
                </a:moveTo>
                <a:lnTo>
                  <a:pt x="1039371" y="37632"/>
                </a:lnTo>
                <a:lnTo>
                  <a:pt x="1050289" y="37873"/>
                </a:lnTo>
                <a:lnTo>
                  <a:pt x="1061307" y="38668"/>
                </a:lnTo>
                <a:lnTo>
                  <a:pt x="1099409" y="49491"/>
                </a:lnTo>
                <a:lnTo>
                  <a:pt x="1122918" y="108227"/>
                </a:lnTo>
                <a:lnTo>
                  <a:pt x="1124773" y="160796"/>
                </a:lnTo>
                <a:lnTo>
                  <a:pt x="1125133" y="203454"/>
                </a:lnTo>
                <a:lnTo>
                  <a:pt x="1125237" y="630521"/>
                </a:lnTo>
                <a:lnTo>
                  <a:pt x="1124902" y="690193"/>
                </a:lnTo>
                <a:lnTo>
                  <a:pt x="1123988" y="742745"/>
                </a:lnTo>
                <a:lnTo>
                  <a:pt x="1122234" y="786558"/>
                </a:lnTo>
                <a:lnTo>
                  <a:pt x="1115773" y="844171"/>
                </a:lnTo>
                <a:lnTo>
                  <a:pt x="1084710" y="880056"/>
                </a:lnTo>
                <a:lnTo>
                  <a:pt x="1041737" y="884789"/>
                </a:lnTo>
                <a:lnTo>
                  <a:pt x="1386638" y="884789"/>
                </a:lnTo>
                <a:lnTo>
                  <a:pt x="1339808" y="881790"/>
                </a:lnTo>
                <a:lnTo>
                  <a:pt x="1289821" y="861374"/>
                </a:lnTo>
                <a:lnTo>
                  <a:pt x="1278023" y="822414"/>
                </a:lnTo>
                <a:lnTo>
                  <a:pt x="1274268" y="742492"/>
                </a:lnTo>
                <a:lnTo>
                  <a:pt x="1273544" y="690118"/>
                </a:lnTo>
                <a:lnTo>
                  <a:pt x="1273277" y="630521"/>
                </a:lnTo>
                <a:lnTo>
                  <a:pt x="1273258" y="266667"/>
                </a:lnTo>
                <a:lnTo>
                  <a:pt x="1273393" y="203454"/>
                </a:lnTo>
                <a:lnTo>
                  <a:pt x="1273761" y="160796"/>
                </a:lnTo>
                <a:lnTo>
                  <a:pt x="1275657" y="108227"/>
                </a:lnTo>
                <a:lnTo>
                  <a:pt x="1286538" y="61477"/>
                </a:lnTo>
                <a:lnTo>
                  <a:pt x="1319792" y="41161"/>
                </a:lnTo>
                <a:lnTo>
                  <a:pt x="1346979" y="37855"/>
                </a:lnTo>
                <a:lnTo>
                  <a:pt x="1355602" y="37632"/>
                </a:lnTo>
                <a:close/>
              </a:path>
              <a:path w="2483484" h="922654">
                <a:moveTo>
                  <a:pt x="1048941" y="16470"/>
                </a:moveTo>
                <a:lnTo>
                  <a:pt x="1036406" y="16945"/>
                </a:lnTo>
                <a:lnTo>
                  <a:pt x="1027450" y="18520"/>
                </a:lnTo>
                <a:lnTo>
                  <a:pt x="1022075" y="21418"/>
                </a:lnTo>
                <a:lnTo>
                  <a:pt x="1020283" y="25863"/>
                </a:lnTo>
                <a:lnTo>
                  <a:pt x="1020283" y="35286"/>
                </a:lnTo>
                <a:lnTo>
                  <a:pt x="1027445" y="37632"/>
                </a:lnTo>
                <a:lnTo>
                  <a:pt x="1367529" y="37632"/>
                </a:lnTo>
                <a:lnTo>
                  <a:pt x="1374680" y="35286"/>
                </a:lnTo>
                <a:lnTo>
                  <a:pt x="1374680" y="25863"/>
                </a:lnTo>
                <a:lnTo>
                  <a:pt x="1372945" y="21418"/>
                </a:lnTo>
                <a:lnTo>
                  <a:pt x="1370507" y="19999"/>
                </a:lnTo>
                <a:lnTo>
                  <a:pt x="1204047" y="19999"/>
                </a:lnTo>
                <a:lnTo>
                  <a:pt x="1171576" y="19448"/>
                </a:lnTo>
                <a:lnTo>
                  <a:pt x="1087426" y="17022"/>
                </a:lnTo>
                <a:lnTo>
                  <a:pt x="1048941" y="16470"/>
                </a:lnTo>
                <a:close/>
              </a:path>
              <a:path w="2483484" h="922654">
                <a:moveTo>
                  <a:pt x="1349644" y="16470"/>
                </a:moveTo>
                <a:lnTo>
                  <a:pt x="1311951" y="17022"/>
                </a:lnTo>
                <a:lnTo>
                  <a:pt x="1233006" y="19448"/>
                </a:lnTo>
                <a:lnTo>
                  <a:pt x="1204047" y="19999"/>
                </a:lnTo>
                <a:lnTo>
                  <a:pt x="1370507" y="19999"/>
                </a:lnTo>
                <a:lnTo>
                  <a:pt x="1367966" y="18520"/>
                </a:lnTo>
                <a:lnTo>
                  <a:pt x="1360085" y="16945"/>
                </a:lnTo>
                <a:lnTo>
                  <a:pt x="1349644" y="16470"/>
                </a:lnTo>
                <a:close/>
              </a:path>
              <a:path w="2483484" h="922654">
                <a:moveTo>
                  <a:pt x="2028608" y="0"/>
                </a:moveTo>
                <a:lnTo>
                  <a:pt x="1981712" y="654"/>
                </a:lnTo>
                <a:lnTo>
                  <a:pt x="1933978" y="3221"/>
                </a:lnTo>
                <a:lnTo>
                  <a:pt x="1885360" y="8608"/>
                </a:lnTo>
                <a:lnTo>
                  <a:pt x="1835815" y="17721"/>
                </a:lnTo>
                <a:lnTo>
                  <a:pt x="1785298" y="31466"/>
                </a:lnTo>
                <a:lnTo>
                  <a:pt x="1733766" y="50750"/>
                </a:lnTo>
                <a:lnTo>
                  <a:pt x="1681173" y="76479"/>
                </a:lnTo>
                <a:lnTo>
                  <a:pt x="1646320" y="97888"/>
                </a:lnTo>
                <a:lnTo>
                  <a:pt x="1612668" y="123260"/>
                </a:lnTo>
                <a:lnTo>
                  <a:pt x="1580799" y="152530"/>
                </a:lnTo>
                <a:lnTo>
                  <a:pt x="1551294" y="185635"/>
                </a:lnTo>
                <a:lnTo>
                  <a:pt x="1524734" y="222511"/>
                </a:lnTo>
                <a:lnTo>
                  <a:pt x="1501701" y="263093"/>
                </a:lnTo>
                <a:lnTo>
                  <a:pt x="1482774" y="307318"/>
                </a:lnTo>
                <a:lnTo>
                  <a:pt x="1468535" y="355122"/>
                </a:lnTo>
                <a:lnTo>
                  <a:pt x="1459566" y="406441"/>
                </a:lnTo>
                <a:lnTo>
                  <a:pt x="1456447" y="461211"/>
                </a:lnTo>
                <a:lnTo>
                  <a:pt x="1458687" y="509750"/>
                </a:lnTo>
                <a:lnTo>
                  <a:pt x="1465479" y="557552"/>
                </a:lnTo>
                <a:lnTo>
                  <a:pt x="1476449" y="601144"/>
                </a:lnTo>
                <a:lnTo>
                  <a:pt x="1491437" y="641744"/>
                </a:lnTo>
                <a:lnTo>
                  <a:pt x="1510228" y="679396"/>
                </a:lnTo>
                <a:lnTo>
                  <a:pt x="1532610" y="714147"/>
                </a:lnTo>
                <a:lnTo>
                  <a:pt x="1558370" y="746041"/>
                </a:lnTo>
                <a:lnTo>
                  <a:pt x="1587292" y="775123"/>
                </a:lnTo>
                <a:lnTo>
                  <a:pt x="1619164" y="801439"/>
                </a:lnTo>
                <a:lnTo>
                  <a:pt x="1653772" y="825035"/>
                </a:lnTo>
                <a:lnTo>
                  <a:pt x="1690972" y="845986"/>
                </a:lnTo>
                <a:lnTo>
                  <a:pt x="1730343" y="864243"/>
                </a:lnTo>
                <a:lnTo>
                  <a:pt x="1771878" y="879947"/>
                </a:lnTo>
                <a:lnTo>
                  <a:pt x="1815295" y="893111"/>
                </a:lnTo>
                <a:lnTo>
                  <a:pt x="1860380" y="903779"/>
                </a:lnTo>
                <a:lnTo>
                  <a:pt x="1906920" y="911999"/>
                </a:lnTo>
                <a:lnTo>
                  <a:pt x="1954701" y="917814"/>
                </a:lnTo>
                <a:lnTo>
                  <a:pt x="2003509" y="921269"/>
                </a:lnTo>
                <a:lnTo>
                  <a:pt x="2053131" y="922411"/>
                </a:lnTo>
                <a:lnTo>
                  <a:pt x="2105338" y="921267"/>
                </a:lnTo>
                <a:lnTo>
                  <a:pt x="2159950" y="917574"/>
                </a:lnTo>
                <a:lnTo>
                  <a:pt x="2215067" y="910939"/>
                </a:lnTo>
                <a:lnTo>
                  <a:pt x="2268787" y="900970"/>
                </a:lnTo>
                <a:lnTo>
                  <a:pt x="2319208" y="887274"/>
                </a:lnTo>
                <a:lnTo>
                  <a:pt x="2364430" y="869460"/>
                </a:lnTo>
                <a:lnTo>
                  <a:pt x="2374657" y="862413"/>
                </a:lnTo>
                <a:lnTo>
                  <a:pt x="2084166" y="862413"/>
                </a:lnTo>
                <a:lnTo>
                  <a:pt x="2030956" y="859924"/>
                </a:lnTo>
                <a:lnTo>
                  <a:pt x="1980440" y="852608"/>
                </a:lnTo>
                <a:lnTo>
                  <a:pt x="1932762" y="840688"/>
                </a:lnTo>
                <a:lnTo>
                  <a:pt x="1888068" y="824388"/>
                </a:lnTo>
                <a:lnTo>
                  <a:pt x="1846502" y="803932"/>
                </a:lnTo>
                <a:lnTo>
                  <a:pt x="1808208" y="779543"/>
                </a:lnTo>
                <a:lnTo>
                  <a:pt x="1773331" y="751447"/>
                </a:lnTo>
                <a:lnTo>
                  <a:pt x="1742016" y="719866"/>
                </a:lnTo>
                <a:lnTo>
                  <a:pt x="1714408" y="685025"/>
                </a:lnTo>
                <a:lnTo>
                  <a:pt x="1690650" y="647147"/>
                </a:lnTo>
                <a:lnTo>
                  <a:pt x="1670887" y="606457"/>
                </a:lnTo>
                <a:lnTo>
                  <a:pt x="1655265" y="563178"/>
                </a:lnTo>
                <a:lnTo>
                  <a:pt x="1643927" y="517535"/>
                </a:lnTo>
                <a:lnTo>
                  <a:pt x="1637018" y="469751"/>
                </a:lnTo>
                <a:lnTo>
                  <a:pt x="1634683" y="420050"/>
                </a:lnTo>
                <a:lnTo>
                  <a:pt x="1637469" y="361410"/>
                </a:lnTo>
                <a:lnTo>
                  <a:pt x="1645587" y="309276"/>
                </a:lnTo>
                <a:lnTo>
                  <a:pt x="1658676" y="263237"/>
                </a:lnTo>
                <a:lnTo>
                  <a:pt x="1676376" y="222878"/>
                </a:lnTo>
                <a:lnTo>
                  <a:pt x="1698325" y="187787"/>
                </a:lnTo>
                <a:lnTo>
                  <a:pt x="1724162" y="157550"/>
                </a:lnTo>
                <a:lnTo>
                  <a:pt x="1753527" y="131755"/>
                </a:lnTo>
                <a:lnTo>
                  <a:pt x="1808018" y="97969"/>
                </a:lnTo>
                <a:lnTo>
                  <a:pt x="1862135" y="76605"/>
                </a:lnTo>
                <a:lnTo>
                  <a:pt x="1914579" y="64840"/>
                </a:lnTo>
                <a:lnTo>
                  <a:pt x="1964050" y="59850"/>
                </a:lnTo>
                <a:lnTo>
                  <a:pt x="2009247" y="58814"/>
                </a:lnTo>
                <a:lnTo>
                  <a:pt x="2376090" y="58814"/>
                </a:lnTo>
                <a:lnTo>
                  <a:pt x="2377309" y="45883"/>
                </a:lnTo>
                <a:lnTo>
                  <a:pt x="2377309" y="37632"/>
                </a:lnTo>
                <a:lnTo>
                  <a:pt x="2374733" y="32941"/>
                </a:lnTo>
                <a:lnTo>
                  <a:pt x="2334594" y="29905"/>
                </a:lnTo>
                <a:lnTo>
                  <a:pt x="2307266" y="26619"/>
                </a:lnTo>
                <a:lnTo>
                  <a:pt x="2280418" y="22662"/>
                </a:lnTo>
                <a:lnTo>
                  <a:pt x="2257208" y="18805"/>
                </a:lnTo>
                <a:lnTo>
                  <a:pt x="2232070" y="15052"/>
                </a:lnTo>
                <a:lnTo>
                  <a:pt x="2191248" y="10164"/>
                </a:lnTo>
                <a:lnTo>
                  <a:pt x="2140135" y="5271"/>
                </a:lnTo>
                <a:lnTo>
                  <a:pt x="2084124" y="1506"/>
                </a:lnTo>
                <a:lnTo>
                  <a:pt x="2028608" y="0"/>
                </a:lnTo>
                <a:close/>
              </a:path>
              <a:path w="2483484" h="922654">
                <a:moveTo>
                  <a:pt x="2466437" y="485932"/>
                </a:moveTo>
                <a:lnTo>
                  <a:pt x="2111265" y="485932"/>
                </a:lnTo>
                <a:lnTo>
                  <a:pt x="2125307" y="486149"/>
                </a:lnTo>
                <a:lnTo>
                  <a:pt x="2139352" y="486805"/>
                </a:lnTo>
                <a:lnTo>
                  <a:pt x="2188123" y="497777"/>
                </a:lnTo>
                <a:lnTo>
                  <a:pt x="2213963" y="530298"/>
                </a:lnTo>
                <a:lnTo>
                  <a:pt x="2217939" y="585187"/>
                </a:lnTo>
                <a:lnTo>
                  <a:pt x="2218419" y="641744"/>
                </a:lnTo>
                <a:lnTo>
                  <a:pt x="2218487" y="805944"/>
                </a:lnTo>
                <a:lnTo>
                  <a:pt x="2217375" y="820019"/>
                </a:lnTo>
                <a:lnTo>
                  <a:pt x="2168408" y="856949"/>
                </a:lnTo>
                <a:lnTo>
                  <a:pt x="2111115" y="862211"/>
                </a:lnTo>
                <a:lnTo>
                  <a:pt x="2084166" y="862413"/>
                </a:lnTo>
                <a:lnTo>
                  <a:pt x="2374657" y="862413"/>
                </a:lnTo>
                <a:lnTo>
                  <a:pt x="2378610" y="857133"/>
                </a:lnTo>
                <a:lnTo>
                  <a:pt x="2380742" y="845986"/>
                </a:lnTo>
                <a:lnTo>
                  <a:pt x="2381066" y="832112"/>
                </a:lnTo>
                <a:lnTo>
                  <a:pt x="2381193" y="679396"/>
                </a:lnTo>
                <a:lnTo>
                  <a:pt x="2381258" y="641744"/>
                </a:lnTo>
                <a:lnTo>
                  <a:pt x="2381750" y="584818"/>
                </a:lnTo>
                <a:lnTo>
                  <a:pt x="2385802" y="529487"/>
                </a:lnTo>
                <a:lnTo>
                  <a:pt x="2409364" y="496627"/>
                </a:lnTo>
                <a:lnTo>
                  <a:pt x="2450951" y="486805"/>
                </a:lnTo>
                <a:lnTo>
                  <a:pt x="2458816" y="486149"/>
                </a:lnTo>
                <a:lnTo>
                  <a:pt x="2466437" y="485932"/>
                </a:lnTo>
                <a:close/>
              </a:path>
              <a:path w="2483484" h="922654">
                <a:moveTo>
                  <a:pt x="2119034" y="464729"/>
                </a:moveTo>
                <a:lnTo>
                  <a:pt x="2107171" y="465242"/>
                </a:lnTo>
                <a:lnTo>
                  <a:pt x="2098692" y="467078"/>
                </a:lnTo>
                <a:lnTo>
                  <a:pt x="2093602" y="470679"/>
                </a:lnTo>
                <a:lnTo>
                  <a:pt x="2091904" y="476488"/>
                </a:lnTo>
                <a:lnTo>
                  <a:pt x="2091904" y="483555"/>
                </a:lnTo>
                <a:lnTo>
                  <a:pt x="2099653" y="485932"/>
                </a:lnTo>
                <a:lnTo>
                  <a:pt x="2475495" y="485932"/>
                </a:lnTo>
                <a:lnTo>
                  <a:pt x="2483233" y="483555"/>
                </a:lnTo>
                <a:lnTo>
                  <a:pt x="2483233" y="476488"/>
                </a:lnTo>
                <a:lnTo>
                  <a:pt x="2481557" y="470679"/>
                </a:lnTo>
                <a:lnTo>
                  <a:pt x="2478246" y="468268"/>
                </a:lnTo>
                <a:lnTo>
                  <a:pt x="2306264" y="468268"/>
                </a:lnTo>
                <a:lnTo>
                  <a:pt x="2171162" y="465282"/>
                </a:lnTo>
                <a:lnTo>
                  <a:pt x="2119034" y="464729"/>
                </a:lnTo>
                <a:close/>
              </a:path>
              <a:path w="2483484" h="922654">
                <a:moveTo>
                  <a:pt x="2457412" y="464729"/>
                </a:moveTo>
                <a:lnTo>
                  <a:pt x="2421441" y="465282"/>
                </a:lnTo>
                <a:lnTo>
                  <a:pt x="2340786" y="467715"/>
                </a:lnTo>
                <a:lnTo>
                  <a:pt x="2306264" y="468268"/>
                </a:lnTo>
                <a:lnTo>
                  <a:pt x="2478246" y="468268"/>
                </a:lnTo>
                <a:lnTo>
                  <a:pt x="2476613" y="467078"/>
                </a:lnTo>
                <a:lnTo>
                  <a:pt x="2468523" y="465242"/>
                </a:lnTo>
                <a:lnTo>
                  <a:pt x="2457412" y="464729"/>
                </a:lnTo>
                <a:close/>
              </a:path>
              <a:path w="2483484" h="922654">
                <a:moveTo>
                  <a:pt x="2376090" y="58814"/>
                </a:moveTo>
                <a:lnTo>
                  <a:pt x="2009247" y="58814"/>
                </a:lnTo>
                <a:lnTo>
                  <a:pt x="2078562" y="63000"/>
                </a:lnTo>
                <a:lnTo>
                  <a:pt x="2140166" y="74247"/>
                </a:lnTo>
                <a:lnTo>
                  <a:pt x="2193448" y="90595"/>
                </a:lnTo>
                <a:lnTo>
                  <a:pt x="2237797" y="110081"/>
                </a:lnTo>
                <a:lnTo>
                  <a:pt x="2272601" y="130745"/>
                </a:lnTo>
                <a:lnTo>
                  <a:pt x="2317738" y="175958"/>
                </a:lnTo>
                <a:lnTo>
                  <a:pt x="2337396" y="226201"/>
                </a:lnTo>
                <a:lnTo>
                  <a:pt x="2342441" y="257657"/>
                </a:lnTo>
                <a:lnTo>
                  <a:pt x="2345038" y="263573"/>
                </a:lnTo>
                <a:lnTo>
                  <a:pt x="2354095" y="263573"/>
                </a:lnTo>
                <a:lnTo>
                  <a:pt x="2360675" y="262354"/>
                </a:lnTo>
                <a:lnTo>
                  <a:pt x="2365075" y="258263"/>
                </a:lnTo>
                <a:lnTo>
                  <a:pt x="2367538" y="250643"/>
                </a:lnTo>
                <a:lnTo>
                  <a:pt x="2368304" y="238840"/>
                </a:lnTo>
                <a:lnTo>
                  <a:pt x="2369711" y="148458"/>
                </a:lnTo>
                <a:lnTo>
                  <a:pt x="2372807" y="92054"/>
                </a:lnTo>
                <a:lnTo>
                  <a:pt x="2376090" y="58814"/>
                </a:lnTo>
                <a:close/>
              </a:path>
            </a:pathLst>
          </a:custGeom>
          <a:solidFill>
            <a:srgbClr val="4C5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508534" y="3256280"/>
            <a:ext cx="1562100" cy="1407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50" b="1" spc="10" dirty="0">
                <a:solidFill>
                  <a:srgbClr val="6B6B6B"/>
                </a:solidFill>
                <a:latin typeface="Arial Black"/>
                <a:cs typeface="Arial Black"/>
              </a:rPr>
              <a:t>25</a:t>
            </a:r>
            <a:endParaRPr sz="9050" dirty="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40572" y="6725491"/>
            <a:ext cx="5368290" cy="1407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3818890" algn="l"/>
              </a:tabLst>
            </a:pPr>
            <a:r>
              <a:rPr sz="9050" b="1" spc="10" dirty="0">
                <a:solidFill>
                  <a:srgbClr val="6B6B6B"/>
                </a:solidFill>
                <a:latin typeface="Arial Black"/>
                <a:cs typeface="Arial Black"/>
              </a:rPr>
              <a:t>A+</a:t>
            </a:r>
            <a:r>
              <a:rPr sz="9050" b="1" dirty="0">
                <a:solidFill>
                  <a:srgbClr val="6B6B6B"/>
                </a:solidFill>
                <a:latin typeface="Arial Black"/>
                <a:cs typeface="Arial Black"/>
              </a:rPr>
              <a:t>	</a:t>
            </a:r>
            <a:r>
              <a:rPr sz="9050" b="1" spc="10" dirty="0">
                <a:solidFill>
                  <a:srgbClr val="6B6B6B"/>
                </a:solidFill>
                <a:latin typeface="Arial Black"/>
                <a:cs typeface="Arial Black"/>
              </a:rPr>
              <a:t>20</a:t>
            </a:r>
            <a:endParaRPr sz="905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534150" y="6708099"/>
            <a:ext cx="1562100" cy="1407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50" b="1" spc="10" dirty="0">
                <a:solidFill>
                  <a:srgbClr val="6B6B6B"/>
                </a:solidFill>
                <a:latin typeface="Arial Black"/>
                <a:cs typeface="Arial Black"/>
              </a:rPr>
              <a:t>50</a:t>
            </a:r>
            <a:endParaRPr sz="905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452419" y="3271370"/>
            <a:ext cx="1562100" cy="1407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50" b="1" spc="10" dirty="0">
                <a:solidFill>
                  <a:srgbClr val="6B6B6B"/>
                </a:solidFill>
                <a:latin typeface="Arial Black"/>
                <a:cs typeface="Arial Black"/>
              </a:rPr>
              <a:t>25</a:t>
            </a:r>
            <a:endParaRPr sz="905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185" y="6698267"/>
            <a:ext cx="6280150" cy="1407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3193415" algn="l"/>
              </a:tabLst>
            </a:pPr>
            <a:r>
              <a:rPr sz="13575" b="1" spc="15" baseline="-1227" dirty="0">
                <a:solidFill>
                  <a:srgbClr val="6B6B6B"/>
                </a:solidFill>
                <a:latin typeface="Arial Black"/>
                <a:cs typeface="Arial Black"/>
              </a:rPr>
              <a:t>200	</a:t>
            </a:r>
            <a:r>
              <a:rPr sz="9050" b="1" spc="10" dirty="0">
                <a:solidFill>
                  <a:srgbClr val="6B6B6B"/>
                </a:solidFill>
                <a:latin typeface="Arial Black"/>
                <a:cs typeface="Arial Black"/>
              </a:rPr>
              <a:t>1994</a:t>
            </a:r>
            <a:endParaRPr sz="905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28711" y="4552950"/>
            <a:ext cx="2018664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dirty="0">
                <a:solidFill>
                  <a:srgbClr val="6B6B6B"/>
                </a:solidFill>
                <a:latin typeface="Arial"/>
                <a:cs typeface="Arial"/>
              </a:rPr>
              <a:t>tys.</a:t>
            </a:r>
            <a:r>
              <a:rPr sz="2050" spc="-6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6B6B6B"/>
                </a:solidFill>
                <a:latin typeface="Arial"/>
                <a:cs typeface="Arial"/>
              </a:rPr>
              <a:t>pracowników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645136" y="8090728"/>
            <a:ext cx="206248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5" dirty="0">
                <a:solidFill>
                  <a:srgbClr val="6B6B6B"/>
                </a:solidFill>
                <a:latin typeface="Arial"/>
                <a:cs typeface="Arial"/>
              </a:rPr>
              <a:t>milionów</a:t>
            </a:r>
            <a:r>
              <a:rPr sz="2050" spc="-8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050" spc="5" dirty="0">
                <a:solidFill>
                  <a:srgbClr val="6B6B6B"/>
                </a:solidFill>
                <a:latin typeface="Arial"/>
                <a:cs typeface="Arial"/>
              </a:rPr>
              <a:t>klientów</a:t>
            </a:r>
            <a:endParaRPr sz="20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131370" y="8090728"/>
            <a:ext cx="2294890" cy="63309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indent="487680">
              <a:lnSpc>
                <a:spcPts val="2310"/>
              </a:lnSpc>
              <a:spcBef>
                <a:spcPts val="310"/>
              </a:spcBef>
            </a:pPr>
            <a:r>
              <a:rPr sz="2050" spc="5" dirty="0">
                <a:solidFill>
                  <a:srgbClr val="6B6B6B"/>
                </a:solidFill>
                <a:latin typeface="Arial"/>
                <a:cs typeface="Arial"/>
              </a:rPr>
              <a:t>towarzystw  </a:t>
            </a:r>
            <a:r>
              <a:rPr sz="2050" dirty="0">
                <a:solidFill>
                  <a:srgbClr val="6B6B6B"/>
                </a:solidFill>
                <a:latin typeface="Arial"/>
                <a:cs typeface="Arial"/>
              </a:rPr>
              <a:t>ubezpieczeniowych</a:t>
            </a:r>
            <a:endParaRPr sz="20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790916" y="4592796"/>
            <a:ext cx="78232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5" dirty="0">
                <a:solidFill>
                  <a:srgbClr val="6B6B6B"/>
                </a:solidFill>
                <a:latin typeface="Arial"/>
                <a:cs typeface="Arial"/>
              </a:rPr>
              <a:t>krajów</a:t>
            </a:r>
            <a:endParaRPr sz="20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46863" y="8090728"/>
            <a:ext cx="2091689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dirty="0">
                <a:solidFill>
                  <a:srgbClr val="6B6B6B"/>
                </a:solidFill>
                <a:latin typeface="Arial"/>
                <a:cs typeface="Arial"/>
              </a:rPr>
              <a:t>lat</a:t>
            </a:r>
            <a:r>
              <a:rPr sz="2050" spc="-6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6B6B6B"/>
                </a:solidFill>
                <a:latin typeface="Arial"/>
                <a:cs typeface="Arial"/>
              </a:rPr>
              <a:t>doświadczenia</a:t>
            </a:r>
            <a:endParaRPr sz="20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42029" y="8090728"/>
            <a:ext cx="1334770" cy="92646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algn="ctr">
              <a:lnSpc>
                <a:spcPts val="2310"/>
              </a:lnSpc>
              <a:spcBef>
                <a:spcPts val="310"/>
              </a:spcBef>
            </a:pPr>
            <a:r>
              <a:rPr sz="2050" spc="5" dirty="0">
                <a:solidFill>
                  <a:srgbClr val="6B6B6B"/>
                </a:solidFill>
                <a:latin typeface="Arial"/>
                <a:cs typeface="Arial"/>
              </a:rPr>
              <a:t>notowana  </a:t>
            </a:r>
            <a:r>
              <a:rPr sz="2050" dirty="0">
                <a:solidFill>
                  <a:srgbClr val="6B6B6B"/>
                </a:solidFill>
                <a:latin typeface="Arial"/>
                <a:cs typeface="Arial"/>
              </a:rPr>
              <a:t>na</a:t>
            </a:r>
            <a:r>
              <a:rPr sz="2050" spc="-8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6B6B6B"/>
                </a:solidFill>
                <a:latin typeface="Arial"/>
                <a:cs typeface="Arial"/>
              </a:rPr>
              <a:t>Giełdzie  </a:t>
            </a:r>
            <a:r>
              <a:rPr sz="2050" spc="5" dirty="0">
                <a:solidFill>
                  <a:srgbClr val="6B6B6B"/>
                </a:solidFill>
                <a:latin typeface="Arial"/>
                <a:cs typeface="Arial"/>
              </a:rPr>
              <a:t>w</a:t>
            </a:r>
            <a:r>
              <a:rPr sz="2050" spc="-5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050" spc="5" dirty="0">
                <a:solidFill>
                  <a:srgbClr val="6B6B6B"/>
                </a:solidFill>
                <a:latin typeface="Arial"/>
                <a:cs typeface="Arial"/>
              </a:rPr>
              <a:t>Wiedniu</a:t>
            </a:r>
            <a:endParaRPr sz="20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214162" y="8090728"/>
            <a:ext cx="1494790" cy="63309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indent="108585">
              <a:lnSpc>
                <a:spcPts val="2310"/>
              </a:lnSpc>
              <a:spcBef>
                <a:spcPts val="310"/>
              </a:spcBef>
            </a:pPr>
            <a:r>
              <a:rPr sz="2050" spc="5" dirty="0">
                <a:solidFill>
                  <a:srgbClr val="6B6B6B"/>
                </a:solidFill>
                <a:latin typeface="Arial"/>
                <a:cs typeface="Arial"/>
              </a:rPr>
              <a:t>ze </a:t>
            </a:r>
            <a:r>
              <a:rPr sz="2050" dirty="0">
                <a:solidFill>
                  <a:srgbClr val="6B6B6B"/>
                </a:solidFill>
                <a:latin typeface="Arial"/>
                <a:cs typeface="Arial"/>
              </a:rPr>
              <a:t>stabilną  perspektyw</a:t>
            </a:r>
            <a:r>
              <a:rPr sz="2050" spc="5" dirty="0">
                <a:solidFill>
                  <a:srgbClr val="6B6B6B"/>
                </a:solidFill>
                <a:latin typeface="Arial"/>
                <a:cs typeface="Arial"/>
              </a:rPr>
              <a:t>ą</a:t>
            </a:r>
            <a:endParaRPr sz="20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12337" y="6553983"/>
            <a:ext cx="37465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dirty="0">
                <a:solidFill>
                  <a:srgbClr val="6B6B6B"/>
                </a:solidFill>
                <a:latin typeface="Arial"/>
                <a:cs typeface="Arial"/>
              </a:rPr>
              <a:t>Od</a:t>
            </a:r>
            <a:endParaRPr sz="20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151323" y="6642323"/>
            <a:ext cx="78232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5" dirty="0">
                <a:solidFill>
                  <a:srgbClr val="6B6B6B"/>
                </a:solidFill>
                <a:latin typeface="Arial"/>
                <a:cs typeface="Arial"/>
              </a:rPr>
              <a:t>Rating</a:t>
            </a:r>
            <a:endParaRPr sz="205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901591" y="2890456"/>
            <a:ext cx="2740259" cy="2611819"/>
          </a:xfrm>
          <a:custGeom>
            <a:avLst/>
            <a:gdLst/>
            <a:ahLst/>
            <a:cxnLst/>
            <a:rect l="l" t="t" r="r" b="b"/>
            <a:pathLst>
              <a:path w="2963545" h="2963545">
                <a:moveTo>
                  <a:pt x="1481630" y="2963260"/>
                </a:moveTo>
                <a:lnTo>
                  <a:pt x="1529581" y="2962499"/>
                </a:lnTo>
                <a:lnTo>
                  <a:pt x="1577152" y="2960230"/>
                </a:lnTo>
                <a:lnTo>
                  <a:pt x="1624320" y="2956478"/>
                </a:lnTo>
                <a:lnTo>
                  <a:pt x="1671062" y="2951264"/>
                </a:lnTo>
                <a:lnTo>
                  <a:pt x="1717354" y="2944611"/>
                </a:lnTo>
                <a:lnTo>
                  <a:pt x="1763173" y="2936544"/>
                </a:lnTo>
                <a:lnTo>
                  <a:pt x="1808497" y="2927084"/>
                </a:lnTo>
                <a:lnTo>
                  <a:pt x="1853303" y="2916255"/>
                </a:lnTo>
                <a:lnTo>
                  <a:pt x="1897568" y="2904080"/>
                </a:lnTo>
                <a:lnTo>
                  <a:pt x="1941268" y="2890582"/>
                </a:lnTo>
                <a:lnTo>
                  <a:pt x="1984381" y="2875783"/>
                </a:lnTo>
                <a:lnTo>
                  <a:pt x="2026883" y="2859707"/>
                </a:lnTo>
                <a:lnTo>
                  <a:pt x="2068753" y="2842377"/>
                </a:lnTo>
                <a:lnTo>
                  <a:pt x="2109965" y="2823815"/>
                </a:lnTo>
                <a:lnTo>
                  <a:pt x="2150499" y="2804046"/>
                </a:lnTo>
                <a:lnTo>
                  <a:pt x="2190330" y="2783091"/>
                </a:lnTo>
                <a:lnTo>
                  <a:pt x="2229436" y="2760973"/>
                </a:lnTo>
                <a:lnTo>
                  <a:pt x="2267793" y="2737717"/>
                </a:lnTo>
                <a:lnTo>
                  <a:pt x="2305379" y="2713344"/>
                </a:lnTo>
                <a:lnTo>
                  <a:pt x="2342171" y="2687878"/>
                </a:lnTo>
                <a:lnTo>
                  <a:pt x="2378145" y="2661341"/>
                </a:lnTo>
                <a:lnTo>
                  <a:pt x="2413280" y="2633758"/>
                </a:lnTo>
                <a:lnTo>
                  <a:pt x="2447550" y="2605150"/>
                </a:lnTo>
                <a:lnTo>
                  <a:pt x="2480935" y="2575541"/>
                </a:lnTo>
                <a:lnTo>
                  <a:pt x="2513410" y="2544953"/>
                </a:lnTo>
                <a:lnTo>
                  <a:pt x="2544953" y="2513410"/>
                </a:lnTo>
                <a:lnTo>
                  <a:pt x="2575541" y="2480935"/>
                </a:lnTo>
                <a:lnTo>
                  <a:pt x="2605150" y="2447550"/>
                </a:lnTo>
                <a:lnTo>
                  <a:pt x="2633758" y="2413280"/>
                </a:lnTo>
                <a:lnTo>
                  <a:pt x="2661341" y="2378145"/>
                </a:lnTo>
                <a:lnTo>
                  <a:pt x="2687878" y="2342171"/>
                </a:lnTo>
                <a:lnTo>
                  <a:pt x="2713344" y="2305379"/>
                </a:lnTo>
                <a:lnTo>
                  <a:pt x="2737717" y="2267793"/>
                </a:lnTo>
                <a:lnTo>
                  <a:pt x="2760973" y="2229436"/>
                </a:lnTo>
                <a:lnTo>
                  <a:pt x="2783091" y="2190330"/>
                </a:lnTo>
                <a:lnTo>
                  <a:pt x="2804046" y="2150499"/>
                </a:lnTo>
                <a:lnTo>
                  <a:pt x="2823815" y="2109965"/>
                </a:lnTo>
                <a:lnTo>
                  <a:pt x="2842377" y="2068753"/>
                </a:lnTo>
                <a:lnTo>
                  <a:pt x="2859707" y="2026883"/>
                </a:lnTo>
                <a:lnTo>
                  <a:pt x="2875783" y="1984381"/>
                </a:lnTo>
                <a:lnTo>
                  <a:pt x="2890582" y="1941268"/>
                </a:lnTo>
                <a:lnTo>
                  <a:pt x="2904080" y="1897568"/>
                </a:lnTo>
                <a:lnTo>
                  <a:pt x="2916255" y="1853303"/>
                </a:lnTo>
                <a:lnTo>
                  <a:pt x="2927084" y="1808497"/>
                </a:lnTo>
                <a:lnTo>
                  <a:pt x="2936544" y="1763173"/>
                </a:lnTo>
                <a:lnTo>
                  <a:pt x="2944611" y="1717354"/>
                </a:lnTo>
                <a:lnTo>
                  <a:pt x="2951264" y="1671062"/>
                </a:lnTo>
                <a:lnTo>
                  <a:pt x="2956478" y="1624320"/>
                </a:lnTo>
                <a:lnTo>
                  <a:pt x="2960230" y="1577152"/>
                </a:lnTo>
                <a:lnTo>
                  <a:pt x="2962499" y="1529581"/>
                </a:lnTo>
                <a:lnTo>
                  <a:pt x="2963260" y="1481630"/>
                </a:lnTo>
                <a:lnTo>
                  <a:pt x="2962499" y="1433678"/>
                </a:lnTo>
                <a:lnTo>
                  <a:pt x="2960230" y="1386107"/>
                </a:lnTo>
                <a:lnTo>
                  <a:pt x="2956478" y="1338939"/>
                </a:lnTo>
                <a:lnTo>
                  <a:pt x="2951264" y="1292198"/>
                </a:lnTo>
                <a:lnTo>
                  <a:pt x="2944611" y="1245906"/>
                </a:lnTo>
                <a:lnTo>
                  <a:pt x="2936544" y="1200086"/>
                </a:lnTo>
                <a:lnTo>
                  <a:pt x="2927084" y="1154762"/>
                </a:lnTo>
                <a:lnTo>
                  <a:pt x="2916255" y="1109956"/>
                </a:lnTo>
                <a:lnTo>
                  <a:pt x="2904080" y="1065692"/>
                </a:lnTo>
                <a:lnTo>
                  <a:pt x="2890582" y="1021991"/>
                </a:lnTo>
                <a:lnTo>
                  <a:pt x="2875783" y="978879"/>
                </a:lnTo>
                <a:lnTo>
                  <a:pt x="2859707" y="936376"/>
                </a:lnTo>
                <a:lnTo>
                  <a:pt x="2842377" y="894507"/>
                </a:lnTo>
                <a:lnTo>
                  <a:pt x="2823815" y="853294"/>
                </a:lnTo>
                <a:lnTo>
                  <a:pt x="2804046" y="812761"/>
                </a:lnTo>
                <a:lnTo>
                  <a:pt x="2783091" y="772930"/>
                </a:lnTo>
                <a:lnTo>
                  <a:pt x="2760973" y="733824"/>
                </a:lnTo>
                <a:lnTo>
                  <a:pt x="2737717" y="695467"/>
                </a:lnTo>
                <a:lnTo>
                  <a:pt x="2713344" y="657880"/>
                </a:lnTo>
                <a:lnTo>
                  <a:pt x="2687878" y="621089"/>
                </a:lnTo>
                <a:lnTo>
                  <a:pt x="2661341" y="585114"/>
                </a:lnTo>
                <a:lnTo>
                  <a:pt x="2633758" y="549980"/>
                </a:lnTo>
                <a:lnTo>
                  <a:pt x="2605150" y="515709"/>
                </a:lnTo>
                <a:lnTo>
                  <a:pt x="2575541" y="482325"/>
                </a:lnTo>
                <a:lnTo>
                  <a:pt x="2544953" y="449850"/>
                </a:lnTo>
                <a:lnTo>
                  <a:pt x="2513410" y="418307"/>
                </a:lnTo>
                <a:lnTo>
                  <a:pt x="2480935" y="387719"/>
                </a:lnTo>
                <a:lnTo>
                  <a:pt x="2447550" y="358110"/>
                </a:lnTo>
                <a:lnTo>
                  <a:pt x="2413280" y="329502"/>
                </a:lnTo>
                <a:lnTo>
                  <a:pt x="2378145" y="301918"/>
                </a:lnTo>
                <a:lnTo>
                  <a:pt x="2342171" y="275382"/>
                </a:lnTo>
                <a:lnTo>
                  <a:pt x="2305379" y="249916"/>
                </a:lnTo>
                <a:lnTo>
                  <a:pt x="2267793" y="225543"/>
                </a:lnTo>
                <a:lnTo>
                  <a:pt x="2229436" y="202286"/>
                </a:lnTo>
                <a:lnTo>
                  <a:pt x="2190330" y="180169"/>
                </a:lnTo>
                <a:lnTo>
                  <a:pt x="2150499" y="159214"/>
                </a:lnTo>
                <a:lnTo>
                  <a:pt x="2109965" y="139444"/>
                </a:lnTo>
                <a:lnTo>
                  <a:pt x="2068753" y="120883"/>
                </a:lnTo>
                <a:lnTo>
                  <a:pt x="2026883" y="103552"/>
                </a:lnTo>
                <a:lnTo>
                  <a:pt x="1984381" y="87477"/>
                </a:lnTo>
                <a:lnTo>
                  <a:pt x="1941268" y="72678"/>
                </a:lnTo>
                <a:lnTo>
                  <a:pt x="1897568" y="59179"/>
                </a:lnTo>
                <a:lnTo>
                  <a:pt x="1853303" y="47004"/>
                </a:lnTo>
                <a:lnTo>
                  <a:pt x="1808497" y="36175"/>
                </a:lnTo>
                <a:lnTo>
                  <a:pt x="1763173" y="26716"/>
                </a:lnTo>
                <a:lnTo>
                  <a:pt x="1717354" y="18648"/>
                </a:lnTo>
                <a:lnTo>
                  <a:pt x="1671062" y="11996"/>
                </a:lnTo>
                <a:lnTo>
                  <a:pt x="1624320" y="6782"/>
                </a:lnTo>
                <a:lnTo>
                  <a:pt x="1577152" y="3029"/>
                </a:lnTo>
                <a:lnTo>
                  <a:pt x="1529581" y="761"/>
                </a:lnTo>
                <a:lnTo>
                  <a:pt x="1481630" y="0"/>
                </a:lnTo>
                <a:lnTo>
                  <a:pt x="1433678" y="761"/>
                </a:lnTo>
                <a:lnTo>
                  <a:pt x="1386107" y="3029"/>
                </a:lnTo>
                <a:lnTo>
                  <a:pt x="1338939" y="6782"/>
                </a:lnTo>
                <a:lnTo>
                  <a:pt x="1292198" y="11996"/>
                </a:lnTo>
                <a:lnTo>
                  <a:pt x="1245906" y="18648"/>
                </a:lnTo>
                <a:lnTo>
                  <a:pt x="1200086" y="26716"/>
                </a:lnTo>
                <a:lnTo>
                  <a:pt x="1154762" y="36175"/>
                </a:lnTo>
                <a:lnTo>
                  <a:pt x="1109956" y="47004"/>
                </a:lnTo>
                <a:lnTo>
                  <a:pt x="1065692" y="59179"/>
                </a:lnTo>
                <a:lnTo>
                  <a:pt x="1021991" y="72678"/>
                </a:lnTo>
                <a:lnTo>
                  <a:pt x="978879" y="87477"/>
                </a:lnTo>
                <a:lnTo>
                  <a:pt x="936376" y="103552"/>
                </a:lnTo>
                <a:lnTo>
                  <a:pt x="894507" y="120883"/>
                </a:lnTo>
                <a:lnTo>
                  <a:pt x="853294" y="139444"/>
                </a:lnTo>
                <a:lnTo>
                  <a:pt x="812761" y="159214"/>
                </a:lnTo>
                <a:lnTo>
                  <a:pt x="772930" y="180169"/>
                </a:lnTo>
                <a:lnTo>
                  <a:pt x="733824" y="202286"/>
                </a:lnTo>
                <a:lnTo>
                  <a:pt x="695467" y="225543"/>
                </a:lnTo>
                <a:lnTo>
                  <a:pt x="657880" y="249916"/>
                </a:lnTo>
                <a:lnTo>
                  <a:pt x="621089" y="275382"/>
                </a:lnTo>
                <a:lnTo>
                  <a:pt x="585114" y="301918"/>
                </a:lnTo>
                <a:lnTo>
                  <a:pt x="549980" y="329502"/>
                </a:lnTo>
                <a:lnTo>
                  <a:pt x="515709" y="358110"/>
                </a:lnTo>
                <a:lnTo>
                  <a:pt x="482325" y="387719"/>
                </a:lnTo>
                <a:lnTo>
                  <a:pt x="449850" y="418307"/>
                </a:lnTo>
                <a:lnTo>
                  <a:pt x="418307" y="449850"/>
                </a:lnTo>
                <a:lnTo>
                  <a:pt x="387719" y="482325"/>
                </a:lnTo>
                <a:lnTo>
                  <a:pt x="358110" y="515709"/>
                </a:lnTo>
                <a:lnTo>
                  <a:pt x="329502" y="549980"/>
                </a:lnTo>
                <a:lnTo>
                  <a:pt x="301918" y="585114"/>
                </a:lnTo>
                <a:lnTo>
                  <a:pt x="275382" y="621089"/>
                </a:lnTo>
                <a:lnTo>
                  <a:pt x="249916" y="657880"/>
                </a:lnTo>
                <a:lnTo>
                  <a:pt x="225543" y="695467"/>
                </a:lnTo>
                <a:lnTo>
                  <a:pt x="202286" y="733824"/>
                </a:lnTo>
                <a:lnTo>
                  <a:pt x="180169" y="772930"/>
                </a:lnTo>
                <a:lnTo>
                  <a:pt x="159214" y="812761"/>
                </a:lnTo>
                <a:lnTo>
                  <a:pt x="139444" y="853294"/>
                </a:lnTo>
                <a:lnTo>
                  <a:pt x="120883" y="894507"/>
                </a:lnTo>
                <a:lnTo>
                  <a:pt x="103552" y="936376"/>
                </a:lnTo>
                <a:lnTo>
                  <a:pt x="87477" y="978879"/>
                </a:lnTo>
                <a:lnTo>
                  <a:pt x="72678" y="1021991"/>
                </a:lnTo>
                <a:lnTo>
                  <a:pt x="59179" y="1065692"/>
                </a:lnTo>
                <a:lnTo>
                  <a:pt x="47004" y="1109956"/>
                </a:lnTo>
                <a:lnTo>
                  <a:pt x="36175" y="1154762"/>
                </a:lnTo>
                <a:lnTo>
                  <a:pt x="26716" y="1200086"/>
                </a:lnTo>
                <a:lnTo>
                  <a:pt x="18648" y="1245906"/>
                </a:lnTo>
                <a:lnTo>
                  <a:pt x="11996" y="1292198"/>
                </a:lnTo>
                <a:lnTo>
                  <a:pt x="6782" y="1338939"/>
                </a:lnTo>
                <a:lnTo>
                  <a:pt x="3029" y="1386107"/>
                </a:lnTo>
                <a:lnTo>
                  <a:pt x="761" y="1433678"/>
                </a:lnTo>
                <a:lnTo>
                  <a:pt x="0" y="1481630"/>
                </a:lnTo>
                <a:lnTo>
                  <a:pt x="761" y="1529581"/>
                </a:lnTo>
                <a:lnTo>
                  <a:pt x="3029" y="1577152"/>
                </a:lnTo>
                <a:lnTo>
                  <a:pt x="6782" y="1624320"/>
                </a:lnTo>
                <a:lnTo>
                  <a:pt x="11996" y="1671062"/>
                </a:lnTo>
                <a:lnTo>
                  <a:pt x="18648" y="1717354"/>
                </a:lnTo>
                <a:lnTo>
                  <a:pt x="26716" y="1763173"/>
                </a:lnTo>
                <a:lnTo>
                  <a:pt x="36175" y="1808497"/>
                </a:lnTo>
                <a:lnTo>
                  <a:pt x="47004" y="1853303"/>
                </a:lnTo>
                <a:lnTo>
                  <a:pt x="59179" y="1897568"/>
                </a:lnTo>
                <a:lnTo>
                  <a:pt x="72678" y="1941268"/>
                </a:lnTo>
                <a:lnTo>
                  <a:pt x="87477" y="1984381"/>
                </a:lnTo>
                <a:lnTo>
                  <a:pt x="103552" y="2026883"/>
                </a:lnTo>
                <a:lnTo>
                  <a:pt x="120883" y="2068753"/>
                </a:lnTo>
                <a:lnTo>
                  <a:pt x="139444" y="2109965"/>
                </a:lnTo>
                <a:lnTo>
                  <a:pt x="159214" y="2150499"/>
                </a:lnTo>
                <a:lnTo>
                  <a:pt x="180169" y="2190330"/>
                </a:lnTo>
                <a:lnTo>
                  <a:pt x="202286" y="2229436"/>
                </a:lnTo>
                <a:lnTo>
                  <a:pt x="225543" y="2267793"/>
                </a:lnTo>
                <a:lnTo>
                  <a:pt x="249916" y="2305379"/>
                </a:lnTo>
                <a:lnTo>
                  <a:pt x="275382" y="2342171"/>
                </a:lnTo>
                <a:lnTo>
                  <a:pt x="301918" y="2378145"/>
                </a:lnTo>
                <a:lnTo>
                  <a:pt x="329502" y="2413280"/>
                </a:lnTo>
                <a:lnTo>
                  <a:pt x="358110" y="2447550"/>
                </a:lnTo>
                <a:lnTo>
                  <a:pt x="387719" y="2480935"/>
                </a:lnTo>
                <a:lnTo>
                  <a:pt x="418307" y="2513410"/>
                </a:lnTo>
                <a:lnTo>
                  <a:pt x="449850" y="2544953"/>
                </a:lnTo>
                <a:lnTo>
                  <a:pt x="482325" y="2575541"/>
                </a:lnTo>
                <a:lnTo>
                  <a:pt x="515709" y="2605150"/>
                </a:lnTo>
                <a:lnTo>
                  <a:pt x="549980" y="2633758"/>
                </a:lnTo>
                <a:lnTo>
                  <a:pt x="585114" y="2661341"/>
                </a:lnTo>
                <a:lnTo>
                  <a:pt x="621089" y="2687878"/>
                </a:lnTo>
                <a:lnTo>
                  <a:pt x="657880" y="2713344"/>
                </a:lnTo>
                <a:lnTo>
                  <a:pt x="695467" y="2737717"/>
                </a:lnTo>
                <a:lnTo>
                  <a:pt x="733824" y="2760973"/>
                </a:lnTo>
                <a:lnTo>
                  <a:pt x="772930" y="2783091"/>
                </a:lnTo>
                <a:lnTo>
                  <a:pt x="812761" y="2804046"/>
                </a:lnTo>
                <a:lnTo>
                  <a:pt x="853294" y="2823815"/>
                </a:lnTo>
                <a:lnTo>
                  <a:pt x="894507" y="2842377"/>
                </a:lnTo>
                <a:lnTo>
                  <a:pt x="936376" y="2859707"/>
                </a:lnTo>
                <a:lnTo>
                  <a:pt x="978879" y="2875783"/>
                </a:lnTo>
                <a:lnTo>
                  <a:pt x="1021991" y="2890582"/>
                </a:lnTo>
                <a:lnTo>
                  <a:pt x="1065692" y="2904080"/>
                </a:lnTo>
                <a:lnTo>
                  <a:pt x="1109956" y="2916255"/>
                </a:lnTo>
                <a:lnTo>
                  <a:pt x="1154762" y="2927084"/>
                </a:lnTo>
                <a:lnTo>
                  <a:pt x="1200086" y="2936544"/>
                </a:lnTo>
                <a:lnTo>
                  <a:pt x="1245906" y="2944611"/>
                </a:lnTo>
                <a:lnTo>
                  <a:pt x="1292198" y="2951264"/>
                </a:lnTo>
                <a:lnTo>
                  <a:pt x="1338939" y="2956478"/>
                </a:lnTo>
                <a:lnTo>
                  <a:pt x="1386107" y="2960230"/>
                </a:lnTo>
                <a:lnTo>
                  <a:pt x="1433678" y="2962499"/>
                </a:lnTo>
                <a:lnTo>
                  <a:pt x="1481630" y="2963260"/>
                </a:lnTo>
                <a:close/>
              </a:path>
            </a:pathLst>
          </a:custGeom>
          <a:ln w="29842">
            <a:solidFill>
              <a:srgbClr val="979797">
                <a:alpha val="41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1846" y="6062980"/>
            <a:ext cx="3325495" cy="3325495"/>
          </a:xfrm>
          <a:custGeom>
            <a:avLst/>
            <a:gdLst/>
            <a:ahLst/>
            <a:cxnLst/>
            <a:rect l="l" t="t" r="r" b="b"/>
            <a:pathLst>
              <a:path w="3325495" h="3325495">
                <a:moveTo>
                  <a:pt x="1662556" y="3325123"/>
                </a:moveTo>
                <a:lnTo>
                  <a:pt x="1710719" y="3324439"/>
                </a:lnTo>
                <a:lnTo>
                  <a:pt x="1758542" y="3322399"/>
                </a:lnTo>
                <a:lnTo>
                  <a:pt x="1806008" y="3319021"/>
                </a:lnTo>
                <a:lnTo>
                  <a:pt x="1853096" y="3314324"/>
                </a:lnTo>
                <a:lnTo>
                  <a:pt x="1899790" y="3308326"/>
                </a:lnTo>
                <a:lnTo>
                  <a:pt x="1946071" y="3301046"/>
                </a:lnTo>
                <a:lnTo>
                  <a:pt x="1991919" y="3292502"/>
                </a:lnTo>
                <a:lnTo>
                  <a:pt x="2037317" y="3282713"/>
                </a:lnTo>
                <a:lnTo>
                  <a:pt x="2082246" y="3271697"/>
                </a:lnTo>
                <a:lnTo>
                  <a:pt x="2126688" y="3259473"/>
                </a:lnTo>
                <a:lnTo>
                  <a:pt x="2170623" y="3246059"/>
                </a:lnTo>
                <a:lnTo>
                  <a:pt x="2214035" y="3231474"/>
                </a:lnTo>
                <a:lnTo>
                  <a:pt x="2256903" y="3215736"/>
                </a:lnTo>
                <a:lnTo>
                  <a:pt x="2299210" y="3198864"/>
                </a:lnTo>
                <a:lnTo>
                  <a:pt x="2340938" y="3180876"/>
                </a:lnTo>
                <a:lnTo>
                  <a:pt x="2382067" y="3161791"/>
                </a:lnTo>
                <a:lnTo>
                  <a:pt x="2422579" y="3141626"/>
                </a:lnTo>
                <a:lnTo>
                  <a:pt x="2462456" y="3120402"/>
                </a:lnTo>
                <a:lnTo>
                  <a:pt x="2501679" y="3098135"/>
                </a:lnTo>
                <a:lnTo>
                  <a:pt x="2540230" y="3074845"/>
                </a:lnTo>
                <a:lnTo>
                  <a:pt x="2578091" y="3050550"/>
                </a:lnTo>
                <a:lnTo>
                  <a:pt x="2615242" y="3025269"/>
                </a:lnTo>
                <a:lnTo>
                  <a:pt x="2651665" y="2999019"/>
                </a:lnTo>
                <a:lnTo>
                  <a:pt x="2687342" y="2971820"/>
                </a:lnTo>
                <a:lnTo>
                  <a:pt x="2722255" y="2943690"/>
                </a:lnTo>
                <a:lnTo>
                  <a:pt x="2756384" y="2914648"/>
                </a:lnTo>
                <a:lnTo>
                  <a:pt x="2789712" y="2884712"/>
                </a:lnTo>
                <a:lnTo>
                  <a:pt x="2822220" y="2853900"/>
                </a:lnTo>
                <a:lnTo>
                  <a:pt x="2853889" y="2822230"/>
                </a:lnTo>
                <a:lnTo>
                  <a:pt x="2884701" y="2789723"/>
                </a:lnTo>
                <a:lnTo>
                  <a:pt x="2914638" y="2756395"/>
                </a:lnTo>
                <a:lnTo>
                  <a:pt x="2943680" y="2722265"/>
                </a:lnTo>
                <a:lnTo>
                  <a:pt x="2971810" y="2687353"/>
                </a:lnTo>
                <a:lnTo>
                  <a:pt x="2999009" y="2651676"/>
                </a:lnTo>
                <a:lnTo>
                  <a:pt x="3025258" y="2615252"/>
                </a:lnTo>
                <a:lnTo>
                  <a:pt x="3050540" y="2578101"/>
                </a:lnTo>
                <a:lnTo>
                  <a:pt x="3074835" y="2540241"/>
                </a:lnTo>
                <a:lnTo>
                  <a:pt x="3098125" y="2501690"/>
                </a:lnTo>
                <a:lnTo>
                  <a:pt x="3120391" y="2462467"/>
                </a:lnTo>
                <a:lnTo>
                  <a:pt x="3141616" y="2422590"/>
                </a:lnTo>
                <a:lnTo>
                  <a:pt x="3161780" y="2382077"/>
                </a:lnTo>
                <a:lnTo>
                  <a:pt x="3180866" y="2340948"/>
                </a:lnTo>
                <a:lnTo>
                  <a:pt x="3198854" y="2299221"/>
                </a:lnTo>
                <a:lnTo>
                  <a:pt x="3215726" y="2256914"/>
                </a:lnTo>
                <a:lnTo>
                  <a:pt x="3231464" y="2214045"/>
                </a:lnTo>
                <a:lnTo>
                  <a:pt x="3246049" y="2170634"/>
                </a:lnTo>
                <a:lnTo>
                  <a:pt x="3259463" y="2126698"/>
                </a:lnTo>
                <a:lnTo>
                  <a:pt x="3271687" y="2082256"/>
                </a:lnTo>
                <a:lnTo>
                  <a:pt x="3282702" y="2037327"/>
                </a:lnTo>
                <a:lnTo>
                  <a:pt x="3292491" y="1991929"/>
                </a:lnTo>
                <a:lnTo>
                  <a:pt x="3301035" y="1946081"/>
                </a:lnTo>
                <a:lnTo>
                  <a:pt x="3308315" y="1899801"/>
                </a:lnTo>
                <a:lnTo>
                  <a:pt x="3314313" y="1853107"/>
                </a:lnTo>
                <a:lnTo>
                  <a:pt x="3319010" y="1806018"/>
                </a:lnTo>
                <a:lnTo>
                  <a:pt x="3322388" y="1758553"/>
                </a:lnTo>
                <a:lnTo>
                  <a:pt x="3324429" y="1710730"/>
                </a:lnTo>
                <a:lnTo>
                  <a:pt x="3325113" y="1662567"/>
                </a:lnTo>
                <a:lnTo>
                  <a:pt x="3324429" y="1614403"/>
                </a:lnTo>
                <a:lnTo>
                  <a:pt x="3322388" y="1566579"/>
                </a:lnTo>
                <a:lnTo>
                  <a:pt x="3319010" y="1519114"/>
                </a:lnTo>
                <a:lnTo>
                  <a:pt x="3314313" y="1472024"/>
                </a:lnTo>
                <a:lnTo>
                  <a:pt x="3308315" y="1425330"/>
                </a:lnTo>
                <a:lnTo>
                  <a:pt x="3301035" y="1379049"/>
                </a:lnTo>
                <a:lnTo>
                  <a:pt x="3292491" y="1333201"/>
                </a:lnTo>
                <a:lnTo>
                  <a:pt x="3282702" y="1287802"/>
                </a:lnTo>
                <a:lnTo>
                  <a:pt x="3271687" y="1242873"/>
                </a:lnTo>
                <a:lnTo>
                  <a:pt x="3259463" y="1198431"/>
                </a:lnTo>
                <a:lnTo>
                  <a:pt x="3246049" y="1154495"/>
                </a:lnTo>
                <a:lnTo>
                  <a:pt x="3231464" y="1111083"/>
                </a:lnTo>
                <a:lnTo>
                  <a:pt x="3215726" y="1068214"/>
                </a:lnTo>
                <a:lnTo>
                  <a:pt x="3198854" y="1025906"/>
                </a:lnTo>
                <a:lnTo>
                  <a:pt x="3180866" y="984179"/>
                </a:lnTo>
                <a:lnTo>
                  <a:pt x="3161780" y="943049"/>
                </a:lnTo>
                <a:lnTo>
                  <a:pt x="3141616" y="902537"/>
                </a:lnTo>
                <a:lnTo>
                  <a:pt x="3120391" y="862660"/>
                </a:lnTo>
                <a:lnTo>
                  <a:pt x="3098125" y="823436"/>
                </a:lnTo>
                <a:lnTo>
                  <a:pt x="3074835" y="784885"/>
                </a:lnTo>
                <a:lnTo>
                  <a:pt x="3050540" y="747024"/>
                </a:lnTo>
                <a:lnTo>
                  <a:pt x="3025258" y="709873"/>
                </a:lnTo>
                <a:lnTo>
                  <a:pt x="2999009" y="673449"/>
                </a:lnTo>
                <a:lnTo>
                  <a:pt x="2971810" y="637772"/>
                </a:lnTo>
                <a:lnTo>
                  <a:pt x="2943680" y="602859"/>
                </a:lnTo>
                <a:lnTo>
                  <a:pt x="2914638" y="568730"/>
                </a:lnTo>
                <a:lnTo>
                  <a:pt x="2884701" y="535402"/>
                </a:lnTo>
                <a:lnTo>
                  <a:pt x="2853889" y="502894"/>
                </a:lnTo>
                <a:lnTo>
                  <a:pt x="2822220" y="471225"/>
                </a:lnTo>
                <a:lnTo>
                  <a:pt x="2789712" y="440412"/>
                </a:lnTo>
                <a:lnTo>
                  <a:pt x="2756384" y="410476"/>
                </a:lnTo>
                <a:lnTo>
                  <a:pt x="2722255" y="381433"/>
                </a:lnTo>
                <a:lnTo>
                  <a:pt x="2687342" y="353303"/>
                </a:lnTo>
                <a:lnTo>
                  <a:pt x="2651665" y="326104"/>
                </a:lnTo>
                <a:lnTo>
                  <a:pt x="2615242" y="299855"/>
                </a:lnTo>
                <a:lnTo>
                  <a:pt x="2578091" y="274573"/>
                </a:lnTo>
                <a:lnTo>
                  <a:pt x="2540230" y="250278"/>
                </a:lnTo>
                <a:lnTo>
                  <a:pt x="2501679" y="226988"/>
                </a:lnTo>
                <a:lnTo>
                  <a:pt x="2462456" y="204721"/>
                </a:lnTo>
                <a:lnTo>
                  <a:pt x="2422579" y="183497"/>
                </a:lnTo>
                <a:lnTo>
                  <a:pt x="2382067" y="163332"/>
                </a:lnTo>
                <a:lnTo>
                  <a:pt x="2340938" y="144247"/>
                </a:lnTo>
                <a:lnTo>
                  <a:pt x="2299210" y="126259"/>
                </a:lnTo>
                <a:lnTo>
                  <a:pt x="2256903" y="109387"/>
                </a:lnTo>
                <a:lnTo>
                  <a:pt x="2214035" y="93649"/>
                </a:lnTo>
                <a:lnTo>
                  <a:pt x="2170623" y="79064"/>
                </a:lnTo>
                <a:lnTo>
                  <a:pt x="2126688" y="65650"/>
                </a:lnTo>
                <a:lnTo>
                  <a:pt x="2082246" y="53426"/>
                </a:lnTo>
                <a:lnTo>
                  <a:pt x="2037317" y="42410"/>
                </a:lnTo>
                <a:lnTo>
                  <a:pt x="1991919" y="32621"/>
                </a:lnTo>
                <a:lnTo>
                  <a:pt x="1946071" y="24077"/>
                </a:lnTo>
                <a:lnTo>
                  <a:pt x="1899790" y="16797"/>
                </a:lnTo>
                <a:lnTo>
                  <a:pt x="1853096" y="10799"/>
                </a:lnTo>
                <a:lnTo>
                  <a:pt x="1806008" y="6102"/>
                </a:lnTo>
                <a:lnTo>
                  <a:pt x="1758542" y="2724"/>
                </a:lnTo>
                <a:lnTo>
                  <a:pt x="1710719" y="684"/>
                </a:lnTo>
                <a:lnTo>
                  <a:pt x="1662556" y="0"/>
                </a:lnTo>
                <a:lnTo>
                  <a:pt x="1614393" y="684"/>
                </a:lnTo>
                <a:lnTo>
                  <a:pt x="1566570" y="2724"/>
                </a:lnTo>
                <a:lnTo>
                  <a:pt x="1519105" y="6102"/>
                </a:lnTo>
                <a:lnTo>
                  <a:pt x="1472016" y="10799"/>
                </a:lnTo>
                <a:lnTo>
                  <a:pt x="1425322" y="16797"/>
                </a:lnTo>
                <a:lnTo>
                  <a:pt x="1379042" y="24077"/>
                </a:lnTo>
                <a:lnTo>
                  <a:pt x="1333193" y="32621"/>
                </a:lnTo>
                <a:lnTo>
                  <a:pt x="1287796" y="42410"/>
                </a:lnTo>
                <a:lnTo>
                  <a:pt x="1242866" y="53426"/>
                </a:lnTo>
                <a:lnTo>
                  <a:pt x="1198425" y="65650"/>
                </a:lnTo>
                <a:lnTo>
                  <a:pt x="1154489" y="79064"/>
                </a:lnTo>
                <a:lnTo>
                  <a:pt x="1111078" y="93649"/>
                </a:lnTo>
                <a:lnTo>
                  <a:pt x="1068209" y="109387"/>
                </a:lnTo>
                <a:lnTo>
                  <a:pt x="1025902" y="126259"/>
                </a:lnTo>
                <a:lnTo>
                  <a:pt x="984175" y="144247"/>
                </a:lnTo>
                <a:lnTo>
                  <a:pt x="943046" y="163332"/>
                </a:lnTo>
                <a:lnTo>
                  <a:pt x="902533" y="183497"/>
                </a:lnTo>
                <a:lnTo>
                  <a:pt x="862656" y="204721"/>
                </a:lnTo>
                <a:lnTo>
                  <a:pt x="823433" y="226988"/>
                </a:lnTo>
                <a:lnTo>
                  <a:pt x="784882" y="250278"/>
                </a:lnTo>
                <a:lnTo>
                  <a:pt x="747022" y="274573"/>
                </a:lnTo>
                <a:lnTo>
                  <a:pt x="709871" y="299855"/>
                </a:lnTo>
                <a:lnTo>
                  <a:pt x="673447" y="326104"/>
                </a:lnTo>
                <a:lnTo>
                  <a:pt x="637770" y="353303"/>
                </a:lnTo>
                <a:lnTo>
                  <a:pt x="602857" y="381433"/>
                </a:lnTo>
                <a:lnTo>
                  <a:pt x="568728" y="410476"/>
                </a:lnTo>
                <a:lnTo>
                  <a:pt x="535400" y="440412"/>
                </a:lnTo>
                <a:lnTo>
                  <a:pt x="502892" y="471225"/>
                </a:lnTo>
                <a:lnTo>
                  <a:pt x="471223" y="502894"/>
                </a:lnTo>
                <a:lnTo>
                  <a:pt x="440411" y="535402"/>
                </a:lnTo>
                <a:lnTo>
                  <a:pt x="410475" y="568730"/>
                </a:lnTo>
                <a:lnTo>
                  <a:pt x="381432" y="602859"/>
                </a:lnTo>
                <a:lnTo>
                  <a:pt x="353303" y="637772"/>
                </a:lnTo>
                <a:lnTo>
                  <a:pt x="326104" y="673449"/>
                </a:lnTo>
                <a:lnTo>
                  <a:pt x="299854" y="709873"/>
                </a:lnTo>
                <a:lnTo>
                  <a:pt x="274573" y="747024"/>
                </a:lnTo>
                <a:lnTo>
                  <a:pt x="250278" y="784885"/>
                </a:lnTo>
                <a:lnTo>
                  <a:pt x="226988" y="823436"/>
                </a:lnTo>
                <a:lnTo>
                  <a:pt x="204721" y="862660"/>
                </a:lnTo>
                <a:lnTo>
                  <a:pt x="183496" y="902537"/>
                </a:lnTo>
                <a:lnTo>
                  <a:pt x="163332" y="943049"/>
                </a:lnTo>
                <a:lnTo>
                  <a:pt x="144247" y="984179"/>
                </a:lnTo>
                <a:lnTo>
                  <a:pt x="126259" y="1025906"/>
                </a:lnTo>
                <a:lnTo>
                  <a:pt x="109386" y="1068214"/>
                </a:lnTo>
                <a:lnTo>
                  <a:pt x="93649" y="1111083"/>
                </a:lnTo>
                <a:lnTo>
                  <a:pt x="79063" y="1154495"/>
                </a:lnTo>
                <a:lnTo>
                  <a:pt x="65650" y="1198431"/>
                </a:lnTo>
                <a:lnTo>
                  <a:pt x="53426" y="1242873"/>
                </a:lnTo>
                <a:lnTo>
                  <a:pt x="42410" y="1287802"/>
                </a:lnTo>
                <a:lnTo>
                  <a:pt x="32621" y="1333201"/>
                </a:lnTo>
                <a:lnTo>
                  <a:pt x="24077" y="1379049"/>
                </a:lnTo>
                <a:lnTo>
                  <a:pt x="16797" y="1425330"/>
                </a:lnTo>
                <a:lnTo>
                  <a:pt x="10799" y="1472024"/>
                </a:lnTo>
                <a:lnTo>
                  <a:pt x="6102" y="1519114"/>
                </a:lnTo>
                <a:lnTo>
                  <a:pt x="2724" y="1566579"/>
                </a:lnTo>
                <a:lnTo>
                  <a:pt x="684" y="1614403"/>
                </a:lnTo>
                <a:lnTo>
                  <a:pt x="0" y="1662567"/>
                </a:lnTo>
                <a:lnTo>
                  <a:pt x="684" y="1710730"/>
                </a:lnTo>
                <a:lnTo>
                  <a:pt x="2724" y="1758553"/>
                </a:lnTo>
                <a:lnTo>
                  <a:pt x="6102" y="1806018"/>
                </a:lnTo>
                <a:lnTo>
                  <a:pt x="10799" y="1853107"/>
                </a:lnTo>
                <a:lnTo>
                  <a:pt x="16797" y="1899801"/>
                </a:lnTo>
                <a:lnTo>
                  <a:pt x="24077" y="1946081"/>
                </a:lnTo>
                <a:lnTo>
                  <a:pt x="32621" y="1991929"/>
                </a:lnTo>
                <a:lnTo>
                  <a:pt x="42410" y="2037327"/>
                </a:lnTo>
                <a:lnTo>
                  <a:pt x="53426" y="2082256"/>
                </a:lnTo>
                <a:lnTo>
                  <a:pt x="65650" y="2126698"/>
                </a:lnTo>
                <a:lnTo>
                  <a:pt x="79063" y="2170634"/>
                </a:lnTo>
                <a:lnTo>
                  <a:pt x="93649" y="2214045"/>
                </a:lnTo>
                <a:lnTo>
                  <a:pt x="109386" y="2256914"/>
                </a:lnTo>
                <a:lnTo>
                  <a:pt x="126259" y="2299221"/>
                </a:lnTo>
                <a:lnTo>
                  <a:pt x="144247" y="2340948"/>
                </a:lnTo>
                <a:lnTo>
                  <a:pt x="163332" y="2382077"/>
                </a:lnTo>
                <a:lnTo>
                  <a:pt x="183496" y="2422590"/>
                </a:lnTo>
                <a:lnTo>
                  <a:pt x="204721" y="2462467"/>
                </a:lnTo>
                <a:lnTo>
                  <a:pt x="226988" y="2501690"/>
                </a:lnTo>
                <a:lnTo>
                  <a:pt x="250278" y="2540241"/>
                </a:lnTo>
                <a:lnTo>
                  <a:pt x="274573" y="2578101"/>
                </a:lnTo>
                <a:lnTo>
                  <a:pt x="299854" y="2615252"/>
                </a:lnTo>
                <a:lnTo>
                  <a:pt x="326104" y="2651676"/>
                </a:lnTo>
                <a:lnTo>
                  <a:pt x="353303" y="2687353"/>
                </a:lnTo>
                <a:lnTo>
                  <a:pt x="381432" y="2722265"/>
                </a:lnTo>
                <a:lnTo>
                  <a:pt x="410475" y="2756395"/>
                </a:lnTo>
                <a:lnTo>
                  <a:pt x="440411" y="2789723"/>
                </a:lnTo>
                <a:lnTo>
                  <a:pt x="471223" y="2822230"/>
                </a:lnTo>
                <a:lnTo>
                  <a:pt x="502892" y="2853900"/>
                </a:lnTo>
                <a:lnTo>
                  <a:pt x="535400" y="2884712"/>
                </a:lnTo>
                <a:lnTo>
                  <a:pt x="568728" y="2914648"/>
                </a:lnTo>
                <a:lnTo>
                  <a:pt x="602857" y="2943690"/>
                </a:lnTo>
                <a:lnTo>
                  <a:pt x="637770" y="2971820"/>
                </a:lnTo>
                <a:lnTo>
                  <a:pt x="673447" y="2999019"/>
                </a:lnTo>
                <a:lnTo>
                  <a:pt x="709871" y="3025269"/>
                </a:lnTo>
                <a:lnTo>
                  <a:pt x="747022" y="3050550"/>
                </a:lnTo>
                <a:lnTo>
                  <a:pt x="784882" y="3074845"/>
                </a:lnTo>
                <a:lnTo>
                  <a:pt x="823433" y="3098135"/>
                </a:lnTo>
                <a:lnTo>
                  <a:pt x="862656" y="3120402"/>
                </a:lnTo>
                <a:lnTo>
                  <a:pt x="902533" y="3141626"/>
                </a:lnTo>
                <a:lnTo>
                  <a:pt x="943046" y="3161791"/>
                </a:lnTo>
                <a:lnTo>
                  <a:pt x="984175" y="3180876"/>
                </a:lnTo>
                <a:lnTo>
                  <a:pt x="1025902" y="3198864"/>
                </a:lnTo>
                <a:lnTo>
                  <a:pt x="1068209" y="3215736"/>
                </a:lnTo>
                <a:lnTo>
                  <a:pt x="1111078" y="3231474"/>
                </a:lnTo>
                <a:lnTo>
                  <a:pt x="1154489" y="3246059"/>
                </a:lnTo>
                <a:lnTo>
                  <a:pt x="1198425" y="3259473"/>
                </a:lnTo>
                <a:lnTo>
                  <a:pt x="1242866" y="3271697"/>
                </a:lnTo>
                <a:lnTo>
                  <a:pt x="1287796" y="3282713"/>
                </a:lnTo>
                <a:lnTo>
                  <a:pt x="1333193" y="3292502"/>
                </a:lnTo>
                <a:lnTo>
                  <a:pt x="1379042" y="3301046"/>
                </a:lnTo>
                <a:lnTo>
                  <a:pt x="1425322" y="3308326"/>
                </a:lnTo>
                <a:lnTo>
                  <a:pt x="1472016" y="3314324"/>
                </a:lnTo>
                <a:lnTo>
                  <a:pt x="1519105" y="3319021"/>
                </a:lnTo>
                <a:lnTo>
                  <a:pt x="1566570" y="3322399"/>
                </a:lnTo>
                <a:lnTo>
                  <a:pt x="1614393" y="3324439"/>
                </a:lnTo>
                <a:lnTo>
                  <a:pt x="1662556" y="3325123"/>
                </a:lnTo>
                <a:close/>
              </a:path>
            </a:pathLst>
          </a:custGeom>
          <a:ln w="29842">
            <a:solidFill>
              <a:srgbClr val="979797">
                <a:alpha val="41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61109" y="6062980"/>
            <a:ext cx="3325495" cy="3325495"/>
          </a:xfrm>
          <a:custGeom>
            <a:avLst/>
            <a:gdLst/>
            <a:ahLst/>
            <a:cxnLst/>
            <a:rect l="l" t="t" r="r" b="b"/>
            <a:pathLst>
              <a:path w="3325495" h="3325495">
                <a:moveTo>
                  <a:pt x="1662556" y="3325123"/>
                </a:moveTo>
                <a:lnTo>
                  <a:pt x="1710719" y="3324439"/>
                </a:lnTo>
                <a:lnTo>
                  <a:pt x="1758542" y="3322399"/>
                </a:lnTo>
                <a:lnTo>
                  <a:pt x="1806008" y="3319021"/>
                </a:lnTo>
                <a:lnTo>
                  <a:pt x="1853096" y="3314324"/>
                </a:lnTo>
                <a:lnTo>
                  <a:pt x="1899790" y="3308326"/>
                </a:lnTo>
                <a:lnTo>
                  <a:pt x="1946071" y="3301046"/>
                </a:lnTo>
                <a:lnTo>
                  <a:pt x="1991919" y="3292502"/>
                </a:lnTo>
                <a:lnTo>
                  <a:pt x="2037317" y="3282713"/>
                </a:lnTo>
                <a:lnTo>
                  <a:pt x="2082246" y="3271697"/>
                </a:lnTo>
                <a:lnTo>
                  <a:pt x="2126688" y="3259473"/>
                </a:lnTo>
                <a:lnTo>
                  <a:pt x="2170623" y="3246059"/>
                </a:lnTo>
                <a:lnTo>
                  <a:pt x="2214035" y="3231474"/>
                </a:lnTo>
                <a:lnTo>
                  <a:pt x="2256903" y="3215736"/>
                </a:lnTo>
                <a:lnTo>
                  <a:pt x="2299210" y="3198864"/>
                </a:lnTo>
                <a:lnTo>
                  <a:pt x="2340938" y="3180876"/>
                </a:lnTo>
                <a:lnTo>
                  <a:pt x="2382067" y="3161791"/>
                </a:lnTo>
                <a:lnTo>
                  <a:pt x="2422579" y="3141626"/>
                </a:lnTo>
                <a:lnTo>
                  <a:pt x="2462456" y="3120402"/>
                </a:lnTo>
                <a:lnTo>
                  <a:pt x="2501679" y="3098135"/>
                </a:lnTo>
                <a:lnTo>
                  <a:pt x="2540230" y="3074845"/>
                </a:lnTo>
                <a:lnTo>
                  <a:pt x="2578091" y="3050550"/>
                </a:lnTo>
                <a:lnTo>
                  <a:pt x="2615242" y="3025269"/>
                </a:lnTo>
                <a:lnTo>
                  <a:pt x="2651665" y="2999019"/>
                </a:lnTo>
                <a:lnTo>
                  <a:pt x="2687342" y="2971820"/>
                </a:lnTo>
                <a:lnTo>
                  <a:pt x="2722255" y="2943690"/>
                </a:lnTo>
                <a:lnTo>
                  <a:pt x="2756384" y="2914648"/>
                </a:lnTo>
                <a:lnTo>
                  <a:pt x="2789712" y="2884712"/>
                </a:lnTo>
                <a:lnTo>
                  <a:pt x="2822220" y="2853900"/>
                </a:lnTo>
                <a:lnTo>
                  <a:pt x="2853889" y="2822230"/>
                </a:lnTo>
                <a:lnTo>
                  <a:pt x="2884701" y="2789723"/>
                </a:lnTo>
                <a:lnTo>
                  <a:pt x="2914638" y="2756395"/>
                </a:lnTo>
                <a:lnTo>
                  <a:pt x="2943680" y="2722265"/>
                </a:lnTo>
                <a:lnTo>
                  <a:pt x="2971810" y="2687353"/>
                </a:lnTo>
                <a:lnTo>
                  <a:pt x="2999009" y="2651676"/>
                </a:lnTo>
                <a:lnTo>
                  <a:pt x="3025258" y="2615252"/>
                </a:lnTo>
                <a:lnTo>
                  <a:pt x="3050540" y="2578101"/>
                </a:lnTo>
                <a:lnTo>
                  <a:pt x="3074835" y="2540241"/>
                </a:lnTo>
                <a:lnTo>
                  <a:pt x="3098125" y="2501690"/>
                </a:lnTo>
                <a:lnTo>
                  <a:pt x="3120391" y="2462467"/>
                </a:lnTo>
                <a:lnTo>
                  <a:pt x="3141616" y="2422590"/>
                </a:lnTo>
                <a:lnTo>
                  <a:pt x="3161780" y="2382077"/>
                </a:lnTo>
                <a:lnTo>
                  <a:pt x="3180866" y="2340948"/>
                </a:lnTo>
                <a:lnTo>
                  <a:pt x="3198854" y="2299221"/>
                </a:lnTo>
                <a:lnTo>
                  <a:pt x="3215726" y="2256914"/>
                </a:lnTo>
                <a:lnTo>
                  <a:pt x="3231464" y="2214045"/>
                </a:lnTo>
                <a:lnTo>
                  <a:pt x="3246049" y="2170634"/>
                </a:lnTo>
                <a:lnTo>
                  <a:pt x="3259463" y="2126698"/>
                </a:lnTo>
                <a:lnTo>
                  <a:pt x="3271687" y="2082256"/>
                </a:lnTo>
                <a:lnTo>
                  <a:pt x="3282702" y="2037327"/>
                </a:lnTo>
                <a:lnTo>
                  <a:pt x="3292491" y="1991929"/>
                </a:lnTo>
                <a:lnTo>
                  <a:pt x="3301035" y="1946081"/>
                </a:lnTo>
                <a:lnTo>
                  <a:pt x="3308315" y="1899801"/>
                </a:lnTo>
                <a:lnTo>
                  <a:pt x="3314313" y="1853107"/>
                </a:lnTo>
                <a:lnTo>
                  <a:pt x="3319010" y="1806018"/>
                </a:lnTo>
                <a:lnTo>
                  <a:pt x="3322388" y="1758553"/>
                </a:lnTo>
                <a:lnTo>
                  <a:pt x="3324429" y="1710730"/>
                </a:lnTo>
                <a:lnTo>
                  <a:pt x="3325113" y="1662567"/>
                </a:lnTo>
                <a:lnTo>
                  <a:pt x="3324429" y="1614403"/>
                </a:lnTo>
                <a:lnTo>
                  <a:pt x="3322388" y="1566579"/>
                </a:lnTo>
                <a:lnTo>
                  <a:pt x="3319010" y="1519114"/>
                </a:lnTo>
                <a:lnTo>
                  <a:pt x="3314313" y="1472024"/>
                </a:lnTo>
                <a:lnTo>
                  <a:pt x="3308315" y="1425330"/>
                </a:lnTo>
                <a:lnTo>
                  <a:pt x="3301035" y="1379049"/>
                </a:lnTo>
                <a:lnTo>
                  <a:pt x="3292491" y="1333201"/>
                </a:lnTo>
                <a:lnTo>
                  <a:pt x="3282702" y="1287802"/>
                </a:lnTo>
                <a:lnTo>
                  <a:pt x="3271687" y="1242873"/>
                </a:lnTo>
                <a:lnTo>
                  <a:pt x="3259463" y="1198431"/>
                </a:lnTo>
                <a:lnTo>
                  <a:pt x="3246049" y="1154495"/>
                </a:lnTo>
                <a:lnTo>
                  <a:pt x="3231464" y="1111083"/>
                </a:lnTo>
                <a:lnTo>
                  <a:pt x="3215726" y="1068214"/>
                </a:lnTo>
                <a:lnTo>
                  <a:pt x="3198854" y="1025906"/>
                </a:lnTo>
                <a:lnTo>
                  <a:pt x="3180866" y="984179"/>
                </a:lnTo>
                <a:lnTo>
                  <a:pt x="3161780" y="943049"/>
                </a:lnTo>
                <a:lnTo>
                  <a:pt x="3141616" y="902537"/>
                </a:lnTo>
                <a:lnTo>
                  <a:pt x="3120391" y="862660"/>
                </a:lnTo>
                <a:lnTo>
                  <a:pt x="3098125" y="823436"/>
                </a:lnTo>
                <a:lnTo>
                  <a:pt x="3074835" y="784885"/>
                </a:lnTo>
                <a:lnTo>
                  <a:pt x="3050540" y="747024"/>
                </a:lnTo>
                <a:lnTo>
                  <a:pt x="3025258" y="709873"/>
                </a:lnTo>
                <a:lnTo>
                  <a:pt x="2999009" y="673449"/>
                </a:lnTo>
                <a:lnTo>
                  <a:pt x="2971810" y="637772"/>
                </a:lnTo>
                <a:lnTo>
                  <a:pt x="2943680" y="602859"/>
                </a:lnTo>
                <a:lnTo>
                  <a:pt x="2914638" y="568730"/>
                </a:lnTo>
                <a:lnTo>
                  <a:pt x="2884701" y="535402"/>
                </a:lnTo>
                <a:lnTo>
                  <a:pt x="2853889" y="502894"/>
                </a:lnTo>
                <a:lnTo>
                  <a:pt x="2822220" y="471225"/>
                </a:lnTo>
                <a:lnTo>
                  <a:pt x="2789712" y="440412"/>
                </a:lnTo>
                <a:lnTo>
                  <a:pt x="2756384" y="410476"/>
                </a:lnTo>
                <a:lnTo>
                  <a:pt x="2722255" y="381433"/>
                </a:lnTo>
                <a:lnTo>
                  <a:pt x="2687342" y="353303"/>
                </a:lnTo>
                <a:lnTo>
                  <a:pt x="2651665" y="326104"/>
                </a:lnTo>
                <a:lnTo>
                  <a:pt x="2615242" y="299855"/>
                </a:lnTo>
                <a:lnTo>
                  <a:pt x="2578091" y="274573"/>
                </a:lnTo>
                <a:lnTo>
                  <a:pt x="2540230" y="250278"/>
                </a:lnTo>
                <a:lnTo>
                  <a:pt x="2501679" y="226988"/>
                </a:lnTo>
                <a:lnTo>
                  <a:pt x="2462456" y="204721"/>
                </a:lnTo>
                <a:lnTo>
                  <a:pt x="2422579" y="183497"/>
                </a:lnTo>
                <a:lnTo>
                  <a:pt x="2382067" y="163332"/>
                </a:lnTo>
                <a:lnTo>
                  <a:pt x="2340938" y="144247"/>
                </a:lnTo>
                <a:lnTo>
                  <a:pt x="2299210" y="126259"/>
                </a:lnTo>
                <a:lnTo>
                  <a:pt x="2256903" y="109387"/>
                </a:lnTo>
                <a:lnTo>
                  <a:pt x="2214035" y="93649"/>
                </a:lnTo>
                <a:lnTo>
                  <a:pt x="2170623" y="79064"/>
                </a:lnTo>
                <a:lnTo>
                  <a:pt x="2126688" y="65650"/>
                </a:lnTo>
                <a:lnTo>
                  <a:pt x="2082246" y="53426"/>
                </a:lnTo>
                <a:lnTo>
                  <a:pt x="2037317" y="42410"/>
                </a:lnTo>
                <a:lnTo>
                  <a:pt x="1991919" y="32621"/>
                </a:lnTo>
                <a:lnTo>
                  <a:pt x="1946071" y="24077"/>
                </a:lnTo>
                <a:lnTo>
                  <a:pt x="1899790" y="16797"/>
                </a:lnTo>
                <a:lnTo>
                  <a:pt x="1853096" y="10799"/>
                </a:lnTo>
                <a:lnTo>
                  <a:pt x="1806008" y="6102"/>
                </a:lnTo>
                <a:lnTo>
                  <a:pt x="1758542" y="2724"/>
                </a:lnTo>
                <a:lnTo>
                  <a:pt x="1710719" y="684"/>
                </a:lnTo>
                <a:lnTo>
                  <a:pt x="1662556" y="0"/>
                </a:lnTo>
                <a:lnTo>
                  <a:pt x="1614393" y="684"/>
                </a:lnTo>
                <a:lnTo>
                  <a:pt x="1566570" y="2724"/>
                </a:lnTo>
                <a:lnTo>
                  <a:pt x="1519105" y="6102"/>
                </a:lnTo>
                <a:lnTo>
                  <a:pt x="1472016" y="10799"/>
                </a:lnTo>
                <a:lnTo>
                  <a:pt x="1425322" y="16797"/>
                </a:lnTo>
                <a:lnTo>
                  <a:pt x="1379042" y="24077"/>
                </a:lnTo>
                <a:lnTo>
                  <a:pt x="1333193" y="32621"/>
                </a:lnTo>
                <a:lnTo>
                  <a:pt x="1287796" y="42410"/>
                </a:lnTo>
                <a:lnTo>
                  <a:pt x="1242866" y="53426"/>
                </a:lnTo>
                <a:lnTo>
                  <a:pt x="1198425" y="65650"/>
                </a:lnTo>
                <a:lnTo>
                  <a:pt x="1154489" y="79064"/>
                </a:lnTo>
                <a:lnTo>
                  <a:pt x="1111078" y="93649"/>
                </a:lnTo>
                <a:lnTo>
                  <a:pt x="1068209" y="109387"/>
                </a:lnTo>
                <a:lnTo>
                  <a:pt x="1025902" y="126259"/>
                </a:lnTo>
                <a:lnTo>
                  <a:pt x="984175" y="144247"/>
                </a:lnTo>
                <a:lnTo>
                  <a:pt x="943046" y="163332"/>
                </a:lnTo>
                <a:lnTo>
                  <a:pt x="902533" y="183497"/>
                </a:lnTo>
                <a:lnTo>
                  <a:pt x="862656" y="204721"/>
                </a:lnTo>
                <a:lnTo>
                  <a:pt x="823433" y="226988"/>
                </a:lnTo>
                <a:lnTo>
                  <a:pt x="784882" y="250278"/>
                </a:lnTo>
                <a:lnTo>
                  <a:pt x="747022" y="274573"/>
                </a:lnTo>
                <a:lnTo>
                  <a:pt x="709871" y="299855"/>
                </a:lnTo>
                <a:lnTo>
                  <a:pt x="673447" y="326104"/>
                </a:lnTo>
                <a:lnTo>
                  <a:pt x="637770" y="353303"/>
                </a:lnTo>
                <a:lnTo>
                  <a:pt x="602857" y="381433"/>
                </a:lnTo>
                <a:lnTo>
                  <a:pt x="568728" y="410476"/>
                </a:lnTo>
                <a:lnTo>
                  <a:pt x="535400" y="440412"/>
                </a:lnTo>
                <a:lnTo>
                  <a:pt x="502892" y="471225"/>
                </a:lnTo>
                <a:lnTo>
                  <a:pt x="471223" y="502894"/>
                </a:lnTo>
                <a:lnTo>
                  <a:pt x="440411" y="535402"/>
                </a:lnTo>
                <a:lnTo>
                  <a:pt x="410475" y="568730"/>
                </a:lnTo>
                <a:lnTo>
                  <a:pt x="381432" y="602859"/>
                </a:lnTo>
                <a:lnTo>
                  <a:pt x="353303" y="637772"/>
                </a:lnTo>
                <a:lnTo>
                  <a:pt x="326104" y="673449"/>
                </a:lnTo>
                <a:lnTo>
                  <a:pt x="299854" y="709873"/>
                </a:lnTo>
                <a:lnTo>
                  <a:pt x="274573" y="747024"/>
                </a:lnTo>
                <a:lnTo>
                  <a:pt x="250278" y="784885"/>
                </a:lnTo>
                <a:lnTo>
                  <a:pt x="226988" y="823436"/>
                </a:lnTo>
                <a:lnTo>
                  <a:pt x="204721" y="862660"/>
                </a:lnTo>
                <a:lnTo>
                  <a:pt x="183496" y="902537"/>
                </a:lnTo>
                <a:lnTo>
                  <a:pt x="163332" y="943049"/>
                </a:lnTo>
                <a:lnTo>
                  <a:pt x="144247" y="984179"/>
                </a:lnTo>
                <a:lnTo>
                  <a:pt x="126259" y="1025906"/>
                </a:lnTo>
                <a:lnTo>
                  <a:pt x="109386" y="1068214"/>
                </a:lnTo>
                <a:lnTo>
                  <a:pt x="93649" y="1111083"/>
                </a:lnTo>
                <a:lnTo>
                  <a:pt x="79063" y="1154495"/>
                </a:lnTo>
                <a:lnTo>
                  <a:pt x="65650" y="1198431"/>
                </a:lnTo>
                <a:lnTo>
                  <a:pt x="53426" y="1242873"/>
                </a:lnTo>
                <a:lnTo>
                  <a:pt x="42410" y="1287802"/>
                </a:lnTo>
                <a:lnTo>
                  <a:pt x="32621" y="1333201"/>
                </a:lnTo>
                <a:lnTo>
                  <a:pt x="24077" y="1379049"/>
                </a:lnTo>
                <a:lnTo>
                  <a:pt x="16797" y="1425330"/>
                </a:lnTo>
                <a:lnTo>
                  <a:pt x="10799" y="1472024"/>
                </a:lnTo>
                <a:lnTo>
                  <a:pt x="6102" y="1519114"/>
                </a:lnTo>
                <a:lnTo>
                  <a:pt x="2724" y="1566579"/>
                </a:lnTo>
                <a:lnTo>
                  <a:pt x="684" y="1614403"/>
                </a:lnTo>
                <a:lnTo>
                  <a:pt x="0" y="1662567"/>
                </a:lnTo>
                <a:lnTo>
                  <a:pt x="684" y="1710730"/>
                </a:lnTo>
                <a:lnTo>
                  <a:pt x="2724" y="1758553"/>
                </a:lnTo>
                <a:lnTo>
                  <a:pt x="6102" y="1806018"/>
                </a:lnTo>
                <a:lnTo>
                  <a:pt x="10799" y="1853107"/>
                </a:lnTo>
                <a:lnTo>
                  <a:pt x="16797" y="1899801"/>
                </a:lnTo>
                <a:lnTo>
                  <a:pt x="24077" y="1946081"/>
                </a:lnTo>
                <a:lnTo>
                  <a:pt x="32621" y="1991929"/>
                </a:lnTo>
                <a:lnTo>
                  <a:pt x="42410" y="2037327"/>
                </a:lnTo>
                <a:lnTo>
                  <a:pt x="53426" y="2082256"/>
                </a:lnTo>
                <a:lnTo>
                  <a:pt x="65650" y="2126698"/>
                </a:lnTo>
                <a:lnTo>
                  <a:pt x="79063" y="2170634"/>
                </a:lnTo>
                <a:lnTo>
                  <a:pt x="93649" y="2214045"/>
                </a:lnTo>
                <a:lnTo>
                  <a:pt x="109386" y="2256914"/>
                </a:lnTo>
                <a:lnTo>
                  <a:pt x="126259" y="2299221"/>
                </a:lnTo>
                <a:lnTo>
                  <a:pt x="144247" y="2340948"/>
                </a:lnTo>
                <a:lnTo>
                  <a:pt x="163332" y="2382077"/>
                </a:lnTo>
                <a:lnTo>
                  <a:pt x="183496" y="2422590"/>
                </a:lnTo>
                <a:lnTo>
                  <a:pt x="204721" y="2462467"/>
                </a:lnTo>
                <a:lnTo>
                  <a:pt x="226988" y="2501690"/>
                </a:lnTo>
                <a:lnTo>
                  <a:pt x="250278" y="2540241"/>
                </a:lnTo>
                <a:lnTo>
                  <a:pt x="274573" y="2578101"/>
                </a:lnTo>
                <a:lnTo>
                  <a:pt x="299854" y="2615252"/>
                </a:lnTo>
                <a:lnTo>
                  <a:pt x="326104" y="2651676"/>
                </a:lnTo>
                <a:lnTo>
                  <a:pt x="353303" y="2687353"/>
                </a:lnTo>
                <a:lnTo>
                  <a:pt x="381432" y="2722265"/>
                </a:lnTo>
                <a:lnTo>
                  <a:pt x="410475" y="2756395"/>
                </a:lnTo>
                <a:lnTo>
                  <a:pt x="440411" y="2789723"/>
                </a:lnTo>
                <a:lnTo>
                  <a:pt x="471223" y="2822230"/>
                </a:lnTo>
                <a:lnTo>
                  <a:pt x="502892" y="2853900"/>
                </a:lnTo>
                <a:lnTo>
                  <a:pt x="535400" y="2884712"/>
                </a:lnTo>
                <a:lnTo>
                  <a:pt x="568728" y="2914648"/>
                </a:lnTo>
                <a:lnTo>
                  <a:pt x="602857" y="2943690"/>
                </a:lnTo>
                <a:lnTo>
                  <a:pt x="637770" y="2971820"/>
                </a:lnTo>
                <a:lnTo>
                  <a:pt x="673447" y="2999019"/>
                </a:lnTo>
                <a:lnTo>
                  <a:pt x="709871" y="3025269"/>
                </a:lnTo>
                <a:lnTo>
                  <a:pt x="747022" y="3050550"/>
                </a:lnTo>
                <a:lnTo>
                  <a:pt x="784882" y="3074845"/>
                </a:lnTo>
                <a:lnTo>
                  <a:pt x="823433" y="3098135"/>
                </a:lnTo>
                <a:lnTo>
                  <a:pt x="862656" y="3120402"/>
                </a:lnTo>
                <a:lnTo>
                  <a:pt x="902533" y="3141626"/>
                </a:lnTo>
                <a:lnTo>
                  <a:pt x="943046" y="3161791"/>
                </a:lnTo>
                <a:lnTo>
                  <a:pt x="984175" y="3180876"/>
                </a:lnTo>
                <a:lnTo>
                  <a:pt x="1025902" y="3198864"/>
                </a:lnTo>
                <a:lnTo>
                  <a:pt x="1068209" y="3215736"/>
                </a:lnTo>
                <a:lnTo>
                  <a:pt x="1111078" y="3231474"/>
                </a:lnTo>
                <a:lnTo>
                  <a:pt x="1154489" y="3246059"/>
                </a:lnTo>
                <a:lnTo>
                  <a:pt x="1198425" y="3259473"/>
                </a:lnTo>
                <a:lnTo>
                  <a:pt x="1242866" y="3271697"/>
                </a:lnTo>
                <a:lnTo>
                  <a:pt x="1287796" y="3282713"/>
                </a:lnTo>
                <a:lnTo>
                  <a:pt x="1333193" y="3292502"/>
                </a:lnTo>
                <a:lnTo>
                  <a:pt x="1379042" y="3301046"/>
                </a:lnTo>
                <a:lnTo>
                  <a:pt x="1425322" y="3308326"/>
                </a:lnTo>
                <a:lnTo>
                  <a:pt x="1472016" y="3314324"/>
                </a:lnTo>
                <a:lnTo>
                  <a:pt x="1519105" y="3319021"/>
                </a:lnTo>
                <a:lnTo>
                  <a:pt x="1566570" y="3322399"/>
                </a:lnTo>
                <a:lnTo>
                  <a:pt x="1614393" y="3324439"/>
                </a:lnTo>
                <a:lnTo>
                  <a:pt x="1662556" y="3325123"/>
                </a:lnTo>
                <a:close/>
              </a:path>
            </a:pathLst>
          </a:custGeom>
          <a:ln w="29842">
            <a:solidFill>
              <a:srgbClr val="979797">
                <a:alpha val="41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282029" y="6062980"/>
            <a:ext cx="3325495" cy="3325495"/>
          </a:xfrm>
          <a:custGeom>
            <a:avLst/>
            <a:gdLst/>
            <a:ahLst/>
            <a:cxnLst/>
            <a:rect l="l" t="t" r="r" b="b"/>
            <a:pathLst>
              <a:path w="3325495" h="3325495">
                <a:moveTo>
                  <a:pt x="1662556" y="3325123"/>
                </a:moveTo>
                <a:lnTo>
                  <a:pt x="1710719" y="3324439"/>
                </a:lnTo>
                <a:lnTo>
                  <a:pt x="1758542" y="3322399"/>
                </a:lnTo>
                <a:lnTo>
                  <a:pt x="1806008" y="3319021"/>
                </a:lnTo>
                <a:lnTo>
                  <a:pt x="1853096" y="3314324"/>
                </a:lnTo>
                <a:lnTo>
                  <a:pt x="1899790" y="3308326"/>
                </a:lnTo>
                <a:lnTo>
                  <a:pt x="1946071" y="3301046"/>
                </a:lnTo>
                <a:lnTo>
                  <a:pt x="1991919" y="3292502"/>
                </a:lnTo>
                <a:lnTo>
                  <a:pt x="2037317" y="3282713"/>
                </a:lnTo>
                <a:lnTo>
                  <a:pt x="2082246" y="3271697"/>
                </a:lnTo>
                <a:lnTo>
                  <a:pt x="2126688" y="3259473"/>
                </a:lnTo>
                <a:lnTo>
                  <a:pt x="2170623" y="3246059"/>
                </a:lnTo>
                <a:lnTo>
                  <a:pt x="2214035" y="3231474"/>
                </a:lnTo>
                <a:lnTo>
                  <a:pt x="2256903" y="3215736"/>
                </a:lnTo>
                <a:lnTo>
                  <a:pt x="2299210" y="3198864"/>
                </a:lnTo>
                <a:lnTo>
                  <a:pt x="2340938" y="3180876"/>
                </a:lnTo>
                <a:lnTo>
                  <a:pt x="2382067" y="3161791"/>
                </a:lnTo>
                <a:lnTo>
                  <a:pt x="2422579" y="3141626"/>
                </a:lnTo>
                <a:lnTo>
                  <a:pt x="2462456" y="3120402"/>
                </a:lnTo>
                <a:lnTo>
                  <a:pt x="2501679" y="3098135"/>
                </a:lnTo>
                <a:lnTo>
                  <a:pt x="2540230" y="3074845"/>
                </a:lnTo>
                <a:lnTo>
                  <a:pt x="2578091" y="3050550"/>
                </a:lnTo>
                <a:lnTo>
                  <a:pt x="2615242" y="3025269"/>
                </a:lnTo>
                <a:lnTo>
                  <a:pt x="2651665" y="2999019"/>
                </a:lnTo>
                <a:lnTo>
                  <a:pt x="2687342" y="2971820"/>
                </a:lnTo>
                <a:lnTo>
                  <a:pt x="2722255" y="2943690"/>
                </a:lnTo>
                <a:lnTo>
                  <a:pt x="2756384" y="2914648"/>
                </a:lnTo>
                <a:lnTo>
                  <a:pt x="2789712" y="2884712"/>
                </a:lnTo>
                <a:lnTo>
                  <a:pt x="2822220" y="2853900"/>
                </a:lnTo>
                <a:lnTo>
                  <a:pt x="2853889" y="2822230"/>
                </a:lnTo>
                <a:lnTo>
                  <a:pt x="2884701" y="2789723"/>
                </a:lnTo>
                <a:lnTo>
                  <a:pt x="2914638" y="2756395"/>
                </a:lnTo>
                <a:lnTo>
                  <a:pt x="2943680" y="2722265"/>
                </a:lnTo>
                <a:lnTo>
                  <a:pt x="2971810" y="2687353"/>
                </a:lnTo>
                <a:lnTo>
                  <a:pt x="2999009" y="2651676"/>
                </a:lnTo>
                <a:lnTo>
                  <a:pt x="3025258" y="2615252"/>
                </a:lnTo>
                <a:lnTo>
                  <a:pt x="3050540" y="2578101"/>
                </a:lnTo>
                <a:lnTo>
                  <a:pt x="3074835" y="2540241"/>
                </a:lnTo>
                <a:lnTo>
                  <a:pt x="3098125" y="2501690"/>
                </a:lnTo>
                <a:lnTo>
                  <a:pt x="3120391" y="2462467"/>
                </a:lnTo>
                <a:lnTo>
                  <a:pt x="3141616" y="2422590"/>
                </a:lnTo>
                <a:lnTo>
                  <a:pt x="3161780" y="2382077"/>
                </a:lnTo>
                <a:lnTo>
                  <a:pt x="3180866" y="2340948"/>
                </a:lnTo>
                <a:lnTo>
                  <a:pt x="3198854" y="2299221"/>
                </a:lnTo>
                <a:lnTo>
                  <a:pt x="3215726" y="2256914"/>
                </a:lnTo>
                <a:lnTo>
                  <a:pt x="3231464" y="2214045"/>
                </a:lnTo>
                <a:lnTo>
                  <a:pt x="3246049" y="2170634"/>
                </a:lnTo>
                <a:lnTo>
                  <a:pt x="3259463" y="2126698"/>
                </a:lnTo>
                <a:lnTo>
                  <a:pt x="3271687" y="2082256"/>
                </a:lnTo>
                <a:lnTo>
                  <a:pt x="3282702" y="2037327"/>
                </a:lnTo>
                <a:lnTo>
                  <a:pt x="3292491" y="1991929"/>
                </a:lnTo>
                <a:lnTo>
                  <a:pt x="3301035" y="1946081"/>
                </a:lnTo>
                <a:lnTo>
                  <a:pt x="3308315" y="1899801"/>
                </a:lnTo>
                <a:lnTo>
                  <a:pt x="3314313" y="1853107"/>
                </a:lnTo>
                <a:lnTo>
                  <a:pt x="3319010" y="1806018"/>
                </a:lnTo>
                <a:lnTo>
                  <a:pt x="3322388" y="1758553"/>
                </a:lnTo>
                <a:lnTo>
                  <a:pt x="3324429" y="1710730"/>
                </a:lnTo>
                <a:lnTo>
                  <a:pt x="3325113" y="1662567"/>
                </a:lnTo>
                <a:lnTo>
                  <a:pt x="3324429" y="1614403"/>
                </a:lnTo>
                <a:lnTo>
                  <a:pt x="3322388" y="1566579"/>
                </a:lnTo>
                <a:lnTo>
                  <a:pt x="3319010" y="1519114"/>
                </a:lnTo>
                <a:lnTo>
                  <a:pt x="3314313" y="1472024"/>
                </a:lnTo>
                <a:lnTo>
                  <a:pt x="3308315" y="1425330"/>
                </a:lnTo>
                <a:lnTo>
                  <a:pt x="3301035" y="1379049"/>
                </a:lnTo>
                <a:lnTo>
                  <a:pt x="3292491" y="1333201"/>
                </a:lnTo>
                <a:lnTo>
                  <a:pt x="3282702" y="1287802"/>
                </a:lnTo>
                <a:lnTo>
                  <a:pt x="3271687" y="1242873"/>
                </a:lnTo>
                <a:lnTo>
                  <a:pt x="3259463" y="1198431"/>
                </a:lnTo>
                <a:lnTo>
                  <a:pt x="3246049" y="1154495"/>
                </a:lnTo>
                <a:lnTo>
                  <a:pt x="3231464" y="1111083"/>
                </a:lnTo>
                <a:lnTo>
                  <a:pt x="3215726" y="1068214"/>
                </a:lnTo>
                <a:lnTo>
                  <a:pt x="3198854" y="1025906"/>
                </a:lnTo>
                <a:lnTo>
                  <a:pt x="3180866" y="984179"/>
                </a:lnTo>
                <a:lnTo>
                  <a:pt x="3161780" y="943049"/>
                </a:lnTo>
                <a:lnTo>
                  <a:pt x="3141616" y="902537"/>
                </a:lnTo>
                <a:lnTo>
                  <a:pt x="3120391" y="862660"/>
                </a:lnTo>
                <a:lnTo>
                  <a:pt x="3098125" y="823436"/>
                </a:lnTo>
                <a:lnTo>
                  <a:pt x="3074835" y="784885"/>
                </a:lnTo>
                <a:lnTo>
                  <a:pt x="3050540" y="747024"/>
                </a:lnTo>
                <a:lnTo>
                  <a:pt x="3025258" y="709873"/>
                </a:lnTo>
                <a:lnTo>
                  <a:pt x="2999009" y="673449"/>
                </a:lnTo>
                <a:lnTo>
                  <a:pt x="2971810" y="637772"/>
                </a:lnTo>
                <a:lnTo>
                  <a:pt x="2943680" y="602859"/>
                </a:lnTo>
                <a:lnTo>
                  <a:pt x="2914638" y="568730"/>
                </a:lnTo>
                <a:lnTo>
                  <a:pt x="2884701" y="535402"/>
                </a:lnTo>
                <a:lnTo>
                  <a:pt x="2853889" y="502894"/>
                </a:lnTo>
                <a:lnTo>
                  <a:pt x="2822220" y="471225"/>
                </a:lnTo>
                <a:lnTo>
                  <a:pt x="2789712" y="440412"/>
                </a:lnTo>
                <a:lnTo>
                  <a:pt x="2756384" y="410476"/>
                </a:lnTo>
                <a:lnTo>
                  <a:pt x="2722255" y="381433"/>
                </a:lnTo>
                <a:lnTo>
                  <a:pt x="2687342" y="353303"/>
                </a:lnTo>
                <a:lnTo>
                  <a:pt x="2651665" y="326104"/>
                </a:lnTo>
                <a:lnTo>
                  <a:pt x="2615242" y="299855"/>
                </a:lnTo>
                <a:lnTo>
                  <a:pt x="2578091" y="274573"/>
                </a:lnTo>
                <a:lnTo>
                  <a:pt x="2540230" y="250278"/>
                </a:lnTo>
                <a:lnTo>
                  <a:pt x="2501679" y="226988"/>
                </a:lnTo>
                <a:lnTo>
                  <a:pt x="2462456" y="204721"/>
                </a:lnTo>
                <a:lnTo>
                  <a:pt x="2422579" y="183497"/>
                </a:lnTo>
                <a:lnTo>
                  <a:pt x="2382067" y="163332"/>
                </a:lnTo>
                <a:lnTo>
                  <a:pt x="2340938" y="144247"/>
                </a:lnTo>
                <a:lnTo>
                  <a:pt x="2299210" y="126259"/>
                </a:lnTo>
                <a:lnTo>
                  <a:pt x="2256903" y="109387"/>
                </a:lnTo>
                <a:lnTo>
                  <a:pt x="2214035" y="93649"/>
                </a:lnTo>
                <a:lnTo>
                  <a:pt x="2170623" y="79064"/>
                </a:lnTo>
                <a:lnTo>
                  <a:pt x="2126688" y="65650"/>
                </a:lnTo>
                <a:lnTo>
                  <a:pt x="2082246" y="53426"/>
                </a:lnTo>
                <a:lnTo>
                  <a:pt x="2037317" y="42410"/>
                </a:lnTo>
                <a:lnTo>
                  <a:pt x="1991919" y="32621"/>
                </a:lnTo>
                <a:lnTo>
                  <a:pt x="1946071" y="24077"/>
                </a:lnTo>
                <a:lnTo>
                  <a:pt x="1899790" y="16797"/>
                </a:lnTo>
                <a:lnTo>
                  <a:pt x="1853096" y="10799"/>
                </a:lnTo>
                <a:lnTo>
                  <a:pt x="1806008" y="6102"/>
                </a:lnTo>
                <a:lnTo>
                  <a:pt x="1758542" y="2724"/>
                </a:lnTo>
                <a:lnTo>
                  <a:pt x="1710719" y="684"/>
                </a:lnTo>
                <a:lnTo>
                  <a:pt x="1662556" y="0"/>
                </a:lnTo>
                <a:lnTo>
                  <a:pt x="1614393" y="684"/>
                </a:lnTo>
                <a:lnTo>
                  <a:pt x="1566570" y="2724"/>
                </a:lnTo>
                <a:lnTo>
                  <a:pt x="1519105" y="6102"/>
                </a:lnTo>
                <a:lnTo>
                  <a:pt x="1472016" y="10799"/>
                </a:lnTo>
                <a:lnTo>
                  <a:pt x="1425322" y="16797"/>
                </a:lnTo>
                <a:lnTo>
                  <a:pt x="1379042" y="24077"/>
                </a:lnTo>
                <a:lnTo>
                  <a:pt x="1333193" y="32621"/>
                </a:lnTo>
                <a:lnTo>
                  <a:pt x="1287796" y="42410"/>
                </a:lnTo>
                <a:lnTo>
                  <a:pt x="1242866" y="53426"/>
                </a:lnTo>
                <a:lnTo>
                  <a:pt x="1198425" y="65650"/>
                </a:lnTo>
                <a:lnTo>
                  <a:pt x="1154489" y="79064"/>
                </a:lnTo>
                <a:lnTo>
                  <a:pt x="1111078" y="93649"/>
                </a:lnTo>
                <a:lnTo>
                  <a:pt x="1068209" y="109387"/>
                </a:lnTo>
                <a:lnTo>
                  <a:pt x="1025902" y="126259"/>
                </a:lnTo>
                <a:lnTo>
                  <a:pt x="984175" y="144247"/>
                </a:lnTo>
                <a:lnTo>
                  <a:pt x="943046" y="163332"/>
                </a:lnTo>
                <a:lnTo>
                  <a:pt x="902533" y="183497"/>
                </a:lnTo>
                <a:lnTo>
                  <a:pt x="862656" y="204721"/>
                </a:lnTo>
                <a:lnTo>
                  <a:pt x="823433" y="226988"/>
                </a:lnTo>
                <a:lnTo>
                  <a:pt x="784882" y="250278"/>
                </a:lnTo>
                <a:lnTo>
                  <a:pt x="747022" y="274573"/>
                </a:lnTo>
                <a:lnTo>
                  <a:pt x="709871" y="299855"/>
                </a:lnTo>
                <a:lnTo>
                  <a:pt x="673447" y="326104"/>
                </a:lnTo>
                <a:lnTo>
                  <a:pt x="637770" y="353303"/>
                </a:lnTo>
                <a:lnTo>
                  <a:pt x="602857" y="381433"/>
                </a:lnTo>
                <a:lnTo>
                  <a:pt x="568728" y="410476"/>
                </a:lnTo>
                <a:lnTo>
                  <a:pt x="535400" y="440412"/>
                </a:lnTo>
                <a:lnTo>
                  <a:pt x="502892" y="471225"/>
                </a:lnTo>
                <a:lnTo>
                  <a:pt x="471223" y="502894"/>
                </a:lnTo>
                <a:lnTo>
                  <a:pt x="440411" y="535402"/>
                </a:lnTo>
                <a:lnTo>
                  <a:pt x="410475" y="568730"/>
                </a:lnTo>
                <a:lnTo>
                  <a:pt x="381432" y="602859"/>
                </a:lnTo>
                <a:lnTo>
                  <a:pt x="353303" y="637772"/>
                </a:lnTo>
                <a:lnTo>
                  <a:pt x="326104" y="673449"/>
                </a:lnTo>
                <a:lnTo>
                  <a:pt x="299854" y="709873"/>
                </a:lnTo>
                <a:lnTo>
                  <a:pt x="274573" y="747024"/>
                </a:lnTo>
                <a:lnTo>
                  <a:pt x="250278" y="784885"/>
                </a:lnTo>
                <a:lnTo>
                  <a:pt x="226988" y="823436"/>
                </a:lnTo>
                <a:lnTo>
                  <a:pt x="204721" y="862660"/>
                </a:lnTo>
                <a:lnTo>
                  <a:pt x="183496" y="902537"/>
                </a:lnTo>
                <a:lnTo>
                  <a:pt x="163332" y="943049"/>
                </a:lnTo>
                <a:lnTo>
                  <a:pt x="144247" y="984179"/>
                </a:lnTo>
                <a:lnTo>
                  <a:pt x="126259" y="1025906"/>
                </a:lnTo>
                <a:lnTo>
                  <a:pt x="109386" y="1068214"/>
                </a:lnTo>
                <a:lnTo>
                  <a:pt x="93649" y="1111083"/>
                </a:lnTo>
                <a:lnTo>
                  <a:pt x="79063" y="1154495"/>
                </a:lnTo>
                <a:lnTo>
                  <a:pt x="65650" y="1198431"/>
                </a:lnTo>
                <a:lnTo>
                  <a:pt x="53426" y="1242873"/>
                </a:lnTo>
                <a:lnTo>
                  <a:pt x="42410" y="1287802"/>
                </a:lnTo>
                <a:lnTo>
                  <a:pt x="32621" y="1333201"/>
                </a:lnTo>
                <a:lnTo>
                  <a:pt x="24077" y="1379049"/>
                </a:lnTo>
                <a:lnTo>
                  <a:pt x="16797" y="1425330"/>
                </a:lnTo>
                <a:lnTo>
                  <a:pt x="10799" y="1472024"/>
                </a:lnTo>
                <a:lnTo>
                  <a:pt x="6102" y="1519114"/>
                </a:lnTo>
                <a:lnTo>
                  <a:pt x="2724" y="1566579"/>
                </a:lnTo>
                <a:lnTo>
                  <a:pt x="684" y="1614403"/>
                </a:lnTo>
                <a:lnTo>
                  <a:pt x="0" y="1662567"/>
                </a:lnTo>
                <a:lnTo>
                  <a:pt x="684" y="1710730"/>
                </a:lnTo>
                <a:lnTo>
                  <a:pt x="2724" y="1758553"/>
                </a:lnTo>
                <a:lnTo>
                  <a:pt x="6102" y="1806018"/>
                </a:lnTo>
                <a:lnTo>
                  <a:pt x="10799" y="1853107"/>
                </a:lnTo>
                <a:lnTo>
                  <a:pt x="16797" y="1899801"/>
                </a:lnTo>
                <a:lnTo>
                  <a:pt x="24077" y="1946081"/>
                </a:lnTo>
                <a:lnTo>
                  <a:pt x="32621" y="1991929"/>
                </a:lnTo>
                <a:lnTo>
                  <a:pt x="42410" y="2037327"/>
                </a:lnTo>
                <a:lnTo>
                  <a:pt x="53426" y="2082256"/>
                </a:lnTo>
                <a:lnTo>
                  <a:pt x="65650" y="2126698"/>
                </a:lnTo>
                <a:lnTo>
                  <a:pt x="79063" y="2170634"/>
                </a:lnTo>
                <a:lnTo>
                  <a:pt x="93649" y="2214045"/>
                </a:lnTo>
                <a:lnTo>
                  <a:pt x="109386" y="2256914"/>
                </a:lnTo>
                <a:lnTo>
                  <a:pt x="126259" y="2299221"/>
                </a:lnTo>
                <a:lnTo>
                  <a:pt x="144247" y="2340948"/>
                </a:lnTo>
                <a:lnTo>
                  <a:pt x="163332" y="2382077"/>
                </a:lnTo>
                <a:lnTo>
                  <a:pt x="183496" y="2422590"/>
                </a:lnTo>
                <a:lnTo>
                  <a:pt x="204721" y="2462467"/>
                </a:lnTo>
                <a:lnTo>
                  <a:pt x="226988" y="2501690"/>
                </a:lnTo>
                <a:lnTo>
                  <a:pt x="250278" y="2540241"/>
                </a:lnTo>
                <a:lnTo>
                  <a:pt x="274573" y="2578101"/>
                </a:lnTo>
                <a:lnTo>
                  <a:pt x="299854" y="2615252"/>
                </a:lnTo>
                <a:lnTo>
                  <a:pt x="326104" y="2651676"/>
                </a:lnTo>
                <a:lnTo>
                  <a:pt x="353303" y="2687353"/>
                </a:lnTo>
                <a:lnTo>
                  <a:pt x="381432" y="2722265"/>
                </a:lnTo>
                <a:lnTo>
                  <a:pt x="410475" y="2756395"/>
                </a:lnTo>
                <a:lnTo>
                  <a:pt x="440411" y="2789723"/>
                </a:lnTo>
                <a:lnTo>
                  <a:pt x="471223" y="2822230"/>
                </a:lnTo>
                <a:lnTo>
                  <a:pt x="502892" y="2853900"/>
                </a:lnTo>
                <a:lnTo>
                  <a:pt x="535400" y="2884712"/>
                </a:lnTo>
                <a:lnTo>
                  <a:pt x="568728" y="2914648"/>
                </a:lnTo>
                <a:lnTo>
                  <a:pt x="602857" y="2943690"/>
                </a:lnTo>
                <a:lnTo>
                  <a:pt x="637770" y="2971820"/>
                </a:lnTo>
                <a:lnTo>
                  <a:pt x="673447" y="2999019"/>
                </a:lnTo>
                <a:lnTo>
                  <a:pt x="709871" y="3025269"/>
                </a:lnTo>
                <a:lnTo>
                  <a:pt x="747022" y="3050550"/>
                </a:lnTo>
                <a:lnTo>
                  <a:pt x="784882" y="3074845"/>
                </a:lnTo>
                <a:lnTo>
                  <a:pt x="823433" y="3098135"/>
                </a:lnTo>
                <a:lnTo>
                  <a:pt x="862656" y="3120402"/>
                </a:lnTo>
                <a:lnTo>
                  <a:pt x="902533" y="3141626"/>
                </a:lnTo>
                <a:lnTo>
                  <a:pt x="943046" y="3161791"/>
                </a:lnTo>
                <a:lnTo>
                  <a:pt x="984175" y="3180876"/>
                </a:lnTo>
                <a:lnTo>
                  <a:pt x="1025902" y="3198864"/>
                </a:lnTo>
                <a:lnTo>
                  <a:pt x="1068209" y="3215736"/>
                </a:lnTo>
                <a:lnTo>
                  <a:pt x="1111078" y="3231474"/>
                </a:lnTo>
                <a:lnTo>
                  <a:pt x="1154489" y="3246059"/>
                </a:lnTo>
                <a:lnTo>
                  <a:pt x="1198425" y="3259473"/>
                </a:lnTo>
                <a:lnTo>
                  <a:pt x="1242866" y="3271697"/>
                </a:lnTo>
                <a:lnTo>
                  <a:pt x="1287796" y="3282713"/>
                </a:lnTo>
                <a:lnTo>
                  <a:pt x="1333193" y="3292502"/>
                </a:lnTo>
                <a:lnTo>
                  <a:pt x="1379042" y="3301046"/>
                </a:lnTo>
                <a:lnTo>
                  <a:pt x="1425322" y="3308326"/>
                </a:lnTo>
                <a:lnTo>
                  <a:pt x="1472016" y="3314324"/>
                </a:lnTo>
                <a:lnTo>
                  <a:pt x="1519105" y="3319021"/>
                </a:lnTo>
                <a:lnTo>
                  <a:pt x="1566570" y="3322399"/>
                </a:lnTo>
                <a:lnTo>
                  <a:pt x="1614393" y="3324439"/>
                </a:lnTo>
                <a:lnTo>
                  <a:pt x="1662556" y="3325123"/>
                </a:lnTo>
                <a:close/>
              </a:path>
            </a:pathLst>
          </a:custGeom>
          <a:ln w="29842">
            <a:solidFill>
              <a:srgbClr val="979797">
                <a:alpha val="41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996444" y="6062980"/>
            <a:ext cx="3325495" cy="3325495"/>
          </a:xfrm>
          <a:custGeom>
            <a:avLst/>
            <a:gdLst/>
            <a:ahLst/>
            <a:cxnLst/>
            <a:rect l="l" t="t" r="r" b="b"/>
            <a:pathLst>
              <a:path w="3325494" h="3325495">
                <a:moveTo>
                  <a:pt x="1662556" y="3325123"/>
                </a:moveTo>
                <a:lnTo>
                  <a:pt x="1710719" y="3324439"/>
                </a:lnTo>
                <a:lnTo>
                  <a:pt x="1758542" y="3322399"/>
                </a:lnTo>
                <a:lnTo>
                  <a:pt x="1806008" y="3319021"/>
                </a:lnTo>
                <a:lnTo>
                  <a:pt x="1853096" y="3314324"/>
                </a:lnTo>
                <a:lnTo>
                  <a:pt x="1899790" y="3308326"/>
                </a:lnTo>
                <a:lnTo>
                  <a:pt x="1946071" y="3301046"/>
                </a:lnTo>
                <a:lnTo>
                  <a:pt x="1991919" y="3292502"/>
                </a:lnTo>
                <a:lnTo>
                  <a:pt x="2037317" y="3282713"/>
                </a:lnTo>
                <a:lnTo>
                  <a:pt x="2082246" y="3271697"/>
                </a:lnTo>
                <a:lnTo>
                  <a:pt x="2126688" y="3259473"/>
                </a:lnTo>
                <a:lnTo>
                  <a:pt x="2170623" y="3246059"/>
                </a:lnTo>
                <a:lnTo>
                  <a:pt x="2214035" y="3231474"/>
                </a:lnTo>
                <a:lnTo>
                  <a:pt x="2256903" y="3215736"/>
                </a:lnTo>
                <a:lnTo>
                  <a:pt x="2299210" y="3198864"/>
                </a:lnTo>
                <a:lnTo>
                  <a:pt x="2340938" y="3180876"/>
                </a:lnTo>
                <a:lnTo>
                  <a:pt x="2382067" y="3161791"/>
                </a:lnTo>
                <a:lnTo>
                  <a:pt x="2422579" y="3141626"/>
                </a:lnTo>
                <a:lnTo>
                  <a:pt x="2462456" y="3120402"/>
                </a:lnTo>
                <a:lnTo>
                  <a:pt x="2501679" y="3098135"/>
                </a:lnTo>
                <a:lnTo>
                  <a:pt x="2540230" y="3074845"/>
                </a:lnTo>
                <a:lnTo>
                  <a:pt x="2578091" y="3050550"/>
                </a:lnTo>
                <a:lnTo>
                  <a:pt x="2615242" y="3025269"/>
                </a:lnTo>
                <a:lnTo>
                  <a:pt x="2651665" y="2999019"/>
                </a:lnTo>
                <a:lnTo>
                  <a:pt x="2687342" y="2971820"/>
                </a:lnTo>
                <a:lnTo>
                  <a:pt x="2722255" y="2943690"/>
                </a:lnTo>
                <a:lnTo>
                  <a:pt x="2756384" y="2914648"/>
                </a:lnTo>
                <a:lnTo>
                  <a:pt x="2789712" y="2884712"/>
                </a:lnTo>
                <a:lnTo>
                  <a:pt x="2822220" y="2853900"/>
                </a:lnTo>
                <a:lnTo>
                  <a:pt x="2853889" y="2822230"/>
                </a:lnTo>
                <a:lnTo>
                  <a:pt x="2884701" y="2789723"/>
                </a:lnTo>
                <a:lnTo>
                  <a:pt x="2914638" y="2756395"/>
                </a:lnTo>
                <a:lnTo>
                  <a:pt x="2943680" y="2722265"/>
                </a:lnTo>
                <a:lnTo>
                  <a:pt x="2971810" y="2687353"/>
                </a:lnTo>
                <a:lnTo>
                  <a:pt x="2999009" y="2651676"/>
                </a:lnTo>
                <a:lnTo>
                  <a:pt x="3025258" y="2615252"/>
                </a:lnTo>
                <a:lnTo>
                  <a:pt x="3050540" y="2578101"/>
                </a:lnTo>
                <a:lnTo>
                  <a:pt x="3074835" y="2540241"/>
                </a:lnTo>
                <a:lnTo>
                  <a:pt x="3098125" y="2501690"/>
                </a:lnTo>
                <a:lnTo>
                  <a:pt x="3120391" y="2462467"/>
                </a:lnTo>
                <a:lnTo>
                  <a:pt x="3141616" y="2422590"/>
                </a:lnTo>
                <a:lnTo>
                  <a:pt x="3161780" y="2382077"/>
                </a:lnTo>
                <a:lnTo>
                  <a:pt x="3180866" y="2340948"/>
                </a:lnTo>
                <a:lnTo>
                  <a:pt x="3198854" y="2299221"/>
                </a:lnTo>
                <a:lnTo>
                  <a:pt x="3215726" y="2256914"/>
                </a:lnTo>
                <a:lnTo>
                  <a:pt x="3231464" y="2214045"/>
                </a:lnTo>
                <a:lnTo>
                  <a:pt x="3246049" y="2170634"/>
                </a:lnTo>
                <a:lnTo>
                  <a:pt x="3259463" y="2126698"/>
                </a:lnTo>
                <a:lnTo>
                  <a:pt x="3271687" y="2082256"/>
                </a:lnTo>
                <a:lnTo>
                  <a:pt x="3282702" y="2037327"/>
                </a:lnTo>
                <a:lnTo>
                  <a:pt x="3292491" y="1991929"/>
                </a:lnTo>
                <a:lnTo>
                  <a:pt x="3301035" y="1946081"/>
                </a:lnTo>
                <a:lnTo>
                  <a:pt x="3308315" y="1899801"/>
                </a:lnTo>
                <a:lnTo>
                  <a:pt x="3314313" y="1853107"/>
                </a:lnTo>
                <a:lnTo>
                  <a:pt x="3319010" y="1806018"/>
                </a:lnTo>
                <a:lnTo>
                  <a:pt x="3322388" y="1758553"/>
                </a:lnTo>
                <a:lnTo>
                  <a:pt x="3324429" y="1710730"/>
                </a:lnTo>
                <a:lnTo>
                  <a:pt x="3325113" y="1662567"/>
                </a:lnTo>
                <a:lnTo>
                  <a:pt x="3324429" y="1614403"/>
                </a:lnTo>
                <a:lnTo>
                  <a:pt x="3322388" y="1566579"/>
                </a:lnTo>
                <a:lnTo>
                  <a:pt x="3319010" y="1519114"/>
                </a:lnTo>
                <a:lnTo>
                  <a:pt x="3314313" y="1472024"/>
                </a:lnTo>
                <a:lnTo>
                  <a:pt x="3308315" y="1425330"/>
                </a:lnTo>
                <a:lnTo>
                  <a:pt x="3301035" y="1379049"/>
                </a:lnTo>
                <a:lnTo>
                  <a:pt x="3292491" y="1333201"/>
                </a:lnTo>
                <a:lnTo>
                  <a:pt x="3282702" y="1287802"/>
                </a:lnTo>
                <a:lnTo>
                  <a:pt x="3271687" y="1242873"/>
                </a:lnTo>
                <a:lnTo>
                  <a:pt x="3259463" y="1198431"/>
                </a:lnTo>
                <a:lnTo>
                  <a:pt x="3246049" y="1154495"/>
                </a:lnTo>
                <a:lnTo>
                  <a:pt x="3231464" y="1111083"/>
                </a:lnTo>
                <a:lnTo>
                  <a:pt x="3215726" y="1068214"/>
                </a:lnTo>
                <a:lnTo>
                  <a:pt x="3198854" y="1025906"/>
                </a:lnTo>
                <a:lnTo>
                  <a:pt x="3180866" y="984179"/>
                </a:lnTo>
                <a:lnTo>
                  <a:pt x="3161780" y="943049"/>
                </a:lnTo>
                <a:lnTo>
                  <a:pt x="3141616" y="902537"/>
                </a:lnTo>
                <a:lnTo>
                  <a:pt x="3120391" y="862660"/>
                </a:lnTo>
                <a:lnTo>
                  <a:pt x="3098125" y="823436"/>
                </a:lnTo>
                <a:lnTo>
                  <a:pt x="3074835" y="784885"/>
                </a:lnTo>
                <a:lnTo>
                  <a:pt x="3050540" y="747024"/>
                </a:lnTo>
                <a:lnTo>
                  <a:pt x="3025258" y="709873"/>
                </a:lnTo>
                <a:lnTo>
                  <a:pt x="2999009" y="673449"/>
                </a:lnTo>
                <a:lnTo>
                  <a:pt x="2971810" y="637772"/>
                </a:lnTo>
                <a:lnTo>
                  <a:pt x="2943680" y="602859"/>
                </a:lnTo>
                <a:lnTo>
                  <a:pt x="2914638" y="568730"/>
                </a:lnTo>
                <a:lnTo>
                  <a:pt x="2884701" y="535402"/>
                </a:lnTo>
                <a:lnTo>
                  <a:pt x="2853889" y="502894"/>
                </a:lnTo>
                <a:lnTo>
                  <a:pt x="2822220" y="471225"/>
                </a:lnTo>
                <a:lnTo>
                  <a:pt x="2789712" y="440412"/>
                </a:lnTo>
                <a:lnTo>
                  <a:pt x="2756384" y="410476"/>
                </a:lnTo>
                <a:lnTo>
                  <a:pt x="2722255" y="381433"/>
                </a:lnTo>
                <a:lnTo>
                  <a:pt x="2687342" y="353303"/>
                </a:lnTo>
                <a:lnTo>
                  <a:pt x="2651665" y="326104"/>
                </a:lnTo>
                <a:lnTo>
                  <a:pt x="2615242" y="299855"/>
                </a:lnTo>
                <a:lnTo>
                  <a:pt x="2578091" y="274573"/>
                </a:lnTo>
                <a:lnTo>
                  <a:pt x="2540230" y="250278"/>
                </a:lnTo>
                <a:lnTo>
                  <a:pt x="2501679" y="226988"/>
                </a:lnTo>
                <a:lnTo>
                  <a:pt x="2462456" y="204721"/>
                </a:lnTo>
                <a:lnTo>
                  <a:pt x="2422579" y="183497"/>
                </a:lnTo>
                <a:lnTo>
                  <a:pt x="2382067" y="163332"/>
                </a:lnTo>
                <a:lnTo>
                  <a:pt x="2340938" y="144247"/>
                </a:lnTo>
                <a:lnTo>
                  <a:pt x="2299210" y="126259"/>
                </a:lnTo>
                <a:lnTo>
                  <a:pt x="2256903" y="109387"/>
                </a:lnTo>
                <a:lnTo>
                  <a:pt x="2214035" y="93649"/>
                </a:lnTo>
                <a:lnTo>
                  <a:pt x="2170623" y="79064"/>
                </a:lnTo>
                <a:lnTo>
                  <a:pt x="2126688" y="65650"/>
                </a:lnTo>
                <a:lnTo>
                  <a:pt x="2082246" y="53426"/>
                </a:lnTo>
                <a:lnTo>
                  <a:pt x="2037317" y="42410"/>
                </a:lnTo>
                <a:lnTo>
                  <a:pt x="1991919" y="32621"/>
                </a:lnTo>
                <a:lnTo>
                  <a:pt x="1946071" y="24077"/>
                </a:lnTo>
                <a:lnTo>
                  <a:pt x="1899790" y="16797"/>
                </a:lnTo>
                <a:lnTo>
                  <a:pt x="1853096" y="10799"/>
                </a:lnTo>
                <a:lnTo>
                  <a:pt x="1806008" y="6102"/>
                </a:lnTo>
                <a:lnTo>
                  <a:pt x="1758542" y="2724"/>
                </a:lnTo>
                <a:lnTo>
                  <a:pt x="1710719" y="684"/>
                </a:lnTo>
                <a:lnTo>
                  <a:pt x="1662556" y="0"/>
                </a:lnTo>
                <a:lnTo>
                  <a:pt x="1614393" y="684"/>
                </a:lnTo>
                <a:lnTo>
                  <a:pt x="1566570" y="2724"/>
                </a:lnTo>
                <a:lnTo>
                  <a:pt x="1519105" y="6102"/>
                </a:lnTo>
                <a:lnTo>
                  <a:pt x="1472016" y="10799"/>
                </a:lnTo>
                <a:lnTo>
                  <a:pt x="1425322" y="16797"/>
                </a:lnTo>
                <a:lnTo>
                  <a:pt x="1379042" y="24077"/>
                </a:lnTo>
                <a:lnTo>
                  <a:pt x="1333193" y="32621"/>
                </a:lnTo>
                <a:lnTo>
                  <a:pt x="1287796" y="42410"/>
                </a:lnTo>
                <a:lnTo>
                  <a:pt x="1242866" y="53426"/>
                </a:lnTo>
                <a:lnTo>
                  <a:pt x="1198425" y="65650"/>
                </a:lnTo>
                <a:lnTo>
                  <a:pt x="1154489" y="79064"/>
                </a:lnTo>
                <a:lnTo>
                  <a:pt x="1111078" y="93649"/>
                </a:lnTo>
                <a:lnTo>
                  <a:pt x="1068209" y="109387"/>
                </a:lnTo>
                <a:lnTo>
                  <a:pt x="1025902" y="126259"/>
                </a:lnTo>
                <a:lnTo>
                  <a:pt x="984175" y="144247"/>
                </a:lnTo>
                <a:lnTo>
                  <a:pt x="943046" y="163332"/>
                </a:lnTo>
                <a:lnTo>
                  <a:pt x="902533" y="183497"/>
                </a:lnTo>
                <a:lnTo>
                  <a:pt x="862656" y="204721"/>
                </a:lnTo>
                <a:lnTo>
                  <a:pt x="823433" y="226988"/>
                </a:lnTo>
                <a:lnTo>
                  <a:pt x="784882" y="250278"/>
                </a:lnTo>
                <a:lnTo>
                  <a:pt x="747022" y="274573"/>
                </a:lnTo>
                <a:lnTo>
                  <a:pt x="709871" y="299855"/>
                </a:lnTo>
                <a:lnTo>
                  <a:pt x="673447" y="326104"/>
                </a:lnTo>
                <a:lnTo>
                  <a:pt x="637770" y="353303"/>
                </a:lnTo>
                <a:lnTo>
                  <a:pt x="602857" y="381433"/>
                </a:lnTo>
                <a:lnTo>
                  <a:pt x="568728" y="410476"/>
                </a:lnTo>
                <a:lnTo>
                  <a:pt x="535400" y="440412"/>
                </a:lnTo>
                <a:lnTo>
                  <a:pt x="502892" y="471225"/>
                </a:lnTo>
                <a:lnTo>
                  <a:pt x="471223" y="502894"/>
                </a:lnTo>
                <a:lnTo>
                  <a:pt x="440411" y="535402"/>
                </a:lnTo>
                <a:lnTo>
                  <a:pt x="410475" y="568730"/>
                </a:lnTo>
                <a:lnTo>
                  <a:pt x="381432" y="602859"/>
                </a:lnTo>
                <a:lnTo>
                  <a:pt x="353303" y="637772"/>
                </a:lnTo>
                <a:lnTo>
                  <a:pt x="326104" y="673449"/>
                </a:lnTo>
                <a:lnTo>
                  <a:pt x="299854" y="709873"/>
                </a:lnTo>
                <a:lnTo>
                  <a:pt x="274573" y="747024"/>
                </a:lnTo>
                <a:lnTo>
                  <a:pt x="250278" y="784885"/>
                </a:lnTo>
                <a:lnTo>
                  <a:pt x="226988" y="823436"/>
                </a:lnTo>
                <a:lnTo>
                  <a:pt x="204721" y="862660"/>
                </a:lnTo>
                <a:lnTo>
                  <a:pt x="183496" y="902537"/>
                </a:lnTo>
                <a:lnTo>
                  <a:pt x="163332" y="943049"/>
                </a:lnTo>
                <a:lnTo>
                  <a:pt x="144247" y="984179"/>
                </a:lnTo>
                <a:lnTo>
                  <a:pt x="126259" y="1025906"/>
                </a:lnTo>
                <a:lnTo>
                  <a:pt x="109386" y="1068214"/>
                </a:lnTo>
                <a:lnTo>
                  <a:pt x="93649" y="1111083"/>
                </a:lnTo>
                <a:lnTo>
                  <a:pt x="79063" y="1154495"/>
                </a:lnTo>
                <a:lnTo>
                  <a:pt x="65650" y="1198431"/>
                </a:lnTo>
                <a:lnTo>
                  <a:pt x="53426" y="1242873"/>
                </a:lnTo>
                <a:lnTo>
                  <a:pt x="42410" y="1287802"/>
                </a:lnTo>
                <a:lnTo>
                  <a:pt x="32621" y="1333201"/>
                </a:lnTo>
                <a:lnTo>
                  <a:pt x="24077" y="1379049"/>
                </a:lnTo>
                <a:lnTo>
                  <a:pt x="16797" y="1425330"/>
                </a:lnTo>
                <a:lnTo>
                  <a:pt x="10799" y="1472024"/>
                </a:lnTo>
                <a:lnTo>
                  <a:pt x="6102" y="1519114"/>
                </a:lnTo>
                <a:lnTo>
                  <a:pt x="2724" y="1566579"/>
                </a:lnTo>
                <a:lnTo>
                  <a:pt x="684" y="1614403"/>
                </a:lnTo>
                <a:lnTo>
                  <a:pt x="0" y="1662567"/>
                </a:lnTo>
                <a:lnTo>
                  <a:pt x="684" y="1710730"/>
                </a:lnTo>
                <a:lnTo>
                  <a:pt x="2724" y="1758553"/>
                </a:lnTo>
                <a:lnTo>
                  <a:pt x="6102" y="1806018"/>
                </a:lnTo>
                <a:lnTo>
                  <a:pt x="10799" y="1853107"/>
                </a:lnTo>
                <a:lnTo>
                  <a:pt x="16797" y="1899801"/>
                </a:lnTo>
                <a:lnTo>
                  <a:pt x="24077" y="1946081"/>
                </a:lnTo>
                <a:lnTo>
                  <a:pt x="32621" y="1991929"/>
                </a:lnTo>
                <a:lnTo>
                  <a:pt x="42410" y="2037327"/>
                </a:lnTo>
                <a:lnTo>
                  <a:pt x="53426" y="2082256"/>
                </a:lnTo>
                <a:lnTo>
                  <a:pt x="65650" y="2126698"/>
                </a:lnTo>
                <a:lnTo>
                  <a:pt x="79063" y="2170634"/>
                </a:lnTo>
                <a:lnTo>
                  <a:pt x="93649" y="2214045"/>
                </a:lnTo>
                <a:lnTo>
                  <a:pt x="109386" y="2256914"/>
                </a:lnTo>
                <a:lnTo>
                  <a:pt x="126259" y="2299221"/>
                </a:lnTo>
                <a:lnTo>
                  <a:pt x="144247" y="2340948"/>
                </a:lnTo>
                <a:lnTo>
                  <a:pt x="163332" y="2382077"/>
                </a:lnTo>
                <a:lnTo>
                  <a:pt x="183496" y="2422590"/>
                </a:lnTo>
                <a:lnTo>
                  <a:pt x="204721" y="2462467"/>
                </a:lnTo>
                <a:lnTo>
                  <a:pt x="226988" y="2501690"/>
                </a:lnTo>
                <a:lnTo>
                  <a:pt x="250278" y="2540241"/>
                </a:lnTo>
                <a:lnTo>
                  <a:pt x="274573" y="2578101"/>
                </a:lnTo>
                <a:lnTo>
                  <a:pt x="299854" y="2615252"/>
                </a:lnTo>
                <a:lnTo>
                  <a:pt x="326104" y="2651676"/>
                </a:lnTo>
                <a:lnTo>
                  <a:pt x="353303" y="2687353"/>
                </a:lnTo>
                <a:lnTo>
                  <a:pt x="381432" y="2722265"/>
                </a:lnTo>
                <a:lnTo>
                  <a:pt x="410475" y="2756395"/>
                </a:lnTo>
                <a:lnTo>
                  <a:pt x="440411" y="2789723"/>
                </a:lnTo>
                <a:lnTo>
                  <a:pt x="471223" y="2822230"/>
                </a:lnTo>
                <a:lnTo>
                  <a:pt x="502892" y="2853900"/>
                </a:lnTo>
                <a:lnTo>
                  <a:pt x="535400" y="2884712"/>
                </a:lnTo>
                <a:lnTo>
                  <a:pt x="568728" y="2914648"/>
                </a:lnTo>
                <a:lnTo>
                  <a:pt x="602857" y="2943690"/>
                </a:lnTo>
                <a:lnTo>
                  <a:pt x="637770" y="2971820"/>
                </a:lnTo>
                <a:lnTo>
                  <a:pt x="673447" y="2999019"/>
                </a:lnTo>
                <a:lnTo>
                  <a:pt x="709871" y="3025269"/>
                </a:lnTo>
                <a:lnTo>
                  <a:pt x="747022" y="3050550"/>
                </a:lnTo>
                <a:lnTo>
                  <a:pt x="784882" y="3074845"/>
                </a:lnTo>
                <a:lnTo>
                  <a:pt x="823433" y="3098135"/>
                </a:lnTo>
                <a:lnTo>
                  <a:pt x="862656" y="3120402"/>
                </a:lnTo>
                <a:lnTo>
                  <a:pt x="902533" y="3141626"/>
                </a:lnTo>
                <a:lnTo>
                  <a:pt x="943046" y="3161791"/>
                </a:lnTo>
                <a:lnTo>
                  <a:pt x="984175" y="3180876"/>
                </a:lnTo>
                <a:lnTo>
                  <a:pt x="1025902" y="3198864"/>
                </a:lnTo>
                <a:lnTo>
                  <a:pt x="1068209" y="3215736"/>
                </a:lnTo>
                <a:lnTo>
                  <a:pt x="1111078" y="3231474"/>
                </a:lnTo>
                <a:lnTo>
                  <a:pt x="1154489" y="3246059"/>
                </a:lnTo>
                <a:lnTo>
                  <a:pt x="1198425" y="3259473"/>
                </a:lnTo>
                <a:lnTo>
                  <a:pt x="1242866" y="3271697"/>
                </a:lnTo>
                <a:lnTo>
                  <a:pt x="1287796" y="3282713"/>
                </a:lnTo>
                <a:lnTo>
                  <a:pt x="1333193" y="3292502"/>
                </a:lnTo>
                <a:lnTo>
                  <a:pt x="1379042" y="3301046"/>
                </a:lnTo>
                <a:lnTo>
                  <a:pt x="1425322" y="3308326"/>
                </a:lnTo>
                <a:lnTo>
                  <a:pt x="1472016" y="3314324"/>
                </a:lnTo>
                <a:lnTo>
                  <a:pt x="1519105" y="3319021"/>
                </a:lnTo>
                <a:lnTo>
                  <a:pt x="1566570" y="3322399"/>
                </a:lnTo>
                <a:lnTo>
                  <a:pt x="1614393" y="3324439"/>
                </a:lnTo>
                <a:lnTo>
                  <a:pt x="1662556" y="3325123"/>
                </a:lnTo>
                <a:close/>
              </a:path>
            </a:pathLst>
          </a:custGeom>
          <a:ln w="29842">
            <a:solidFill>
              <a:srgbClr val="979797">
                <a:alpha val="41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616470" y="6062980"/>
            <a:ext cx="3325495" cy="3325495"/>
          </a:xfrm>
          <a:custGeom>
            <a:avLst/>
            <a:gdLst/>
            <a:ahLst/>
            <a:cxnLst/>
            <a:rect l="l" t="t" r="r" b="b"/>
            <a:pathLst>
              <a:path w="3325494" h="3325495">
                <a:moveTo>
                  <a:pt x="1662556" y="3325123"/>
                </a:moveTo>
                <a:lnTo>
                  <a:pt x="1710719" y="3324439"/>
                </a:lnTo>
                <a:lnTo>
                  <a:pt x="1758542" y="3322399"/>
                </a:lnTo>
                <a:lnTo>
                  <a:pt x="1806008" y="3319021"/>
                </a:lnTo>
                <a:lnTo>
                  <a:pt x="1853096" y="3314324"/>
                </a:lnTo>
                <a:lnTo>
                  <a:pt x="1899790" y="3308326"/>
                </a:lnTo>
                <a:lnTo>
                  <a:pt x="1946071" y="3301046"/>
                </a:lnTo>
                <a:lnTo>
                  <a:pt x="1991919" y="3292502"/>
                </a:lnTo>
                <a:lnTo>
                  <a:pt x="2037317" y="3282713"/>
                </a:lnTo>
                <a:lnTo>
                  <a:pt x="2082246" y="3271697"/>
                </a:lnTo>
                <a:lnTo>
                  <a:pt x="2126688" y="3259473"/>
                </a:lnTo>
                <a:lnTo>
                  <a:pt x="2170623" y="3246059"/>
                </a:lnTo>
                <a:lnTo>
                  <a:pt x="2214035" y="3231474"/>
                </a:lnTo>
                <a:lnTo>
                  <a:pt x="2256903" y="3215736"/>
                </a:lnTo>
                <a:lnTo>
                  <a:pt x="2299210" y="3198864"/>
                </a:lnTo>
                <a:lnTo>
                  <a:pt x="2340938" y="3180876"/>
                </a:lnTo>
                <a:lnTo>
                  <a:pt x="2382067" y="3161791"/>
                </a:lnTo>
                <a:lnTo>
                  <a:pt x="2422579" y="3141626"/>
                </a:lnTo>
                <a:lnTo>
                  <a:pt x="2462456" y="3120402"/>
                </a:lnTo>
                <a:lnTo>
                  <a:pt x="2501679" y="3098135"/>
                </a:lnTo>
                <a:lnTo>
                  <a:pt x="2540230" y="3074845"/>
                </a:lnTo>
                <a:lnTo>
                  <a:pt x="2578091" y="3050550"/>
                </a:lnTo>
                <a:lnTo>
                  <a:pt x="2615242" y="3025269"/>
                </a:lnTo>
                <a:lnTo>
                  <a:pt x="2651665" y="2999019"/>
                </a:lnTo>
                <a:lnTo>
                  <a:pt x="2687342" y="2971820"/>
                </a:lnTo>
                <a:lnTo>
                  <a:pt x="2722255" y="2943690"/>
                </a:lnTo>
                <a:lnTo>
                  <a:pt x="2756384" y="2914648"/>
                </a:lnTo>
                <a:lnTo>
                  <a:pt x="2789712" y="2884712"/>
                </a:lnTo>
                <a:lnTo>
                  <a:pt x="2822220" y="2853900"/>
                </a:lnTo>
                <a:lnTo>
                  <a:pt x="2853889" y="2822230"/>
                </a:lnTo>
                <a:lnTo>
                  <a:pt x="2884701" y="2789723"/>
                </a:lnTo>
                <a:lnTo>
                  <a:pt x="2914638" y="2756395"/>
                </a:lnTo>
                <a:lnTo>
                  <a:pt x="2943680" y="2722265"/>
                </a:lnTo>
                <a:lnTo>
                  <a:pt x="2971810" y="2687353"/>
                </a:lnTo>
                <a:lnTo>
                  <a:pt x="2999009" y="2651676"/>
                </a:lnTo>
                <a:lnTo>
                  <a:pt x="3025258" y="2615252"/>
                </a:lnTo>
                <a:lnTo>
                  <a:pt x="3050540" y="2578101"/>
                </a:lnTo>
                <a:lnTo>
                  <a:pt x="3074835" y="2540241"/>
                </a:lnTo>
                <a:lnTo>
                  <a:pt x="3098125" y="2501690"/>
                </a:lnTo>
                <a:lnTo>
                  <a:pt x="3120391" y="2462467"/>
                </a:lnTo>
                <a:lnTo>
                  <a:pt x="3141616" y="2422590"/>
                </a:lnTo>
                <a:lnTo>
                  <a:pt x="3161780" y="2382077"/>
                </a:lnTo>
                <a:lnTo>
                  <a:pt x="3180866" y="2340948"/>
                </a:lnTo>
                <a:lnTo>
                  <a:pt x="3198854" y="2299221"/>
                </a:lnTo>
                <a:lnTo>
                  <a:pt x="3215726" y="2256914"/>
                </a:lnTo>
                <a:lnTo>
                  <a:pt x="3231464" y="2214045"/>
                </a:lnTo>
                <a:lnTo>
                  <a:pt x="3246049" y="2170634"/>
                </a:lnTo>
                <a:lnTo>
                  <a:pt x="3259463" y="2126698"/>
                </a:lnTo>
                <a:lnTo>
                  <a:pt x="3271687" y="2082256"/>
                </a:lnTo>
                <a:lnTo>
                  <a:pt x="3282702" y="2037327"/>
                </a:lnTo>
                <a:lnTo>
                  <a:pt x="3292491" y="1991929"/>
                </a:lnTo>
                <a:lnTo>
                  <a:pt x="3301035" y="1946081"/>
                </a:lnTo>
                <a:lnTo>
                  <a:pt x="3308315" y="1899801"/>
                </a:lnTo>
                <a:lnTo>
                  <a:pt x="3314313" y="1853107"/>
                </a:lnTo>
                <a:lnTo>
                  <a:pt x="3319010" y="1806018"/>
                </a:lnTo>
                <a:lnTo>
                  <a:pt x="3322388" y="1758553"/>
                </a:lnTo>
                <a:lnTo>
                  <a:pt x="3324429" y="1710730"/>
                </a:lnTo>
                <a:lnTo>
                  <a:pt x="3325113" y="1662567"/>
                </a:lnTo>
                <a:lnTo>
                  <a:pt x="3324429" y="1614403"/>
                </a:lnTo>
                <a:lnTo>
                  <a:pt x="3322388" y="1566579"/>
                </a:lnTo>
                <a:lnTo>
                  <a:pt x="3319010" y="1519114"/>
                </a:lnTo>
                <a:lnTo>
                  <a:pt x="3314313" y="1472024"/>
                </a:lnTo>
                <a:lnTo>
                  <a:pt x="3308315" y="1425330"/>
                </a:lnTo>
                <a:lnTo>
                  <a:pt x="3301035" y="1379049"/>
                </a:lnTo>
                <a:lnTo>
                  <a:pt x="3292491" y="1333201"/>
                </a:lnTo>
                <a:lnTo>
                  <a:pt x="3282702" y="1287802"/>
                </a:lnTo>
                <a:lnTo>
                  <a:pt x="3271687" y="1242873"/>
                </a:lnTo>
                <a:lnTo>
                  <a:pt x="3259463" y="1198431"/>
                </a:lnTo>
                <a:lnTo>
                  <a:pt x="3246049" y="1154495"/>
                </a:lnTo>
                <a:lnTo>
                  <a:pt x="3231464" y="1111083"/>
                </a:lnTo>
                <a:lnTo>
                  <a:pt x="3215726" y="1068214"/>
                </a:lnTo>
                <a:lnTo>
                  <a:pt x="3198854" y="1025906"/>
                </a:lnTo>
                <a:lnTo>
                  <a:pt x="3180866" y="984179"/>
                </a:lnTo>
                <a:lnTo>
                  <a:pt x="3161780" y="943049"/>
                </a:lnTo>
                <a:lnTo>
                  <a:pt x="3141616" y="902537"/>
                </a:lnTo>
                <a:lnTo>
                  <a:pt x="3120391" y="862660"/>
                </a:lnTo>
                <a:lnTo>
                  <a:pt x="3098125" y="823436"/>
                </a:lnTo>
                <a:lnTo>
                  <a:pt x="3074835" y="784885"/>
                </a:lnTo>
                <a:lnTo>
                  <a:pt x="3050540" y="747024"/>
                </a:lnTo>
                <a:lnTo>
                  <a:pt x="3025258" y="709873"/>
                </a:lnTo>
                <a:lnTo>
                  <a:pt x="2999009" y="673449"/>
                </a:lnTo>
                <a:lnTo>
                  <a:pt x="2971810" y="637772"/>
                </a:lnTo>
                <a:lnTo>
                  <a:pt x="2943680" y="602859"/>
                </a:lnTo>
                <a:lnTo>
                  <a:pt x="2914638" y="568730"/>
                </a:lnTo>
                <a:lnTo>
                  <a:pt x="2884701" y="535402"/>
                </a:lnTo>
                <a:lnTo>
                  <a:pt x="2853889" y="502894"/>
                </a:lnTo>
                <a:lnTo>
                  <a:pt x="2822220" y="471225"/>
                </a:lnTo>
                <a:lnTo>
                  <a:pt x="2789712" y="440412"/>
                </a:lnTo>
                <a:lnTo>
                  <a:pt x="2756384" y="410476"/>
                </a:lnTo>
                <a:lnTo>
                  <a:pt x="2722255" y="381433"/>
                </a:lnTo>
                <a:lnTo>
                  <a:pt x="2687342" y="353303"/>
                </a:lnTo>
                <a:lnTo>
                  <a:pt x="2651665" y="326104"/>
                </a:lnTo>
                <a:lnTo>
                  <a:pt x="2615242" y="299855"/>
                </a:lnTo>
                <a:lnTo>
                  <a:pt x="2578091" y="274573"/>
                </a:lnTo>
                <a:lnTo>
                  <a:pt x="2540230" y="250278"/>
                </a:lnTo>
                <a:lnTo>
                  <a:pt x="2501679" y="226988"/>
                </a:lnTo>
                <a:lnTo>
                  <a:pt x="2462456" y="204721"/>
                </a:lnTo>
                <a:lnTo>
                  <a:pt x="2422579" y="183497"/>
                </a:lnTo>
                <a:lnTo>
                  <a:pt x="2382067" y="163332"/>
                </a:lnTo>
                <a:lnTo>
                  <a:pt x="2340938" y="144247"/>
                </a:lnTo>
                <a:lnTo>
                  <a:pt x="2299210" y="126259"/>
                </a:lnTo>
                <a:lnTo>
                  <a:pt x="2256903" y="109387"/>
                </a:lnTo>
                <a:lnTo>
                  <a:pt x="2214035" y="93649"/>
                </a:lnTo>
                <a:lnTo>
                  <a:pt x="2170623" y="79064"/>
                </a:lnTo>
                <a:lnTo>
                  <a:pt x="2126688" y="65650"/>
                </a:lnTo>
                <a:lnTo>
                  <a:pt x="2082246" y="53426"/>
                </a:lnTo>
                <a:lnTo>
                  <a:pt x="2037317" y="42410"/>
                </a:lnTo>
                <a:lnTo>
                  <a:pt x="1991919" y="32621"/>
                </a:lnTo>
                <a:lnTo>
                  <a:pt x="1946071" y="24077"/>
                </a:lnTo>
                <a:lnTo>
                  <a:pt x="1899790" y="16797"/>
                </a:lnTo>
                <a:lnTo>
                  <a:pt x="1853096" y="10799"/>
                </a:lnTo>
                <a:lnTo>
                  <a:pt x="1806008" y="6102"/>
                </a:lnTo>
                <a:lnTo>
                  <a:pt x="1758542" y="2724"/>
                </a:lnTo>
                <a:lnTo>
                  <a:pt x="1710719" y="684"/>
                </a:lnTo>
                <a:lnTo>
                  <a:pt x="1662556" y="0"/>
                </a:lnTo>
                <a:lnTo>
                  <a:pt x="1614393" y="684"/>
                </a:lnTo>
                <a:lnTo>
                  <a:pt x="1566570" y="2724"/>
                </a:lnTo>
                <a:lnTo>
                  <a:pt x="1519105" y="6102"/>
                </a:lnTo>
                <a:lnTo>
                  <a:pt x="1472016" y="10799"/>
                </a:lnTo>
                <a:lnTo>
                  <a:pt x="1425322" y="16797"/>
                </a:lnTo>
                <a:lnTo>
                  <a:pt x="1379042" y="24077"/>
                </a:lnTo>
                <a:lnTo>
                  <a:pt x="1333193" y="32621"/>
                </a:lnTo>
                <a:lnTo>
                  <a:pt x="1287796" y="42410"/>
                </a:lnTo>
                <a:lnTo>
                  <a:pt x="1242866" y="53426"/>
                </a:lnTo>
                <a:lnTo>
                  <a:pt x="1198425" y="65650"/>
                </a:lnTo>
                <a:lnTo>
                  <a:pt x="1154489" y="79064"/>
                </a:lnTo>
                <a:lnTo>
                  <a:pt x="1111078" y="93649"/>
                </a:lnTo>
                <a:lnTo>
                  <a:pt x="1068209" y="109387"/>
                </a:lnTo>
                <a:lnTo>
                  <a:pt x="1025902" y="126259"/>
                </a:lnTo>
                <a:lnTo>
                  <a:pt x="984175" y="144247"/>
                </a:lnTo>
                <a:lnTo>
                  <a:pt x="943046" y="163332"/>
                </a:lnTo>
                <a:lnTo>
                  <a:pt x="902533" y="183497"/>
                </a:lnTo>
                <a:lnTo>
                  <a:pt x="862656" y="204721"/>
                </a:lnTo>
                <a:lnTo>
                  <a:pt x="823433" y="226988"/>
                </a:lnTo>
                <a:lnTo>
                  <a:pt x="784882" y="250278"/>
                </a:lnTo>
                <a:lnTo>
                  <a:pt x="747022" y="274573"/>
                </a:lnTo>
                <a:lnTo>
                  <a:pt x="709871" y="299855"/>
                </a:lnTo>
                <a:lnTo>
                  <a:pt x="673447" y="326104"/>
                </a:lnTo>
                <a:lnTo>
                  <a:pt x="637770" y="353303"/>
                </a:lnTo>
                <a:lnTo>
                  <a:pt x="602857" y="381433"/>
                </a:lnTo>
                <a:lnTo>
                  <a:pt x="568728" y="410476"/>
                </a:lnTo>
                <a:lnTo>
                  <a:pt x="535400" y="440412"/>
                </a:lnTo>
                <a:lnTo>
                  <a:pt x="502892" y="471225"/>
                </a:lnTo>
                <a:lnTo>
                  <a:pt x="471223" y="502894"/>
                </a:lnTo>
                <a:lnTo>
                  <a:pt x="440411" y="535402"/>
                </a:lnTo>
                <a:lnTo>
                  <a:pt x="410475" y="568730"/>
                </a:lnTo>
                <a:lnTo>
                  <a:pt x="381432" y="602859"/>
                </a:lnTo>
                <a:lnTo>
                  <a:pt x="353303" y="637772"/>
                </a:lnTo>
                <a:lnTo>
                  <a:pt x="326104" y="673449"/>
                </a:lnTo>
                <a:lnTo>
                  <a:pt x="299854" y="709873"/>
                </a:lnTo>
                <a:lnTo>
                  <a:pt x="274573" y="747024"/>
                </a:lnTo>
                <a:lnTo>
                  <a:pt x="250278" y="784885"/>
                </a:lnTo>
                <a:lnTo>
                  <a:pt x="226988" y="823436"/>
                </a:lnTo>
                <a:lnTo>
                  <a:pt x="204721" y="862660"/>
                </a:lnTo>
                <a:lnTo>
                  <a:pt x="183496" y="902537"/>
                </a:lnTo>
                <a:lnTo>
                  <a:pt x="163332" y="943049"/>
                </a:lnTo>
                <a:lnTo>
                  <a:pt x="144247" y="984179"/>
                </a:lnTo>
                <a:lnTo>
                  <a:pt x="126259" y="1025906"/>
                </a:lnTo>
                <a:lnTo>
                  <a:pt x="109386" y="1068214"/>
                </a:lnTo>
                <a:lnTo>
                  <a:pt x="93649" y="1111083"/>
                </a:lnTo>
                <a:lnTo>
                  <a:pt x="79063" y="1154495"/>
                </a:lnTo>
                <a:lnTo>
                  <a:pt x="65650" y="1198431"/>
                </a:lnTo>
                <a:lnTo>
                  <a:pt x="53426" y="1242873"/>
                </a:lnTo>
                <a:lnTo>
                  <a:pt x="42410" y="1287802"/>
                </a:lnTo>
                <a:lnTo>
                  <a:pt x="32621" y="1333201"/>
                </a:lnTo>
                <a:lnTo>
                  <a:pt x="24077" y="1379049"/>
                </a:lnTo>
                <a:lnTo>
                  <a:pt x="16797" y="1425330"/>
                </a:lnTo>
                <a:lnTo>
                  <a:pt x="10799" y="1472024"/>
                </a:lnTo>
                <a:lnTo>
                  <a:pt x="6102" y="1519114"/>
                </a:lnTo>
                <a:lnTo>
                  <a:pt x="2724" y="1566579"/>
                </a:lnTo>
                <a:lnTo>
                  <a:pt x="684" y="1614403"/>
                </a:lnTo>
                <a:lnTo>
                  <a:pt x="0" y="1662567"/>
                </a:lnTo>
                <a:lnTo>
                  <a:pt x="684" y="1710730"/>
                </a:lnTo>
                <a:lnTo>
                  <a:pt x="2724" y="1758553"/>
                </a:lnTo>
                <a:lnTo>
                  <a:pt x="6102" y="1806018"/>
                </a:lnTo>
                <a:lnTo>
                  <a:pt x="10799" y="1853107"/>
                </a:lnTo>
                <a:lnTo>
                  <a:pt x="16797" y="1899801"/>
                </a:lnTo>
                <a:lnTo>
                  <a:pt x="24077" y="1946081"/>
                </a:lnTo>
                <a:lnTo>
                  <a:pt x="32621" y="1991929"/>
                </a:lnTo>
                <a:lnTo>
                  <a:pt x="42410" y="2037327"/>
                </a:lnTo>
                <a:lnTo>
                  <a:pt x="53426" y="2082256"/>
                </a:lnTo>
                <a:lnTo>
                  <a:pt x="65650" y="2126698"/>
                </a:lnTo>
                <a:lnTo>
                  <a:pt x="79063" y="2170634"/>
                </a:lnTo>
                <a:lnTo>
                  <a:pt x="93649" y="2214045"/>
                </a:lnTo>
                <a:lnTo>
                  <a:pt x="109386" y="2256914"/>
                </a:lnTo>
                <a:lnTo>
                  <a:pt x="126259" y="2299221"/>
                </a:lnTo>
                <a:lnTo>
                  <a:pt x="144247" y="2340948"/>
                </a:lnTo>
                <a:lnTo>
                  <a:pt x="163332" y="2382077"/>
                </a:lnTo>
                <a:lnTo>
                  <a:pt x="183496" y="2422590"/>
                </a:lnTo>
                <a:lnTo>
                  <a:pt x="204721" y="2462467"/>
                </a:lnTo>
                <a:lnTo>
                  <a:pt x="226988" y="2501690"/>
                </a:lnTo>
                <a:lnTo>
                  <a:pt x="250278" y="2540241"/>
                </a:lnTo>
                <a:lnTo>
                  <a:pt x="274573" y="2578101"/>
                </a:lnTo>
                <a:lnTo>
                  <a:pt x="299854" y="2615252"/>
                </a:lnTo>
                <a:lnTo>
                  <a:pt x="326104" y="2651676"/>
                </a:lnTo>
                <a:lnTo>
                  <a:pt x="353303" y="2687353"/>
                </a:lnTo>
                <a:lnTo>
                  <a:pt x="381432" y="2722265"/>
                </a:lnTo>
                <a:lnTo>
                  <a:pt x="410475" y="2756395"/>
                </a:lnTo>
                <a:lnTo>
                  <a:pt x="440411" y="2789723"/>
                </a:lnTo>
                <a:lnTo>
                  <a:pt x="471223" y="2822230"/>
                </a:lnTo>
                <a:lnTo>
                  <a:pt x="502892" y="2853900"/>
                </a:lnTo>
                <a:lnTo>
                  <a:pt x="535400" y="2884712"/>
                </a:lnTo>
                <a:lnTo>
                  <a:pt x="568728" y="2914648"/>
                </a:lnTo>
                <a:lnTo>
                  <a:pt x="602857" y="2943690"/>
                </a:lnTo>
                <a:lnTo>
                  <a:pt x="637770" y="2971820"/>
                </a:lnTo>
                <a:lnTo>
                  <a:pt x="673447" y="2999019"/>
                </a:lnTo>
                <a:lnTo>
                  <a:pt x="709871" y="3025269"/>
                </a:lnTo>
                <a:lnTo>
                  <a:pt x="747022" y="3050550"/>
                </a:lnTo>
                <a:lnTo>
                  <a:pt x="784882" y="3074845"/>
                </a:lnTo>
                <a:lnTo>
                  <a:pt x="823433" y="3098135"/>
                </a:lnTo>
                <a:lnTo>
                  <a:pt x="862656" y="3120402"/>
                </a:lnTo>
                <a:lnTo>
                  <a:pt x="902533" y="3141626"/>
                </a:lnTo>
                <a:lnTo>
                  <a:pt x="943046" y="3161791"/>
                </a:lnTo>
                <a:lnTo>
                  <a:pt x="984175" y="3180876"/>
                </a:lnTo>
                <a:lnTo>
                  <a:pt x="1025902" y="3198864"/>
                </a:lnTo>
                <a:lnTo>
                  <a:pt x="1068209" y="3215736"/>
                </a:lnTo>
                <a:lnTo>
                  <a:pt x="1111078" y="3231474"/>
                </a:lnTo>
                <a:lnTo>
                  <a:pt x="1154489" y="3246059"/>
                </a:lnTo>
                <a:lnTo>
                  <a:pt x="1198425" y="3259473"/>
                </a:lnTo>
                <a:lnTo>
                  <a:pt x="1242866" y="3271697"/>
                </a:lnTo>
                <a:lnTo>
                  <a:pt x="1287796" y="3282713"/>
                </a:lnTo>
                <a:lnTo>
                  <a:pt x="1333193" y="3292502"/>
                </a:lnTo>
                <a:lnTo>
                  <a:pt x="1379042" y="3301046"/>
                </a:lnTo>
                <a:lnTo>
                  <a:pt x="1425322" y="3308326"/>
                </a:lnTo>
                <a:lnTo>
                  <a:pt x="1472016" y="3314324"/>
                </a:lnTo>
                <a:lnTo>
                  <a:pt x="1519105" y="3319021"/>
                </a:lnTo>
                <a:lnTo>
                  <a:pt x="1566570" y="3322399"/>
                </a:lnTo>
                <a:lnTo>
                  <a:pt x="1614393" y="3324439"/>
                </a:lnTo>
                <a:lnTo>
                  <a:pt x="1662556" y="3325123"/>
                </a:lnTo>
                <a:close/>
              </a:path>
            </a:pathLst>
          </a:custGeom>
          <a:ln w="29842">
            <a:solidFill>
              <a:srgbClr val="979797">
                <a:alpha val="41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883827" y="2835275"/>
            <a:ext cx="2735884" cy="2694860"/>
          </a:xfrm>
          <a:custGeom>
            <a:avLst/>
            <a:gdLst/>
            <a:ahLst/>
            <a:cxnLst/>
            <a:rect l="l" t="t" r="r" b="b"/>
            <a:pathLst>
              <a:path w="2593340" h="2593340">
                <a:moveTo>
                  <a:pt x="1296473" y="2592947"/>
                </a:moveTo>
                <a:lnTo>
                  <a:pt x="1345077" y="2592052"/>
                </a:lnTo>
                <a:lnTo>
                  <a:pt x="1393230" y="2589391"/>
                </a:lnTo>
                <a:lnTo>
                  <a:pt x="1440900" y="2584993"/>
                </a:lnTo>
                <a:lnTo>
                  <a:pt x="1488056" y="2578890"/>
                </a:lnTo>
                <a:lnTo>
                  <a:pt x="1534666" y="2571113"/>
                </a:lnTo>
                <a:lnTo>
                  <a:pt x="1580700" y="2561694"/>
                </a:lnTo>
                <a:lnTo>
                  <a:pt x="1626125" y="2550664"/>
                </a:lnTo>
                <a:lnTo>
                  <a:pt x="1670911" y="2538055"/>
                </a:lnTo>
                <a:lnTo>
                  <a:pt x="1715026" y="2523898"/>
                </a:lnTo>
                <a:lnTo>
                  <a:pt x="1758439" y="2508223"/>
                </a:lnTo>
                <a:lnTo>
                  <a:pt x="1801118" y="2491063"/>
                </a:lnTo>
                <a:lnTo>
                  <a:pt x="1843033" y="2472449"/>
                </a:lnTo>
                <a:lnTo>
                  <a:pt x="1884151" y="2452412"/>
                </a:lnTo>
                <a:lnTo>
                  <a:pt x="1924442" y="2430983"/>
                </a:lnTo>
                <a:lnTo>
                  <a:pt x="1963874" y="2408194"/>
                </a:lnTo>
                <a:lnTo>
                  <a:pt x="2002415" y="2384076"/>
                </a:lnTo>
                <a:lnTo>
                  <a:pt x="2040036" y="2358661"/>
                </a:lnTo>
                <a:lnTo>
                  <a:pt x="2076703" y="2331979"/>
                </a:lnTo>
                <a:lnTo>
                  <a:pt x="2112386" y="2304063"/>
                </a:lnTo>
                <a:lnTo>
                  <a:pt x="2147054" y="2274943"/>
                </a:lnTo>
                <a:lnTo>
                  <a:pt x="2180675" y="2244651"/>
                </a:lnTo>
                <a:lnTo>
                  <a:pt x="2213217" y="2213217"/>
                </a:lnTo>
                <a:lnTo>
                  <a:pt x="2244651" y="2180675"/>
                </a:lnTo>
                <a:lnTo>
                  <a:pt x="2274943" y="2147054"/>
                </a:lnTo>
                <a:lnTo>
                  <a:pt x="2304063" y="2112386"/>
                </a:lnTo>
                <a:lnTo>
                  <a:pt x="2331979" y="2076703"/>
                </a:lnTo>
                <a:lnTo>
                  <a:pt x="2358661" y="2040036"/>
                </a:lnTo>
                <a:lnTo>
                  <a:pt x="2384076" y="2002415"/>
                </a:lnTo>
                <a:lnTo>
                  <a:pt x="2408194" y="1963874"/>
                </a:lnTo>
                <a:lnTo>
                  <a:pt x="2430983" y="1924442"/>
                </a:lnTo>
                <a:lnTo>
                  <a:pt x="2452412" y="1884151"/>
                </a:lnTo>
                <a:lnTo>
                  <a:pt x="2472449" y="1843033"/>
                </a:lnTo>
                <a:lnTo>
                  <a:pt x="2491063" y="1801118"/>
                </a:lnTo>
                <a:lnTo>
                  <a:pt x="2508223" y="1758439"/>
                </a:lnTo>
                <a:lnTo>
                  <a:pt x="2523898" y="1715026"/>
                </a:lnTo>
                <a:lnTo>
                  <a:pt x="2538055" y="1670911"/>
                </a:lnTo>
                <a:lnTo>
                  <a:pt x="2550664" y="1626125"/>
                </a:lnTo>
                <a:lnTo>
                  <a:pt x="2561694" y="1580700"/>
                </a:lnTo>
                <a:lnTo>
                  <a:pt x="2571113" y="1534666"/>
                </a:lnTo>
                <a:lnTo>
                  <a:pt x="2578890" y="1488056"/>
                </a:lnTo>
                <a:lnTo>
                  <a:pt x="2584993" y="1440900"/>
                </a:lnTo>
                <a:lnTo>
                  <a:pt x="2589391" y="1393230"/>
                </a:lnTo>
                <a:lnTo>
                  <a:pt x="2592052" y="1345077"/>
                </a:lnTo>
                <a:lnTo>
                  <a:pt x="2592947" y="1296473"/>
                </a:lnTo>
                <a:lnTo>
                  <a:pt x="2592052" y="1247869"/>
                </a:lnTo>
                <a:lnTo>
                  <a:pt x="2589391" y="1199716"/>
                </a:lnTo>
                <a:lnTo>
                  <a:pt x="2584993" y="1152046"/>
                </a:lnTo>
                <a:lnTo>
                  <a:pt x="2578890" y="1104890"/>
                </a:lnTo>
                <a:lnTo>
                  <a:pt x="2571113" y="1058280"/>
                </a:lnTo>
                <a:lnTo>
                  <a:pt x="2561694" y="1012246"/>
                </a:lnTo>
                <a:lnTo>
                  <a:pt x="2550664" y="966821"/>
                </a:lnTo>
                <a:lnTo>
                  <a:pt x="2538055" y="922035"/>
                </a:lnTo>
                <a:lnTo>
                  <a:pt x="2523898" y="877920"/>
                </a:lnTo>
                <a:lnTo>
                  <a:pt x="2508223" y="834507"/>
                </a:lnTo>
                <a:lnTo>
                  <a:pt x="2491063" y="791828"/>
                </a:lnTo>
                <a:lnTo>
                  <a:pt x="2472449" y="749914"/>
                </a:lnTo>
                <a:lnTo>
                  <a:pt x="2452412" y="708795"/>
                </a:lnTo>
                <a:lnTo>
                  <a:pt x="2430983" y="668505"/>
                </a:lnTo>
                <a:lnTo>
                  <a:pt x="2408194" y="629073"/>
                </a:lnTo>
                <a:lnTo>
                  <a:pt x="2384076" y="590531"/>
                </a:lnTo>
                <a:lnTo>
                  <a:pt x="2358661" y="552911"/>
                </a:lnTo>
                <a:lnTo>
                  <a:pt x="2331979" y="516243"/>
                </a:lnTo>
                <a:lnTo>
                  <a:pt x="2304063" y="480560"/>
                </a:lnTo>
                <a:lnTo>
                  <a:pt x="2274943" y="445892"/>
                </a:lnTo>
                <a:lnTo>
                  <a:pt x="2244651" y="412271"/>
                </a:lnTo>
                <a:lnTo>
                  <a:pt x="2213217" y="379729"/>
                </a:lnTo>
                <a:lnTo>
                  <a:pt x="2180675" y="348296"/>
                </a:lnTo>
                <a:lnTo>
                  <a:pt x="2147054" y="318003"/>
                </a:lnTo>
                <a:lnTo>
                  <a:pt x="2112386" y="288883"/>
                </a:lnTo>
                <a:lnTo>
                  <a:pt x="2076703" y="260967"/>
                </a:lnTo>
                <a:lnTo>
                  <a:pt x="2040036" y="234285"/>
                </a:lnTo>
                <a:lnTo>
                  <a:pt x="2002415" y="208870"/>
                </a:lnTo>
                <a:lnTo>
                  <a:pt x="1963874" y="184752"/>
                </a:lnTo>
                <a:lnTo>
                  <a:pt x="1924442" y="161963"/>
                </a:lnTo>
                <a:lnTo>
                  <a:pt x="1884151" y="140535"/>
                </a:lnTo>
                <a:lnTo>
                  <a:pt x="1843033" y="120497"/>
                </a:lnTo>
                <a:lnTo>
                  <a:pt x="1801118" y="101883"/>
                </a:lnTo>
                <a:lnTo>
                  <a:pt x="1758439" y="84723"/>
                </a:lnTo>
                <a:lnTo>
                  <a:pt x="1715026" y="69049"/>
                </a:lnTo>
                <a:lnTo>
                  <a:pt x="1670911" y="54891"/>
                </a:lnTo>
                <a:lnTo>
                  <a:pt x="1626125" y="42282"/>
                </a:lnTo>
                <a:lnTo>
                  <a:pt x="1580700" y="31252"/>
                </a:lnTo>
                <a:lnTo>
                  <a:pt x="1534666" y="21833"/>
                </a:lnTo>
                <a:lnTo>
                  <a:pt x="1488056" y="14057"/>
                </a:lnTo>
                <a:lnTo>
                  <a:pt x="1440900" y="7954"/>
                </a:lnTo>
                <a:lnTo>
                  <a:pt x="1393230" y="3556"/>
                </a:lnTo>
                <a:lnTo>
                  <a:pt x="1345077" y="894"/>
                </a:lnTo>
                <a:lnTo>
                  <a:pt x="1296473" y="0"/>
                </a:lnTo>
                <a:lnTo>
                  <a:pt x="1247869" y="894"/>
                </a:lnTo>
                <a:lnTo>
                  <a:pt x="1199716" y="3556"/>
                </a:lnTo>
                <a:lnTo>
                  <a:pt x="1152046" y="7954"/>
                </a:lnTo>
                <a:lnTo>
                  <a:pt x="1104890" y="14057"/>
                </a:lnTo>
                <a:lnTo>
                  <a:pt x="1058280" y="21833"/>
                </a:lnTo>
                <a:lnTo>
                  <a:pt x="1012246" y="31252"/>
                </a:lnTo>
                <a:lnTo>
                  <a:pt x="966821" y="42282"/>
                </a:lnTo>
                <a:lnTo>
                  <a:pt x="922035" y="54891"/>
                </a:lnTo>
                <a:lnTo>
                  <a:pt x="877920" y="69049"/>
                </a:lnTo>
                <a:lnTo>
                  <a:pt x="834507" y="84723"/>
                </a:lnTo>
                <a:lnTo>
                  <a:pt x="791828" y="101883"/>
                </a:lnTo>
                <a:lnTo>
                  <a:pt x="749914" y="120497"/>
                </a:lnTo>
                <a:lnTo>
                  <a:pt x="708795" y="140535"/>
                </a:lnTo>
                <a:lnTo>
                  <a:pt x="668505" y="161963"/>
                </a:lnTo>
                <a:lnTo>
                  <a:pt x="629073" y="184752"/>
                </a:lnTo>
                <a:lnTo>
                  <a:pt x="590531" y="208870"/>
                </a:lnTo>
                <a:lnTo>
                  <a:pt x="552911" y="234285"/>
                </a:lnTo>
                <a:lnTo>
                  <a:pt x="516243" y="260967"/>
                </a:lnTo>
                <a:lnTo>
                  <a:pt x="480560" y="288883"/>
                </a:lnTo>
                <a:lnTo>
                  <a:pt x="445892" y="318003"/>
                </a:lnTo>
                <a:lnTo>
                  <a:pt x="412271" y="348296"/>
                </a:lnTo>
                <a:lnTo>
                  <a:pt x="379729" y="379729"/>
                </a:lnTo>
                <a:lnTo>
                  <a:pt x="348296" y="412271"/>
                </a:lnTo>
                <a:lnTo>
                  <a:pt x="318003" y="445892"/>
                </a:lnTo>
                <a:lnTo>
                  <a:pt x="288883" y="480560"/>
                </a:lnTo>
                <a:lnTo>
                  <a:pt x="260967" y="516243"/>
                </a:lnTo>
                <a:lnTo>
                  <a:pt x="234285" y="552911"/>
                </a:lnTo>
                <a:lnTo>
                  <a:pt x="208870" y="590531"/>
                </a:lnTo>
                <a:lnTo>
                  <a:pt x="184752" y="629073"/>
                </a:lnTo>
                <a:lnTo>
                  <a:pt x="161963" y="668505"/>
                </a:lnTo>
                <a:lnTo>
                  <a:pt x="140535" y="708795"/>
                </a:lnTo>
                <a:lnTo>
                  <a:pt x="120497" y="749914"/>
                </a:lnTo>
                <a:lnTo>
                  <a:pt x="101883" y="791828"/>
                </a:lnTo>
                <a:lnTo>
                  <a:pt x="84723" y="834507"/>
                </a:lnTo>
                <a:lnTo>
                  <a:pt x="69049" y="877920"/>
                </a:lnTo>
                <a:lnTo>
                  <a:pt x="54891" y="922035"/>
                </a:lnTo>
                <a:lnTo>
                  <a:pt x="42282" y="966821"/>
                </a:lnTo>
                <a:lnTo>
                  <a:pt x="31252" y="1012246"/>
                </a:lnTo>
                <a:lnTo>
                  <a:pt x="21833" y="1058280"/>
                </a:lnTo>
                <a:lnTo>
                  <a:pt x="14057" y="1104890"/>
                </a:lnTo>
                <a:lnTo>
                  <a:pt x="7954" y="1152046"/>
                </a:lnTo>
                <a:lnTo>
                  <a:pt x="3556" y="1199716"/>
                </a:lnTo>
                <a:lnTo>
                  <a:pt x="894" y="1247869"/>
                </a:lnTo>
                <a:lnTo>
                  <a:pt x="0" y="1296473"/>
                </a:lnTo>
                <a:lnTo>
                  <a:pt x="894" y="1345077"/>
                </a:lnTo>
                <a:lnTo>
                  <a:pt x="3556" y="1393230"/>
                </a:lnTo>
                <a:lnTo>
                  <a:pt x="7954" y="1440900"/>
                </a:lnTo>
                <a:lnTo>
                  <a:pt x="14057" y="1488056"/>
                </a:lnTo>
                <a:lnTo>
                  <a:pt x="21833" y="1534666"/>
                </a:lnTo>
                <a:lnTo>
                  <a:pt x="31252" y="1580700"/>
                </a:lnTo>
                <a:lnTo>
                  <a:pt x="42282" y="1626125"/>
                </a:lnTo>
                <a:lnTo>
                  <a:pt x="54891" y="1670911"/>
                </a:lnTo>
                <a:lnTo>
                  <a:pt x="69049" y="1715026"/>
                </a:lnTo>
                <a:lnTo>
                  <a:pt x="84723" y="1758439"/>
                </a:lnTo>
                <a:lnTo>
                  <a:pt x="101883" y="1801118"/>
                </a:lnTo>
                <a:lnTo>
                  <a:pt x="120497" y="1843033"/>
                </a:lnTo>
                <a:lnTo>
                  <a:pt x="140535" y="1884151"/>
                </a:lnTo>
                <a:lnTo>
                  <a:pt x="161963" y="1924442"/>
                </a:lnTo>
                <a:lnTo>
                  <a:pt x="184752" y="1963874"/>
                </a:lnTo>
                <a:lnTo>
                  <a:pt x="208870" y="2002415"/>
                </a:lnTo>
                <a:lnTo>
                  <a:pt x="234285" y="2040036"/>
                </a:lnTo>
                <a:lnTo>
                  <a:pt x="260967" y="2076703"/>
                </a:lnTo>
                <a:lnTo>
                  <a:pt x="288883" y="2112386"/>
                </a:lnTo>
                <a:lnTo>
                  <a:pt x="318003" y="2147054"/>
                </a:lnTo>
                <a:lnTo>
                  <a:pt x="348296" y="2180675"/>
                </a:lnTo>
                <a:lnTo>
                  <a:pt x="379729" y="2213217"/>
                </a:lnTo>
                <a:lnTo>
                  <a:pt x="412271" y="2244651"/>
                </a:lnTo>
                <a:lnTo>
                  <a:pt x="445892" y="2274943"/>
                </a:lnTo>
                <a:lnTo>
                  <a:pt x="480560" y="2304063"/>
                </a:lnTo>
                <a:lnTo>
                  <a:pt x="516243" y="2331979"/>
                </a:lnTo>
                <a:lnTo>
                  <a:pt x="552911" y="2358661"/>
                </a:lnTo>
                <a:lnTo>
                  <a:pt x="590531" y="2384076"/>
                </a:lnTo>
                <a:lnTo>
                  <a:pt x="629073" y="2408194"/>
                </a:lnTo>
                <a:lnTo>
                  <a:pt x="668505" y="2430983"/>
                </a:lnTo>
                <a:lnTo>
                  <a:pt x="708795" y="2452412"/>
                </a:lnTo>
                <a:lnTo>
                  <a:pt x="749914" y="2472449"/>
                </a:lnTo>
                <a:lnTo>
                  <a:pt x="791828" y="2491063"/>
                </a:lnTo>
                <a:lnTo>
                  <a:pt x="834507" y="2508223"/>
                </a:lnTo>
                <a:lnTo>
                  <a:pt x="877920" y="2523898"/>
                </a:lnTo>
                <a:lnTo>
                  <a:pt x="922035" y="2538055"/>
                </a:lnTo>
                <a:lnTo>
                  <a:pt x="966821" y="2550664"/>
                </a:lnTo>
                <a:lnTo>
                  <a:pt x="1012246" y="2561694"/>
                </a:lnTo>
                <a:lnTo>
                  <a:pt x="1058280" y="2571113"/>
                </a:lnTo>
                <a:lnTo>
                  <a:pt x="1104890" y="2578890"/>
                </a:lnTo>
                <a:lnTo>
                  <a:pt x="1152046" y="2584993"/>
                </a:lnTo>
                <a:lnTo>
                  <a:pt x="1199716" y="2589391"/>
                </a:lnTo>
                <a:lnTo>
                  <a:pt x="1247869" y="2592052"/>
                </a:lnTo>
                <a:lnTo>
                  <a:pt x="1296473" y="2592947"/>
                </a:lnTo>
                <a:close/>
              </a:path>
            </a:pathLst>
          </a:custGeom>
          <a:ln w="29842">
            <a:solidFill>
              <a:srgbClr val="979797">
                <a:alpha val="41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87918" y="2454275"/>
            <a:ext cx="1497336" cy="14973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99587" y="2591370"/>
            <a:ext cx="1069975" cy="1069975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34769" y="0"/>
                </a:moveTo>
                <a:lnTo>
                  <a:pt x="486094" y="2185"/>
                </a:lnTo>
                <a:lnTo>
                  <a:pt x="438644" y="8615"/>
                </a:lnTo>
                <a:lnTo>
                  <a:pt x="392607" y="19102"/>
                </a:lnTo>
                <a:lnTo>
                  <a:pt x="348172" y="33456"/>
                </a:lnTo>
                <a:lnTo>
                  <a:pt x="305527" y="51489"/>
                </a:lnTo>
                <a:lnTo>
                  <a:pt x="264862" y="73012"/>
                </a:lnTo>
                <a:lnTo>
                  <a:pt x="226365" y="97836"/>
                </a:lnTo>
                <a:lnTo>
                  <a:pt x="190225" y="125771"/>
                </a:lnTo>
                <a:lnTo>
                  <a:pt x="156631" y="156631"/>
                </a:lnTo>
                <a:lnTo>
                  <a:pt x="125771" y="190225"/>
                </a:lnTo>
                <a:lnTo>
                  <a:pt x="97836" y="226365"/>
                </a:lnTo>
                <a:lnTo>
                  <a:pt x="73012" y="264862"/>
                </a:lnTo>
                <a:lnTo>
                  <a:pt x="51489" y="305527"/>
                </a:lnTo>
                <a:lnTo>
                  <a:pt x="33456" y="348172"/>
                </a:lnTo>
                <a:lnTo>
                  <a:pt x="19102" y="392607"/>
                </a:lnTo>
                <a:lnTo>
                  <a:pt x="8615" y="438644"/>
                </a:lnTo>
                <a:lnTo>
                  <a:pt x="2185" y="486094"/>
                </a:lnTo>
                <a:lnTo>
                  <a:pt x="0" y="534769"/>
                </a:lnTo>
                <a:lnTo>
                  <a:pt x="2185" y="583443"/>
                </a:lnTo>
                <a:lnTo>
                  <a:pt x="8615" y="630893"/>
                </a:lnTo>
                <a:lnTo>
                  <a:pt x="19102" y="676930"/>
                </a:lnTo>
                <a:lnTo>
                  <a:pt x="33456" y="721366"/>
                </a:lnTo>
                <a:lnTo>
                  <a:pt x="51489" y="764010"/>
                </a:lnTo>
                <a:lnTo>
                  <a:pt x="73012" y="804675"/>
                </a:lnTo>
                <a:lnTo>
                  <a:pt x="97836" y="843172"/>
                </a:lnTo>
                <a:lnTo>
                  <a:pt x="125771" y="879312"/>
                </a:lnTo>
                <a:lnTo>
                  <a:pt x="156631" y="912906"/>
                </a:lnTo>
                <a:lnTo>
                  <a:pt x="190225" y="943766"/>
                </a:lnTo>
                <a:lnTo>
                  <a:pt x="226365" y="971702"/>
                </a:lnTo>
                <a:lnTo>
                  <a:pt x="264862" y="996525"/>
                </a:lnTo>
                <a:lnTo>
                  <a:pt x="305527" y="1018048"/>
                </a:lnTo>
                <a:lnTo>
                  <a:pt x="348172" y="1036081"/>
                </a:lnTo>
                <a:lnTo>
                  <a:pt x="392607" y="1050435"/>
                </a:lnTo>
                <a:lnTo>
                  <a:pt x="438644" y="1060922"/>
                </a:lnTo>
                <a:lnTo>
                  <a:pt x="486094" y="1067352"/>
                </a:lnTo>
                <a:lnTo>
                  <a:pt x="534769" y="1069538"/>
                </a:lnTo>
                <a:lnTo>
                  <a:pt x="583443" y="1067352"/>
                </a:lnTo>
                <a:lnTo>
                  <a:pt x="630893" y="1060922"/>
                </a:lnTo>
                <a:lnTo>
                  <a:pt x="676930" y="1050435"/>
                </a:lnTo>
                <a:lnTo>
                  <a:pt x="721366" y="1036081"/>
                </a:lnTo>
                <a:lnTo>
                  <a:pt x="764010" y="1018048"/>
                </a:lnTo>
                <a:lnTo>
                  <a:pt x="804675" y="996525"/>
                </a:lnTo>
                <a:lnTo>
                  <a:pt x="843172" y="971702"/>
                </a:lnTo>
                <a:lnTo>
                  <a:pt x="879312" y="943766"/>
                </a:lnTo>
                <a:lnTo>
                  <a:pt x="912906" y="912906"/>
                </a:lnTo>
                <a:lnTo>
                  <a:pt x="943766" y="879312"/>
                </a:lnTo>
                <a:lnTo>
                  <a:pt x="971702" y="843172"/>
                </a:lnTo>
                <a:lnTo>
                  <a:pt x="996525" y="804675"/>
                </a:lnTo>
                <a:lnTo>
                  <a:pt x="1018048" y="764010"/>
                </a:lnTo>
                <a:lnTo>
                  <a:pt x="1036081" y="721366"/>
                </a:lnTo>
                <a:lnTo>
                  <a:pt x="1050435" y="676930"/>
                </a:lnTo>
                <a:lnTo>
                  <a:pt x="1060922" y="630893"/>
                </a:lnTo>
                <a:lnTo>
                  <a:pt x="1067352" y="583443"/>
                </a:lnTo>
                <a:lnTo>
                  <a:pt x="1069538" y="534769"/>
                </a:lnTo>
                <a:lnTo>
                  <a:pt x="1067352" y="486094"/>
                </a:lnTo>
                <a:lnTo>
                  <a:pt x="1060922" y="438644"/>
                </a:lnTo>
                <a:lnTo>
                  <a:pt x="1050435" y="392607"/>
                </a:lnTo>
                <a:lnTo>
                  <a:pt x="1036081" y="348172"/>
                </a:lnTo>
                <a:lnTo>
                  <a:pt x="1018048" y="305527"/>
                </a:lnTo>
                <a:lnTo>
                  <a:pt x="996525" y="264862"/>
                </a:lnTo>
                <a:lnTo>
                  <a:pt x="971702" y="226365"/>
                </a:lnTo>
                <a:lnTo>
                  <a:pt x="943766" y="190225"/>
                </a:lnTo>
                <a:lnTo>
                  <a:pt x="912906" y="156631"/>
                </a:lnTo>
                <a:lnTo>
                  <a:pt x="879312" y="125771"/>
                </a:lnTo>
                <a:lnTo>
                  <a:pt x="843172" y="97836"/>
                </a:lnTo>
                <a:lnTo>
                  <a:pt x="804675" y="73012"/>
                </a:lnTo>
                <a:lnTo>
                  <a:pt x="764010" y="51489"/>
                </a:lnTo>
                <a:lnTo>
                  <a:pt x="721366" y="33456"/>
                </a:lnTo>
                <a:lnTo>
                  <a:pt x="676930" y="19102"/>
                </a:lnTo>
                <a:lnTo>
                  <a:pt x="630893" y="8615"/>
                </a:lnTo>
                <a:lnTo>
                  <a:pt x="583443" y="2185"/>
                </a:lnTo>
                <a:lnTo>
                  <a:pt x="534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141767" y="3135144"/>
            <a:ext cx="289560" cy="136525"/>
          </a:xfrm>
          <a:custGeom>
            <a:avLst/>
            <a:gdLst/>
            <a:ahLst/>
            <a:cxnLst/>
            <a:rect l="l" t="t" r="r" b="b"/>
            <a:pathLst>
              <a:path w="289560" h="136525">
                <a:moveTo>
                  <a:pt x="90091" y="0"/>
                </a:moveTo>
                <a:lnTo>
                  <a:pt x="37590" y="18335"/>
                </a:lnTo>
                <a:lnTo>
                  <a:pt x="7748" y="50948"/>
                </a:lnTo>
                <a:lnTo>
                  <a:pt x="41" y="78207"/>
                </a:lnTo>
                <a:lnTo>
                  <a:pt x="30091" y="102280"/>
                </a:lnTo>
                <a:lnTo>
                  <a:pt x="64734" y="120572"/>
                </a:lnTo>
                <a:lnTo>
                  <a:pt x="103153" y="132196"/>
                </a:lnTo>
                <a:lnTo>
                  <a:pt x="144571" y="136268"/>
                </a:lnTo>
                <a:lnTo>
                  <a:pt x="185329" y="132193"/>
                </a:lnTo>
                <a:lnTo>
                  <a:pt x="223529" y="120564"/>
                </a:lnTo>
                <a:lnTo>
                  <a:pt x="258396" y="102271"/>
                </a:lnTo>
                <a:lnTo>
                  <a:pt x="263404" y="98353"/>
                </a:lnTo>
                <a:lnTo>
                  <a:pt x="124446" y="98353"/>
                </a:lnTo>
                <a:lnTo>
                  <a:pt x="90091" y="0"/>
                </a:lnTo>
                <a:close/>
              </a:path>
              <a:path w="289560" h="136525">
                <a:moveTo>
                  <a:pt x="144592" y="22224"/>
                </a:moveTo>
                <a:lnTo>
                  <a:pt x="131555" y="25558"/>
                </a:lnTo>
                <a:lnTo>
                  <a:pt x="125629" y="35559"/>
                </a:lnTo>
                <a:lnTo>
                  <a:pt x="126466" y="43350"/>
                </a:lnTo>
                <a:lnTo>
                  <a:pt x="128749" y="51697"/>
                </a:lnTo>
                <a:lnTo>
                  <a:pt x="132141" y="59380"/>
                </a:lnTo>
                <a:lnTo>
                  <a:pt x="136309" y="65181"/>
                </a:lnTo>
                <a:lnTo>
                  <a:pt x="124446" y="98353"/>
                </a:lnTo>
                <a:lnTo>
                  <a:pt x="163555" y="98353"/>
                </a:lnTo>
                <a:lnTo>
                  <a:pt x="151702" y="65181"/>
                </a:lnTo>
                <a:lnTo>
                  <a:pt x="156554" y="59379"/>
                </a:lnTo>
                <a:lnTo>
                  <a:pt x="160295" y="51693"/>
                </a:lnTo>
                <a:lnTo>
                  <a:pt x="162703" y="43346"/>
                </a:lnTo>
                <a:lnTo>
                  <a:pt x="163555" y="35559"/>
                </a:lnTo>
                <a:lnTo>
                  <a:pt x="157629" y="25558"/>
                </a:lnTo>
                <a:lnTo>
                  <a:pt x="144592" y="22224"/>
                </a:lnTo>
                <a:close/>
              </a:path>
              <a:path w="289560" h="136525">
                <a:moveTo>
                  <a:pt x="199103" y="0"/>
                </a:moveTo>
                <a:lnTo>
                  <a:pt x="163555" y="98353"/>
                </a:lnTo>
                <a:lnTo>
                  <a:pt x="263404" y="98353"/>
                </a:lnTo>
                <a:lnTo>
                  <a:pt x="289153" y="78207"/>
                </a:lnTo>
                <a:lnTo>
                  <a:pt x="285953" y="65575"/>
                </a:lnTo>
                <a:lnTo>
                  <a:pt x="265447" y="27255"/>
                </a:lnTo>
                <a:lnTo>
                  <a:pt x="217441" y="4919"/>
                </a:lnTo>
                <a:lnTo>
                  <a:pt x="199103" y="0"/>
                </a:lnTo>
                <a:close/>
              </a:path>
            </a:pathLst>
          </a:custGeom>
          <a:solidFill>
            <a:srgbClr val="EC2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07935" y="2926738"/>
            <a:ext cx="156385" cy="2024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39164" y="3135144"/>
            <a:ext cx="289560" cy="136525"/>
          </a:xfrm>
          <a:custGeom>
            <a:avLst/>
            <a:gdLst/>
            <a:ahLst/>
            <a:cxnLst/>
            <a:rect l="l" t="t" r="r" b="b"/>
            <a:pathLst>
              <a:path w="289560" h="136525">
                <a:moveTo>
                  <a:pt x="90091" y="0"/>
                </a:moveTo>
                <a:lnTo>
                  <a:pt x="37590" y="18335"/>
                </a:lnTo>
                <a:lnTo>
                  <a:pt x="7748" y="50948"/>
                </a:lnTo>
                <a:lnTo>
                  <a:pt x="41" y="78207"/>
                </a:lnTo>
                <a:lnTo>
                  <a:pt x="30091" y="102280"/>
                </a:lnTo>
                <a:lnTo>
                  <a:pt x="64734" y="120572"/>
                </a:lnTo>
                <a:lnTo>
                  <a:pt x="103153" y="132196"/>
                </a:lnTo>
                <a:lnTo>
                  <a:pt x="144571" y="136268"/>
                </a:lnTo>
                <a:lnTo>
                  <a:pt x="185329" y="132193"/>
                </a:lnTo>
                <a:lnTo>
                  <a:pt x="223529" y="120564"/>
                </a:lnTo>
                <a:lnTo>
                  <a:pt x="258396" y="102271"/>
                </a:lnTo>
                <a:lnTo>
                  <a:pt x="263404" y="98353"/>
                </a:lnTo>
                <a:lnTo>
                  <a:pt x="124446" y="98353"/>
                </a:lnTo>
                <a:lnTo>
                  <a:pt x="90091" y="0"/>
                </a:lnTo>
                <a:close/>
              </a:path>
              <a:path w="289560" h="136525">
                <a:moveTo>
                  <a:pt x="144592" y="22224"/>
                </a:moveTo>
                <a:lnTo>
                  <a:pt x="131555" y="25558"/>
                </a:lnTo>
                <a:lnTo>
                  <a:pt x="125629" y="35559"/>
                </a:lnTo>
                <a:lnTo>
                  <a:pt x="126466" y="43350"/>
                </a:lnTo>
                <a:lnTo>
                  <a:pt x="128749" y="51697"/>
                </a:lnTo>
                <a:lnTo>
                  <a:pt x="132141" y="59380"/>
                </a:lnTo>
                <a:lnTo>
                  <a:pt x="136309" y="65181"/>
                </a:lnTo>
                <a:lnTo>
                  <a:pt x="124446" y="98353"/>
                </a:lnTo>
                <a:lnTo>
                  <a:pt x="163555" y="98353"/>
                </a:lnTo>
                <a:lnTo>
                  <a:pt x="151702" y="65181"/>
                </a:lnTo>
                <a:lnTo>
                  <a:pt x="156554" y="59379"/>
                </a:lnTo>
                <a:lnTo>
                  <a:pt x="160295" y="51693"/>
                </a:lnTo>
                <a:lnTo>
                  <a:pt x="162703" y="43346"/>
                </a:lnTo>
                <a:lnTo>
                  <a:pt x="163555" y="35559"/>
                </a:lnTo>
                <a:lnTo>
                  <a:pt x="157629" y="25558"/>
                </a:lnTo>
                <a:lnTo>
                  <a:pt x="144592" y="22224"/>
                </a:lnTo>
                <a:close/>
              </a:path>
              <a:path w="289560" h="136525">
                <a:moveTo>
                  <a:pt x="199103" y="0"/>
                </a:moveTo>
                <a:lnTo>
                  <a:pt x="163555" y="98353"/>
                </a:lnTo>
                <a:lnTo>
                  <a:pt x="263404" y="98353"/>
                </a:lnTo>
                <a:lnTo>
                  <a:pt x="289153" y="78207"/>
                </a:lnTo>
                <a:lnTo>
                  <a:pt x="285953" y="65575"/>
                </a:lnTo>
                <a:lnTo>
                  <a:pt x="265447" y="27255"/>
                </a:lnTo>
                <a:lnTo>
                  <a:pt x="217441" y="4919"/>
                </a:lnTo>
                <a:lnTo>
                  <a:pt x="199103" y="0"/>
                </a:lnTo>
                <a:close/>
              </a:path>
            </a:pathLst>
          </a:custGeom>
          <a:solidFill>
            <a:srgbClr val="EC2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05332" y="2926738"/>
            <a:ext cx="156385" cy="2024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83736" y="2903350"/>
            <a:ext cx="485775" cy="503555"/>
          </a:xfrm>
          <a:custGeom>
            <a:avLst/>
            <a:gdLst/>
            <a:ahLst/>
            <a:cxnLst/>
            <a:rect l="l" t="t" r="r" b="b"/>
            <a:pathLst>
              <a:path w="485775" h="503554">
                <a:moveTo>
                  <a:pt x="211585" y="0"/>
                </a:moveTo>
                <a:lnTo>
                  <a:pt x="123577" y="36396"/>
                </a:lnTo>
                <a:lnTo>
                  <a:pt x="81997" y="147587"/>
                </a:lnTo>
                <a:lnTo>
                  <a:pt x="123577" y="279855"/>
                </a:lnTo>
                <a:lnTo>
                  <a:pt x="51527" y="308922"/>
                </a:lnTo>
                <a:lnTo>
                  <a:pt x="0" y="440866"/>
                </a:lnTo>
                <a:lnTo>
                  <a:pt x="485671" y="503272"/>
                </a:lnTo>
                <a:lnTo>
                  <a:pt x="485671" y="440866"/>
                </a:lnTo>
                <a:lnTo>
                  <a:pt x="459535" y="334555"/>
                </a:lnTo>
                <a:lnTo>
                  <a:pt x="358114" y="279855"/>
                </a:lnTo>
                <a:lnTo>
                  <a:pt x="380155" y="147587"/>
                </a:lnTo>
                <a:lnTo>
                  <a:pt x="380155" y="60448"/>
                </a:lnTo>
                <a:lnTo>
                  <a:pt x="2115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890466" y="3235665"/>
            <a:ext cx="289560" cy="136525"/>
          </a:xfrm>
          <a:custGeom>
            <a:avLst/>
            <a:gdLst/>
            <a:ahLst/>
            <a:cxnLst/>
            <a:rect l="l" t="t" r="r" b="b"/>
            <a:pathLst>
              <a:path w="289560" h="136525">
                <a:moveTo>
                  <a:pt x="90091" y="0"/>
                </a:moveTo>
                <a:lnTo>
                  <a:pt x="37590" y="18335"/>
                </a:lnTo>
                <a:lnTo>
                  <a:pt x="7748" y="50948"/>
                </a:lnTo>
                <a:lnTo>
                  <a:pt x="41" y="78207"/>
                </a:lnTo>
                <a:lnTo>
                  <a:pt x="30091" y="102280"/>
                </a:lnTo>
                <a:lnTo>
                  <a:pt x="64734" y="120572"/>
                </a:lnTo>
                <a:lnTo>
                  <a:pt x="103153" y="132196"/>
                </a:lnTo>
                <a:lnTo>
                  <a:pt x="144571" y="136268"/>
                </a:lnTo>
                <a:lnTo>
                  <a:pt x="185329" y="132195"/>
                </a:lnTo>
                <a:lnTo>
                  <a:pt x="223529" y="120568"/>
                </a:lnTo>
                <a:lnTo>
                  <a:pt x="258396" y="102276"/>
                </a:lnTo>
                <a:lnTo>
                  <a:pt x="263409" y="98353"/>
                </a:lnTo>
                <a:lnTo>
                  <a:pt x="124446" y="98353"/>
                </a:lnTo>
                <a:lnTo>
                  <a:pt x="90091" y="0"/>
                </a:lnTo>
                <a:close/>
              </a:path>
              <a:path w="289560" h="136525">
                <a:moveTo>
                  <a:pt x="144592" y="22224"/>
                </a:moveTo>
                <a:lnTo>
                  <a:pt x="131555" y="25558"/>
                </a:lnTo>
                <a:lnTo>
                  <a:pt x="125629" y="35559"/>
                </a:lnTo>
                <a:lnTo>
                  <a:pt x="126466" y="43351"/>
                </a:lnTo>
                <a:lnTo>
                  <a:pt x="128749" y="51701"/>
                </a:lnTo>
                <a:lnTo>
                  <a:pt x="132141" y="59385"/>
                </a:lnTo>
                <a:lnTo>
                  <a:pt x="136309" y="65181"/>
                </a:lnTo>
                <a:lnTo>
                  <a:pt x="124446" y="98353"/>
                </a:lnTo>
                <a:lnTo>
                  <a:pt x="163555" y="98353"/>
                </a:lnTo>
                <a:lnTo>
                  <a:pt x="151702" y="65181"/>
                </a:lnTo>
                <a:lnTo>
                  <a:pt x="156554" y="59383"/>
                </a:lnTo>
                <a:lnTo>
                  <a:pt x="160295" y="51697"/>
                </a:lnTo>
                <a:lnTo>
                  <a:pt x="162703" y="43347"/>
                </a:lnTo>
                <a:lnTo>
                  <a:pt x="163555" y="35559"/>
                </a:lnTo>
                <a:lnTo>
                  <a:pt x="157629" y="25558"/>
                </a:lnTo>
                <a:lnTo>
                  <a:pt x="144592" y="22224"/>
                </a:lnTo>
                <a:close/>
              </a:path>
              <a:path w="289560" h="136525">
                <a:moveTo>
                  <a:pt x="199103" y="0"/>
                </a:moveTo>
                <a:lnTo>
                  <a:pt x="163555" y="98353"/>
                </a:lnTo>
                <a:lnTo>
                  <a:pt x="263409" y="98353"/>
                </a:lnTo>
                <a:lnTo>
                  <a:pt x="289153" y="78207"/>
                </a:lnTo>
                <a:lnTo>
                  <a:pt x="285953" y="65575"/>
                </a:lnTo>
                <a:lnTo>
                  <a:pt x="265447" y="27255"/>
                </a:lnTo>
                <a:lnTo>
                  <a:pt x="217441" y="4919"/>
                </a:lnTo>
                <a:lnTo>
                  <a:pt x="199103" y="0"/>
                </a:lnTo>
                <a:close/>
              </a:path>
            </a:pathLst>
          </a:custGeom>
          <a:solidFill>
            <a:srgbClr val="EC2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956633" y="3027259"/>
            <a:ext cx="156385" cy="2024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758803" y="5682451"/>
            <a:ext cx="1497336" cy="14973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971687" y="5826656"/>
            <a:ext cx="1069975" cy="1069975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34769" y="0"/>
                </a:moveTo>
                <a:lnTo>
                  <a:pt x="486094" y="2185"/>
                </a:lnTo>
                <a:lnTo>
                  <a:pt x="438644" y="8615"/>
                </a:lnTo>
                <a:lnTo>
                  <a:pt x="392607" y="19102"/>
                </a:lnTo>
                <a:lnTo>
                  <a:pt x="348172" y="33456"/>
                </a:lnTo>
                <a:lnTo>
                  <a:pt x="305527" y="51489"/>
                </a:lnTo>
                <a:lnTo>
                  <a:pt x="264862" y="73012"/>
                </a:lnTo>
                <a:lnTo>
                  <a:pt x="226365" y="97836"/>
                </a:lnTo>
                <a:lnTo>
                  <a:pt x="190225" y="125772"/>
                </a:lnTo>
                <a:lnTo>
                  <a:pt x="156631" y="156632"/>
                </a:lnTo>
                <a:lnTo>
                  <a:pt x="125771" y="190227"/>
                </a:lnTo>
                <a:lnTo>
                  <a:pt x="97836" y="226367"/>
                </a:lnTo>
                <a:lnTo>
                  <a:pt x="73012" y="264865"/>
                </a:lnTo>
                <a:lnTo>
                  <a:pt x="51489" y="305531"/>
                </a:lnTo>
                <a:lnTo>
                  <a:pt x="33456" y="348176"/>
                </a:lnTo>
                <a:lnTo>
                  <a:pt x="19102" y="392613"/>
                </a:lnTo>
                <a:lnTo>
                  <a:pt x="8615" y="438651"/>
                </a:lnTo>
                <a:lnTo>
                  <a:pt x="2185" y="486103"/>
                </a:lnTo>
                <a:lnTo>
                  <a:pt x="0" y="534779"/>
                </a:lnTo>
                <a:lnTo>
                  <a:pt x="2185" y="583453"/>
                </a:lnTo>
                <a:lnTo>
                  <a:pt x="8615" y="630904"/>
                </a:lnTo>
                <a:lnTo>
                  <a:pt x="19102" y="676941"/>
                </a:lnTo>
                <a:lnTo>
                  <a:pt x="33456" y="721376"/>
                </a:lnTo>
                <a:lnTo>
                  <a:pt x="51489" y="764021"/>
                </a:lnTo>
                <a:lnTo>
                  <a:pt x="73012" y="804686"/>
                </a:lnTo>
                <a:lnTo>
                  <a:pt x="97836" y="843183"/>
                </a:lnTo>
                <a:lnTo>
                  <a:pt x="125771" y="879323"/>
                </a:lnTo>
                <a:lnTo>
                  <a:pt x="156631" y="912917"/>
                </a:lnTo>
                <a:lnTo>
                  <a:pt x="190225" y="943776"/>
                </a:lnTo>
                <a:lnTo>
                  <a:pt x="226365" y="971712"/>
                </a:lnTo>
                <a:lnTo>
                  <a:pt x="264862" y="996536"/>
                </a:lnTo>
                <a:lnTo>
                  <a:pt x="305527" y="1018058"/>
                </a:lnTo>
                <a:lnTo>
                  <a:pt x="348172" y="1036091"/>
                </a:lnTo>
                <a:lnTo>
                  <a:pt x="392607" y="1050445"/>
                </a:lnTo>
                <a:lnTo>
                  <a:pt x="438644" y="1060932"/>
                </a:lnTo>
                <a:lnTo>
                  <a:pt x="486094" y="1067363"/>
                </a:lnTo>
                <a:lnTo>
                  <a:pt x="534769" y="1069548"/>
                </a:lnTo>
                <a:lnTo>
                  <a:pt x="583443" y="1067363"/>
                </a:lnTo>
                <a:lnTo>
                  <a:pt x="630893" y="1060932"/>
                </a:lnTo>
                <a:lnTo>
                  <a:pt x="676930" y="1050445"/>
                </a:lnTo>
                <a:lnTo>
                  <a:pt x="721366" y="1036091"/>
                </a:lnTo>
                <a:lnTo>
                  <a:pt x="764010" y="1018058"/>
                </a:lnTo>
                <a:lnTo>
                  <a:pt x="804675" y="996536"/>
                </a:lnTo>
                <a:lnTo>
                  <a:pt x="843172" y="971712"/>
                </a:lnTo>
                <a:lnTo>
                  <a:pt x="879312" y="943776"/>
                </a:lnTo>
                <a:lnTo>
                  <a:pt x="912906" y="912917"/>
                </a:lnTo>
                <a:lnTo>
                  <a:pt x="943766" y="879323"/>
                </a:lnTo>
                <a:lnTo>
                  <a:pt x="971702" y="843183"/>
                </a:lnTo>
                <a:lnTo>
                  <a:pt x="996525" y="804686"/>
                </a:lnTo>
                <a:lnTo>
                  <a:pt x="1018048" y="764021"/>
                </a:lnTo>
                <a:lnTo>
                  <a:pt x="1036081" y="721376"/>
                </a:lnTo>
                <a:lnTo>
                  <a:pt x="1050435" y="676941"/>
                </a:lnTo>
                <a:lnTo>
                  <a:pt x="1060922" y="630904"/>
                </a:lnTo>
                <a:lnTo>
                  <a:pt x="1067352" y="583453"/>
                </a:lnTo>
                <a:lnTo>
                  <a:pt x="1069538" y="534779"/>
                </a:lnTo>
                <a:lnTo>
                  <a:pt x="1067352" y="486103"/>
                </a:lnTo>
                <a:lnTo>
                  <a:pt x="1060922" y="438651"/>
                </a:lnTo>
                <a:lnTo>
                  <a:pt x="1050435" y="392613"/>
                </a:lnTo>
                <a:lnTo>
                  <a:pt x="1036081" y="348176"/>
                </a:lnTo>
                <a:lnTo>
                  <a:pt x="1018048" y="305531"/>
                </a:lnTo>
                <a:lnTo>
                  <a:pt x="996525" y="264865"/>
                </a:lnTo>
                <a:lnTo>
                  <a:pt x="971702" y="226367"/>
                </a:lnTo>
                <a:lnTo>
                  <a:pt x="943766" y="190227"/>
                </a:lnTo>
                <a:lnTo>
                  <a:pt x="912906" y="156632"/>
                </a:lnTo>
                <a:lnTo>
                  <a:pt x="879312" y="125772"/>
                </a:lnTo>
                <a:lnTo>
                  <a:pt x="843172" y="97836"/>
                </a:lnTo>
                <a:lnTo>
                  <a:pt x="804675" y="73012"/>
                </a:lnTo>
                <a:lnTo>
                  <a:pt x="764010" y="51489"/>
                </a:lnTo>
                <a:lnTo>
                  <a:pt x="721366" y="33456"/>
                </a:lnTo>
                <a:lnTo>
                  <a:pt x="676930" y="19102"/>
                </a:lnTo>
                <a:lnTo>
                  <a:pt x="630893" y="8615"/>
                </a:lnTo>
                <a:lnTo>
                  <a:pt x="583443" y="2185"/>
                </a:lnTo>
                <a:lnTo>
                  <a:pt x="534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10227" y="5682451"/>
            <a:ext cx="1465923" cy="14763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225225" y="5828604"/>
            <a:ext cx="1044575" cy="1044575"/>
          </a:xfrm>
          <a:custGeom>
            <a:avLst/>
            <a:gdLst/>
            <a:ahLst/>
            <a:cxnLst/>
            <a:rect l="l" t="t" r="r" b="b"/>
            <a:pathLst>
              <a:path w="1044575" h="1044575">
                <a:moveTo>
                  <a:pt x="522193" y="0"/>
                </a:moveTo>
                <a:lnTo>
                  <a:pt x="474663" y="2134"/>
                </a:lnTo>
                <a:lnTo>
                  <a:pt x="428328" y="8413"/>
                </a:lnTo>
                <a:lnTo>
                  <a:pt x="383373" y="18653"/>
                </a:lnTo>
                <a:lnTo>
                  <a:pt x="339983" y="32669"/>
                </a:lnTo>
                <a:lnTo>
                  <a:pt x="298341" y="50278"/>
                </a:lnTo>
                <a:lnTo>
                  <a:pt x="258632" y="71294"/>
                </a:lnTo>
                <a:lnTo>
                  <a:pt x="221040" y="95534"/>
                </a:lnTo>
                <a:lnTo>
                  <a:pt x="185750" y="122813"/>
                </a:lnTo>
                <a:lnTo>
                  <a:pt x="152946" y="152946"/>
                </a:lnTo>
                <a:lnTo>
                  <a:pt x="122813" y="185750"/>
                </a:lnTo>
                <a:lnTo>
                  <a:pt x="95534" y="221040"/>
                </a:lnTo>
                <a:lnTo>
                  <a:pt x="71294" y="258632"/>
                </a:lnTo>
                <a:lnTo>
                  <a:pt x="50278" y="298341"/>
                </a:lnTo>
                <a:lnTo>
                  <a:pt x="32669" y="339983"/>
                </a:lnTo>
                <a:lnTo>
                  <a:pt x="18653" y="383373"/>
                </a:lnTo>
                <a:lnTo>
                  <a:pt x="8413" y="428328"/>
                </a:lnTo>
                <a:lnTo>
                  <a:pt x="2134" y="474663"/>
                </a:lnTo>
                <a:lnTo>
                  <a:pt x="0" y="522193"/>
                </a:lnTo>
                <a:lnTo>
                  <a:pt x="2134" y="569723"/>
                </a:lnTo>
                <a:lnTo>
                  <a:pt x="8413" y="616058"/>
                </a:lnTo>
                <a:lnTo>
                  <a:pt x="18653" y="661013"/>
                </a:lnTo>
                <a:lnTo>
                  <a:pt x="32669" y="704403"/>
                </a:lnTo>
                <a:lnTo>
                  <a:pt x="50278" y="746045"/>
                </a:lnTo>
                <a:lnTo>
                  <a:pt x="71294" y="785754"/>
                </a:lnTo>
                <a:lnTo>
                  <a:pt x="95534" y="823346"/>
                </a:lnTo>
                <a:lnTo>
                  <a:pt x="122813" y="858636"/>
                </a:lnTo>
                <a:lnTo>
                  <a:pt x="152946" y="891440"/>
                </a:lnTo>
                <a:lnTo>
                  <a:pt x="185750" y="921573"/>
                </a:lnTo>
                <a:lnTo>
                  <a:pt x="221040" y="948852"/>
                </a:lnTo>
                <a:lnTo>
                  <a:pt x="258632" y="973092"/>
                </a:lnTo>
                <a:lnTo>
                  <a:pt x="298341" y="994108"/>
                </a:lnTo>
                <a:lnTo>
                  <a:pt x="339983" y="1011717"/>
                </a:lnTo>
                <a:lnTo>
                  <a:pt x="383373" y="1025733"/>
                </a:lnTo>
                <a:lnTo>
                  <a:pt x="428328" y="1035973"/>
                </a:lnTo>
                <a:lnTo>
                  <a:pt x="474663" y="1042253"/>
                </a:lnTo>
                <a:lnTo>
                  <a:pt x="522193" y="1044387"/>
                </a:lnTo>
                <a:lnTo>
                  <a:pt x="569723" y="1042253"/>
                </a:lnTo>
                <a:lnTo>
                  <a:pt x="616058" y="1035973"/>
                </a:lnTo>
                <a:lnTo>
                  <a:pt x="661013" y="1025733"/>
                </a:lnTo>
                <a:lnTo>
                  <a:pt x="704403" y="1011717"/>
                </a:lnTo>
                <a:lnTo>
                  <a:pt x="746045" y="994108"/>
                </a:lnTo>
                <a:lnTo>
                  <a:pt x="785754" y="973092"/>
                </a:lnTo>
                <a:lnTo>
                  <a:pt x="823346" y="948852"/>
                </a:lnTo>
                <a:lnTo>
                  <a:pt x="858636" y="921573"/>
                </a:lnTo>
                <a:lnTo>
                  <a:pt x="891440" y="891440"/>
                </a:lnTo>
                <a:lnTo>
                  <a:pt x="921573" y="858636"/>
                </a:lnTo>
                <a:lnTo>
                  <a:pt x="948852" y="823346"/>
                </a:lnTo>
                <a:lnTo>
                  <a:pt x="973092" y="785754"/>
                </a:lnTo>
                <a:lnTo>
                  <a:pt x="994108" y="746045"/>
                </a:lnTo>
                <a:lnTo>
                  <a:pt x="1011717" y="704403"/>
                </a:lnTo>
                <a:lnTo>
                  <a:pt x="1025733" y="661013"/>
                </a:lnTo>
                <a:lnTo>
                  <a:pt x="1035973" y="616058"/>
                </a:lnTo>
                <a:lnTo>
                  <a:pt x="1042253" y="569723"/>
                </a:lnTo>
                <a:lnTo>
                  <a:pt x="1044387" y="522193"/>
                </a:lnTo>
                <a:lnTo>
                  <a:pt x="1042253" y="474663"/>
                </a:lnTo>
                <a:lnTo>
                  <a:pt x="1035973" y="428328"/>
                </a:lnTo>
                <a:lnTo>
                  <a:pt x="1025733" y="383373"/>
                </a:lnTo>
                <a:lnTo>
                  <a:pt x="1011717" y="339983"/>
                </a:lnTo>
                <a:lnTo>
                  <a:pt x="994108" y="298341"/>
                </a:lnTo>
                <a:lnTo>
                  <a:pt x="973092" y="258632"/>
                </a:lnTo>
                <a:lnTo>
                  <a:pt x="948852" y="221040"/>
                </a:lnTo>
                <a:lnTo>
                  <a:pt x="921573" y="185750"/>
                </a:lnTo>
                <a:lnTo>
                  <a:pt x="891440" y="152946"/>
                </a:lnTo>
                <a:lnTo>
                  <a:pt x="858636" y="122813"/>
                </a:lnTo>
                <a:lnTo>
                  <a:pt x="823346" y="95534"/>
                </a:lnTo>
                <a:lnTo>
                  <a:pt x="785754" y="71294"/>
                </a:lnTo>
                <a:lnTo>
                  <a:pt x="746045" y="50278"/>
                </a:lnTo>
                <a:lnTo>
                  <a:pt x="704403" y="32669"/>
                </a:lnTo>
                <a:lnTo>
                  <a:pt x="661013" y="18653"/>
                </a:lnTo>
                <a:lnTo>
                  <a:pt x="616058" y="8413"/>
                </a:lnTo>
                <a:lnTo>
                  <a:pt x="569723" y="2134"/>
                </a:lnTo>
                <a:lnTo>
                  <a:pt x="5221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535985" y="6221691"/>
            <a:ext cx="422909" cy="401955"/>
          </a:xfrm>
          <a:custGeom>
            <a:avLst/>
            <a:gdLst/>
            <a:ahLst/>
            <a:cxnLst/>
            <a:rect l="l" t="t" r="r" b="b"/>
            <a:pathLst>
              <a:path w="422909" h="401954">
                <a:moveTo>
                  <a:pt x="219516" y="0"/>
                </a:moveTo>
                <a:lnTo>
                  <a:pt x="203328" y="0"/>
                </a:lnTo>
                <a:lnTo>
                  <a:pt x="195957" y="4586"/>
                </a:lnTo>
                <a:lnTo>
                  <a:pt x="138985" y="119964"/>
                </a:lnTo>
                <a:lnTo>
                  <a:pt x="11648" y="138466"/>
                </a:lnTo>
                <a:lnTo>
                  <a:pt x="5003" y="144079"/>
                </a:lnTo>
                <a:lnTo>
                  <a:pt x="0" y="159502"/>
                </a:lnTo>
                <a:lnTo>
                  <a:pt x="2078" y="167921"/>
                </a:lnTo>
                <a:lnTo>
                  <a:pt x="94243" y="257719"/>
                </a:lnTo>
                <a:lnTo>
                  <a:pt x="72484" y="384574"/>
                </a:lnTo>
                <a:lnTo>
                  <a:pt x="75751" y="392626"/>
                </a:lnTo>
                <a:lnTo>
                  <a:pt x="85992" y="400103"/>
                </a:lnTo>
                <a:lnTo>
                  <a:pt x="90389" y="401453"/>
                </a:lnTo>
                <a:lnTo>
                  <a:pt x="98159" y="401453"/>
                </a:lnTo>
                <a:lnTo>
                  <a:pt x="101551" y="400647"/>
                </a:lnTo>
                <a:lnTo>
                  <a:pt x="211422" y="342879"/>
                </a:lnTo>
                <a:lnTo>
                  <a:pt x="343194" y="342879"/>
                </a:lnTo>
                <a:lnTo>
                  <a:pt x="328581" y="257740"/>
                </a:lnTo>
                <a:lnTo>
                  <a:pt x="420793" y="167921"/>
                </a:lnTo>
                <a:lnTo>
                  <a:pt x="422854" y="159482"/>
                </a:lnTo>
                <a:lnTo>
                  <a:pt x="420358" y="151785"/>
                </a:lnTo>
                <a:lnTo>
                  <a:pt x="417877" y="144079"/>
                </a:lnTo>
                <a:lnTo>
                  <a:pt x="411217" y="138487"/>
                </a:lnTo>
                <a:lnTo>
                  <a:pt x="283860" y="119985"/>
                </a:lnTo>
                <a:lnTo>
                  <a:pt x="226888" y="4586"/>
                </a:lnTo>
                <a:lnTo>
                  <a:pt x="219516" y="0"/>
                </a:lnTo>
                <a:close/>
              </a:path>
              <a:path w="422909" h="401954">
                <a:moveTo>
                  <a:pt x="343194" y="342879"/>
                </a:moveTo>
                <a:lnTo>
                  <a:pt x="211422" y="342879"/>
                </a:lnTo>
                <a:lnTo>
                  <a:pt x="321252" y="400657"/>
                </a:lnTo>
                <a:lnTo>
                  <a:pt x="324665" y="401453"/>
                </a:lnTo>
                <a:lnTo>
                  <a:pt x="332434" y="401453"/>
                </a:lnTo>
                <a:lnTo>
                  <a:pt x="336843" y="400103"/>
                </a:lnTo>
                <a:lnTo>
                  <a:pt x="347073" y="392626"/>
                </a:lnTo>
                <a:lnTo>
                  <a:pt x="350350" y="384574"/>
                </a:lnTo>
                <a:lnTo>
                  <a:pt x="343194" y="342879"/>
                </a:lnTo>
                <a:close/>
              </a:path>
            </a:pathLst>
          </a:custGeom>
          <a:solidFill>
            <a:srgbClr val="EC2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56746" y="6090764"/>
            <a:ext cx="201292" cy="1911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436800" y="6090764"/>
            <a:ext cx="201292" cy="1911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386996" y="2480939"/>
            <a:ext cx="1497336" cy="14973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605125" y="2527560"/>
            <a:ext cx="1069975" cy="1069975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34769" y="0"/>
                </a:moveTo>
                <a:lnTo>
                  <a:pt x="486093" y="2185"/>
                </a:lnTo>
                <a:lnTo>
                  <a:pt x="438641" y="8615"/>
                </a:lnTo>
                <a:lnTo>
                  <a:pt x="392603" y="19102"/>
                </a:lnTo>
                <a:lnTo>
                  <a:pt x="348167" y="33456"/>
                </a:lnTo>
                <a:lnTo>
                  <a:pt x="305522" y="51489"/>
                </a:lnTo>
                <a:lnTo>
                  <a:pt x="264857" y="73012"/>
                </a:lnTo>
                <a:lnTo>
                  <a:pt x="226360" y="97836"/>
                </a:lnTo>
                <a:lnTo>
                  <a:pt x="190221" y="125771"/>
                </a:lnTo>
                <a:lnTo>
                  <a:pt x="156627" y="156631"/>
                </a:lnTo>
                <a:lnTo>
                  <a:pt x="125768" y="190225"/>
                </a:lnTo>
                <a:lnTo>
                  <a:pt x="97833" y="226365"/>
                </a:lnTo>
                <a:lnTo>
                  <a:pt x="73009" y="264862"/>
                </a:lnTo>
                <a:lnTo>
                  <a:pt x="51487" y="305527"/>
                </a:lnTo>
                <a:lnTo>
                  <a:pt x="33455" y="348172"/>
                </a:lnTo>
                <a:lnTo>
                  <a:pt x="19101" y="392607"/>
                </a:lnTo>
                <a:lnTo>
                  <a:pt x="8615" y="438644"/>
                </a:lnTo>
                <a:lnTo>
                  <a:pt x="2185" y="486094"/>
                </a:lnTo>
                <a:lnTo>
                  <a:pt x="0" y="534769"/>
                </a:lnTo>
                <a:lnTo>
                  <a:pt x="2185" y="583445"/>
                </a:lnTo>
                <a:lnTo>
                  <a:pt x="8615" y="630896"/>
                </a:lnTo>
                <a:lnTo>
                  <a:pt x="19101" y="676934"/>
                </a:lnTo>
                <a:lnTo>
                  <a:pt x="33455" y="721370"/>
                </a:lnTo>
                <a:lnTo>
                  <a:pt x="51487" y="764015"/>
                </a:lnTo>
                <a:lnTo>
                  <a:pt x="73009" y="804680"/>
                </a:lnTo>
                <a:lnTo>
                  <a:pt x="97833" y="843177"/>
                </a:lnTo>
                <a:lnTo>
                  <a:pt x="125768" y="879317"/>
                </a:lnTo>
                <a:lnTo>
                  <a:pt x="156627" y="912910"/>
                </a:lnTo>
                <a:lnTo>
                  <a:pt x="190221" y="943769"/>
                </a:lnTo>
                <a:lnTo>
                  <a:pt x="226360" y="971704"/>
                </a:lnTo>
                <a:lnTo>
                  <a:pt x="264857" y="996528"/>
                </a:lnTo>
                <a:lnTo>
                  <a:pt x="305522" y="1018050"/>
                </a:lnTo>
                <a:lnTo>
                  <a:pt x="348167" y="1036082"/>
                </a:lnTo>
                <a:lnTo>
                  <a:pt x="392603" y="1050436"/>
                </a:lnTo>
                <a:lnTo>
                  <a:pt x="438641" y="1060922"/>
                </a:lnTo>
                <a:lnTo>
                  <a:pt x="486093" y="1067352"/>
                </a:lnTo>
                <a:lnTo>
                  <a:pt x="534769" y="1069538"/>
                </a:lnTo>
                <a:lnTo>
                  <a:pt x="583443" y="1067352"/>
                </a:lnTo>
                <a:lnTo>
                  <a:pt x="630893" y="1060922"/>
                </a:lnTo>
                <a:lnTo>
                  <a:pt x="676930" y="1050436"/>
                </a:lnTo>
                <a:lnTo>
                  <a:pt x="721366" y="1036082"/>
                </a:lnTo>
                <a:lnTo>
                  <a:pt x="764010" y="1018050"/>
                </a:lnTo>
                <a:lnTo>
                  <a:pt x="804675" y="996528"/>
                </a:lnTo>
                <a:lnTo>
                  <a:pt x="843172" y="971704"/>
                </a:lnTo>
                <a:lnTo>
                  <a:pt x="879312" y="943769"/>
                </a:lnTo>
                <a:lnTo>
                  <a:pt x="912906" y="912910"/>
                </a:lnTo>
                <a:lnTo>
                  <a:pt x="943766" y="879317"/>
                </a:lnTo>
                <a:lnTo>
                  <a:pt x="971702" y="843177"/>
                </a:lnTo>
                <a:lnTo>
                  <a:pt x="996525" y="804680"/>
                </a:lnTo>
                <a:lnTo>
                  <a:pt x="1018048" y="764015"/>
                </a:lnTo>
                <a:lnTo>
                  <a:pt x="1036081" y="721370"/>
                </a:lnTo>
                <a:lnTo>
                  <a:pt x="1050435" y="676934"/>
                </a:lnTo>
                <a:lnTo>
                  <a:pt x="1060922" y="630896"/>
                </a:lnTo>
                <a:lnTo>
                  <a:pt x="1067352" y="583445"/>
                </a:lnTo>
                <a:lnTo>
                  <a:pt x="1069538" y="534769"/>
                </a:lnTo>
                <a:lnTo>
                  <a:pt x="1067352" y="486094"/>
                </a:lnTo>
                <a:lnTo>
                  <a:pt x="1060922" y="438644"/>
                </a:lnTo>
                <a:lnTo>
                  <a:pt x="1050435" y="392607"/>
                </a:lnTo>
                <a:lnTo>
                  <a:pt x="1036081" y="348172"/>
                </a:lnTo>
                <a:lnTo>
                  <a:pt x="1018048" y="305527"/>
                </a:lnTo>
                <a:lnTo>
                  <a:pt x="996525" y="264862"/>
                </a:lnTo>
                <a:lnTo>
                  <a:pt x="971702" y="226365"/>
                </a:lnTo>
                <a:lnTo>
                  <a:pt x="943766" y="190225"/>
                </a:lnTo>
                <a:lnTo>
                  <a:pt x="912906" y="156631"/>
                </a:lnTo>
                <a:lnTo>
                  <a:pt x="879312" y="125771"/>
                </a:lnTo>
                <a:lnTo>
                  <a:pt x="843172" y="97836"/>
                </a:lnTo>
                <a:lnTo>
                  <a:pt x="804675" y="73012"/>
                </a:lnTo>
                <a:lnTo>
                  <a:pt x="764010" y="51489"/>
                </a:lnTo>
                <a:lnTo>
                  <a:pt x="721366" y="33456"/>
                </a:lnTo>
                <a:lnTo>
                  <a:pt x="676930" y="19102"/>
                </a:lnTo>
                <a:lnTo>
                  <a:pt x="630893" y="8615"/>
                </a:lnTo>
                <a:lnTo>
                  <a:pt x="583443" y="2185"/>
                </a:lnTo>
                <a:lnTo>
                  <a:pt x="534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423613" y="5682451"/>
            <a:ext cx="1497336" cy="1497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636496" y="5880100"/>
            <a:ext cx="1069975" cy="1069975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83443" y="2185"/>
                </a:moveTo>
                <a:lnTo>
                  <a:pt x="486094" y="2185"/>
                </a:lnTo>
                <a:lnTo>
                  <a:pt x="438644" y="8615"/>
                </a:lnTo>
                <a:lnTo>
                  <a:pt x="392607" y="19102"/>
                </a:lnTo>
                <a:lnTo>
                  <a:pt x="348172" y="33456"/>
                </a:lnTo>
                <a:lnTo>
                  <a:pt x="305527" y="51489"/>
                </a:lnTo>
                <a:lnTo>
                  <a:pt x="264862" y="73012"/>
                </a:lnTo>
                <a:lnTo>
                  <a:pt x="226365" y="97836"/>
                </a:lnTo>
                <a:lnTo>
                  <a:pt x="190225" y="125771"/>
                </a:lnTo>
                <a:lnTo>
                  <a:pt x="156631" y="156631"/>
                </a:lnTo>
                <a:lnTo>
                  <a:pt x="125771" y="190225"/>
                </a:lnTo>
                <a:lnTo>
                  <a:pt x="97836" y="226365"/>
                </a:lnTo>
                <a:lnTo>
                  <a:pt x="73012" y="264862"/>
                </a:lnTo>
                <a:lnTo>
                  <a:pt x="51489" y="305527"/>
                </a:lnTo>
                <a:lnTo>
                  <a:pt x="33456" y="348172"/>
                </a:lnTo>
                <a:lnTo>
                  <a:pt x="19102" y="392607"/>
                </a:lnTo>
                <a:lnTo>
                  <a:pt x="8615" y="438644"/>
                </a:lnTo>
                <a:lnTo>
                  <a:pt x="2185" y="486094"/>
                </a:lnTo>
                <a:lnTo>
                  <a:pt x="0" y="534769"/>
                </a:lnTo>
                <a:lnTo>
                  <a:pt x="2185" y="583443"/>
                </a:lnTo>
                <a:lnTo>
                  <a:pt x="8615" y="630893"/>
                </a:lnTo>
                <a:lnTo>
                  <a:pt x="19102" y="676930"/>
                </a:lnTo>
                <a:lnTo>
                  <a:pt x="33456" y="721366"/>
                </a:lnTo>
                <a:lnTo>
                  <a:pt x="51489" y="764010"/>
                </a:lnTo>
                <a:lnTo>
                  <a:pt x="73012" y="804675"/>
                </a:lnTo>
                <a:lnTo>
                  <a:pt x="97836" y="843172"/>
                </a:lnTo>
                <a:lnTo>
                  <a:pt x="125771" y="879312"/>
                </a:lnTo>
                <a:lnTo>
                  <a:pt x="156631" y="912906"/>
                </a:lnTo>
                <a:lnTo>
                  <a:pt x="190225" y="943766"/>
                </a:lnTo>
                <a:lnTo>
                  <a:pt x="226365" y="971702"/>
                </a:lnTo>
                <a:lnTo>
                  <a:pt x="264862" y="996525"/>
                </a:lnTo>
                <a:lnTo>
                  <a:pt x="305527" y="1018048"/>
                </a:lnTo>
                <a:lnTo>
                  <a:pt x="348172" y="1036081"/>
                </a:lnTo>
                <a:lnTo>
                  <a:pt x="392607" y="1050435"/>
                </a:lnTo>
                <a:lnTo>
                  <a:pt x="438644" y="1060922"/>
                </a:lnTo>
                <a:lnTo>
                  <a:pt x="486094" y="1067352"/>
                </a:lnTo>
                <a:lnTo>
                  <a:pt x="534769" y="1069538"/>
                </a:lnTo>
                <a:lnTo>
                  <a:pt x="583443" y="1067352"/>
                </a:lnTo>
                <a:lnTo>
                  <a:pt x="630893" y="1060922"/>
                </a:lnTo>
                <a:lnTo>
                  <a:pt x="676930" y="1050435"/>
                </a:lnTo>
                <a:lnTo>
                  <a:pt x="721366" y="1036081"/>
                </a:lnTo>
                <a:lnTo>
                  <a:pt x="764010" y="1018048"/>
                </a:lnTo>
                <a:lnTo>
                  <a:pt x="804675" y="996525"/>
                </a:lnTo>
                <a:lnTo>
                  <a:pt x="843172" y="971702"/>
                </a:lnTo>
                <a:lnTo>
                  <a:pt x="879312" y="943766"/>
                </a:lnTo>
                <a:lnTo>
                  <a:pt x="912906" y="912906"/>
                </a:lnTo>
                <a:lnTo>
                  <a:pt x="943766" y="879312"/>
                </a:lnTo>
                <a:lnTo>
                  <a:pt x="971702" y="843172"/>
                </a:lnTo>
                <a:lnTo>
                  <a:pt x="996525" y="804675"/>
                </a:lnTo>
                <a:lnTo>
                  <a:pt x="1018048" y="764010"/>
                </a:lnTo>
                <a:lnTo>
                  <a:pt x="1036081" y="721366"/>
                </a:lnTo>
                <a:lnTo>
                  <a:pt x="1050435" y="676930"/>
                </a:lnTo>
                <a:lnTo>
                  <a:pt x="1060922" y="630893"/>
                </a:lnTo>
                <a:lnTo>
                  <a:pt x="1067352" y="583443"/>
                </a:lnTo>
                <a:lnTo>
                  <a:pt x="1069538" y="534769"/>
                </a:lnTo>
                <a:lnTo>
                  <a:pt x="1067352" y="486094"/>
                </a:lnTo>
                <a:lnTo>
                  <a:pt x="1060922" y="438644"/>
                </a:lnTo>
                <a:lnTo>
                  <a:pt x="1050435" y="392607"/>
                </a:lnTo>
                <a:lnTo>
                  <a:pt x="1036081" y="348172"/>
                </a:lnTo>
                <a:lnTo>
                  <a:pt x="1018048" y="305527"/>
                </a:lnTo>
                <a:lnTo>
                  <a:pt x="996525" y="264862"/>
                </a:lnTo>
                <a:lnTo>
                  <a:pt x="971702" y="226365"/>
                </a:lnTo>
                <a:lnTo>
                  <a:pt x="943766" y="190225"/>
                </a:lnTo>
                <a:lnTo>
                  <a:pt x="912906" y="156631"/>
                </a:lnTo>
                <a:lnTo>
                  <a:pt x="879312" y="125771"/>
                </a:lnTo>
                <a:lnTo>
                  <a:pt x="843172" y="97836"/>
                </a:lnTo>
                <a:lnTo>
                  <a:pt x="804675" y="73012"/>
                </a:lnTo>
                <a:lnTo>
                  <a:pt x="764010" y="51489"/>
                </a:lnTo>
                <a:lnTo>
                  <a:pt x="721366" y="33456"/>
                </a:lnTo>
                <a:lnTo>
                  <a:pt x="676930" y="19102"/>
                </a:lnTo>
                <a:lnTo>
                  <a:pt x="630893" y="8615"/>
                </a:lnTo>
                <a:lnTo>
                  <a:pt x="583443" y="2185"/>
                </a:lnTo>
                <a:close/>
              </a:path>
              <a:path w="1069975" h="1069975">
                <a:moveTo>
                  <a:pt x="534769" y="0"/>
                </a:moveTo>
                <a:lnTo>
                  <a:pt x="486094" y="2185"/>
                </a:lnTo>
                <a:lnTo>
                  <a:pt x="583443" y="2185"/>
                </a:lnTo>
                <a:lnTo>
                  <a:pt x="534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81660" y="5909939"/>
            <a:ext cx="1497336" cy="1497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93151" y="5982872"/>
            <a:ext cx="1069975" cy="1069975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83445" y="2185"/>
                </a:moveTo>
                <a:lnTo>
                  <a:pt x="486094" y="2185"/>
                </a:lnTo>
                <a:lnTo>
                  <a:pt x="438644" y="8615"/>
                </a:lnTo>
                <a:lnTo>
                  <a:pt x="392607" y="19102"/>
                </a:lnTo>
                <a:lnTo>
                  <a:pt x="348172" y="33456"/>
                </a:lnTo>
                <a:lnTo>
                  <a:pt x="305527" y="51489"/>
                </a:lnTo>
                <a:lnTo>
                  <a:pt x="264862" y="73012"/>
                </a:lnTo>
                <a:lnTo>
                  <a:pt x="226365" y="97836"/>
                </a:lnTo>
                <a:lnTo>
                  <a:pt x="190225" y="125771"/>
                </a:lnTo>
                <a:lnTo>
                  <a:pt x="156631" y="156631"/>
                </a:lnTo>
                <a:lnTo>
                  <a:pt x="125771" y="190225"/>
                </a:lnTo>
                <a:lnTo>
                  <a:pt x="97836" y="226365"/>
                </a:lnTo>
                <a:lnTo>
                  <a:pt x="73012" y="264862"/>
                </a:lnTo>
                <a:lnTo>
                  <a:pt x="51489" y="305527"/>
                </a:lnTo>
                <a:lnTo>
                  <a:pt x="33456" y="348172"/>
                </a:lnTo>
                <a:lnTo>
                  <a:pt x="19102" y="392607"/>
                </a:lnTo>
                <a:lnTo>
                  <a:pt x="8615" y="438644"/>
                </a:lnTo>
                <a:lnTo>
                  <a:pt x="2185" y="486094"/>
                </a:lnTo>
                <a:lnTo>
                  <a:pt x="0" y="534769"/>
                </a:lnTo>
                <a:lnTo>
                  <a:pt x="2185" y="583443"/>
                </a:lnTo>
                <a:lnTo>
                  <a:pt x="8615" y="630893"/>
                </a:lnTo>
                <a:lnTo>
                  <a:pt x="19102" y="676930"/>
                </a:lnTo>
                <a:lnTo>
                  <a:pt x="33456" y="721366"/>
                </a:lnTo>
                <a:lnTo>
                  <a:pt x="51489" y="764010"/>
                </a:lnTo>
                <a:lnTo>
                  <a:pt x="73012" y="804675"/>
                </a:lnTo>
                <a:lnTo>
                  <a:pt x="97836" y="843172"/>
                </a:lnTo>
                <a:lnTo>
                  <a:pt x="125771" y="879312"/>
                </a:lnTo>
                <a:lnTo>
                  <a:pt x="156631" y="912906"/>
                </a:lnTo>
                <a:lnTo>
                  <a:pt x="190225" y="943766"/>
                </a:lnTo>
                <a:lnTo>
                  <a:pt x="226365" y="971702"/>
                </a:lnTo>
                <a:lnTo>
                  <a:pt x="264862" y="996525"/>
                </a:lnTo>
                <a:lnTo>
                  <a:pt x="305527" y="1018048"/>
                </a:lnTo>
                <a:lnTo>
                  <a:pt x="348172" y="1036081"/>
                </a:lnTo>
                <a:lnTo>
                  <a:pt x="392607" y="1050435"/>
                </a:lnTo>
                <a:lnTo>
                  <a:pt x="438644" y="1060922"/>
                </a:lnTo>
                <a:lnTo>
                  <a:pt x="486094" y="1067352"/>
                </a:lnTo>
                <a:lnTo>
                  <a:pt x="534769" y="1069538"/>
                </a:lnTo>
                <a:lnTo>
                  <a:pt x="583445" y="1067352"/>
                </a:lnTo>
                <a:lnTo>
                  <a:pt x="630896" y="1060922"/>
                </a:lnTo>
                <a:lnTo>
                  <a:pt x="676934" y="1050435"/>
                </a:lnTo>
                <a:lnTo>
                  <a:pt x="721370" y="1036081"/>
                </a:lnTo>
                <a:lnTo>
                  <a:pt x="764015" y="1018048"/>
                </a:lnTo>
                <a:lnTo>
                  <a:pt x="804680" y="996525"/>
                </a:lnTo>
                <a:lnTo>
                  <a:pt x="843177" y="971702"/>
                </a:lnTo>
                <a:lnTo>
                  <a:pt x="879317" y="943766"/>
                </a:lnTo>
                <a:lnTo>
                  <a:pt x="912910" y="912906"/>
                </a:lnTo>
                <a:lnTo>
                  <a:pt x="943769" y="879312"/>
                </a:lnTo>
                <a:lnTo>
                  <a:pt x="971704" y="843172"/>
                </a:lnTo>
                <a:lnTo>
                  <a:pt x="996528" y="804675"/>
                </a:lnTo>
                <a:lnTo>
                  <a:pt x="1018050" y="764010"/>
                </a:lnTo>
                <a:lnTo>
                  <a:pt x="1036082" y="721366"/>
                </a:lnTo>
                <a:lnTo>
                  <a:pt x="1050436" y="676930"/>
                </a:lnTo>
                <a:lnTo>
                  <a:pt x="1060922" y="630893"/>
                </a:lnTo>
                <a:lnTo>
                  <a:pt x="1067352" y="583443"/>
                </a:lnTo>
                <a:lnTo>
                  <a:pt x="1069538" y="534769"/>
                </a:lnTo>
                <a:lnTo>
                  <a:pt x="1067352" y="486094"/>
                </a:lnTo>
                <a:lnTo>
                  <a:pt x="1060922" y="438644"/>
                </a:lnTo>
                <a:lnTo>
                  <a:pt x="1050436" y="392607"/>
                </a:lnTo>
                <a:lnTo>
                  <a:pt x="1036082" y="348172"/>
                </a:lnTo>
                <a:lnTo>
                  <a:pt x="1018050" y="305527"/>
                </a:lnTo>
                <a:lnTo>
                  <a:pt x="996528" y="264862"/>
                </a:lnTo>
                <a:lnTo>
                  <a:pt x="971704" y="226365"/>
                </a:lnTo>
                <a:lnTo>
                  <a:pt x="943769" y="190225"/>
                </a:lnTo>
                <a:lnTo>
                  <a:pt x="912910" y="156631"/>
                </a:lnTo>
                <a:lnTo>
                  <a:pt x="879317" y="125771"/>
                </a:lnTo>
                <a:lnTo>
                  <a:pt x="843177" y="97836"/>
                </a:lnTo>
                <a:lnTo>
                  <a:pt x="804680" y="73012"/>
                </a:lnTo>
                <a:lnTo>
                  <a:pt x="764015" y="51489"/>
                </a:lnTo>
                <a:lnTo>
                  <a:pt x="721370" y="33456"/>
                </a:lnTo>
                <a:lnTo>
                  <a:pt x="676934" y="19102"/>
                </a:lnTo>
                <a:lnTo>
                  <a:pt x="630896" y="8615"/>
                </a:lnTo>
                <a:lnTo>
                  <a:pt x="583445" y="2185"/>
                </a:lnTo>
                <a:close/>
              </a:path>
              <a:path w="1069975" h="1069975">
                <a:moveTo>
                  <a:pt x="534769" y="0"/>
                </a:moveTo>
                <a:lnTo>
                  <a:pt x="486094" y="2185"/>
                </a:lnTo>
                <a:lnTo>
                  <a:pt x="583445" y="2185"/>
                </a:lnTo>
                <a:lnTo>
                  <a:pt x="534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041761" y="5818573"/>
            <a:ext cx="1486865" cy="14973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252655" y="5958830"/>
            <a:ext cx="1069975" cy="1069975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34769" y="0"/>
                </a:moveTo>
                <a:lnTo>
                  <a:pt x="486094" y="2185"/>
                </a:lnTo>
                <a:lnTo>
                  <a:pt x="438644" y="8615"/>
                </a:lnTo>
                <a:lnTo>
                  <a:pt x="392607" y="19101"/>
                </a:lnTo>
                <a:lnTo>
                  <a:pt x="348172" y="33455"/>
                </a:lnTo>
                <a:lnTo>
                  <a:pt x="305527" y="51487"/>
                </a:lnTo>
                <a:lnTo>
                  <a:pt x="264862" y="73009"/>
                </a:lnTo>
                <a:lnTo>
                  <a:pt x="226365" y="97833"/>
                </a:lnTo>
                <a:lnTo>
                  <a:pt x="190225" y="125768"/>
                </a:lnTo>
                <a:lnTo>
                  <a:pt x="156631" y="156627"/>
                </a:lnTo>
                <a:lnTo>
                  <a:pt x="125771" y="190221"/>
                </a:lnTo>
                <a:lnTo>
                  <a:pt x="97836" y="226360"/>
                </a:lnTo>
                <a:lnTo>
                  <a:pt x="73012" y="264857"/>
                </a:lnTo>
                <a:lnTo>
                  <a:pt x="51489" y="305522"/>
                </a:lnTo>
                <a:lnTo>
                  <a:pt x="33456" y="348167"/>
                </a:lnTo>
                <a:lnTo>
                  <a:pt x="19102" y="392603"/>
                </a:lnTo>
                <a:lnTo>
                  <a:pt x="8615" y="438641"/>
                </a:lnTo>
                <a:lnTo>
                  <a:pt x="2185" y="486093"/>
                </a:lnTo>
                <a:lnTo>
                  <a:pt x="0" y="534769"/>
                </a:lnTo>
                <a:lnTo>
                  <a:pt x="2185" y="583443"/>
                </a:lnTo>
                <a:lnTo>
                  <a:pt x="8615" y="630893"/>
                </a:lnTo>
                <a:lnTo>
                  <a:pt x="19102" y="676930"/>
                </a:lnTo>
                <a:lnTo>
                  <a:pt x="33456" y="721366"/>
                </a:lnTo>
                <a:lnTo>
                  <a:pt x="51489" y="764010"/>
                </a:lnTo>
                <a:lnTo>
                  <a:pt x="73012" y="804675"/>
                </a:lnTo>
                <a:lnTo>
                  <a:pt x="97836" y="843172"/>
                </a:lnTo>
                <a:lnTo>
                  <a:pt x="125771" y="879312"/>
                </a:lnTo>
                <a:lnTo>
                  <a:pt x="156631" y="912906"/>
                </a:lnTo>
                <a:lnTo>
                  <a:pt x="190225" y="943766"/>
                </a:lnTo>
                <a:lnTo>
                  <a:pt x="226365" y="971702"/>
                </a:lnTo>
                <a:lnTo>
                  <a:pt x="264862" y="996525"/>
                </a:lnTo>
                <a:lnTo>
                  <a:pt x="305527" y="1018048"/>
                </a:lnTo>
                <a:lnTo>
                  <a:pt x="348172" y="1036081"/>
                </a:lnTo>
                <a:lnTo>
                  <a:pt x="392607" y="1050435"/>
                </a:lnTo>
                <a:lnTo>
                  <a:pt x="438644" y="1060922"/>
                </a:lnTo>
                <a:lnTo>
                  <a:pt x="486094" y="1067352"/>
                </a:lnTo>
                <a:lnTo>
                  <a:pt x="534769" y="1069538"/>
                </a:lnTo>
                <a:lnTo>
                  <a:pt x="583443" y="1067352"/>
                </a:lnTo>
                <a:lnTo>
                  <a:pt x="630893" y="1060922"/>
                </a:lnTo>
                <a:lnTo>
                  <a:pt x="676930" y="1050435"/>
                </a:lnTo>
                <a:lnTo>
                  <a:pt x="721366" y="1036081"/>
                </a:lnTo>
                <a:lnTo>
                  <a:pt x="764010" y="1018048"/>
                </a:lnTo>
                <a:lnTo>
                  <a:pt x="804675" y="996525"/>
                </a:lnTo>
                <a:lnTo>
                  <a:pt x="843172" y="971702"/>
                </a:lnTo>
                <a:lnTo>
                  <a:pt x="879312" y="943766"/>
                </a:lnTo>
                <a:lnTo>
                  <a:pt x="912906" y="912906"/>
                </a:lnTo>
                <a:lnTo>
                  <a:pt x="943766" y="879312"/>
                </a:lnTo>
                <a:lnTo>
                  <a:pt x="971702" y="843172"/>
                </a:lnTo>
                <a:lnTo>
                  <a:pt x="996525" y="804675"/>
                </a:lnTo>
                <a:lnTo>
                  <a:pt x="1018048" y="764010"/>
                </a:lnTo>
                <a:lnTo>
                  <a:pt x="1036081" y="721366"/>
                </a:lnTo>
                <a:lnTo>
                  <a:pt x="1050435" y="676930"/>
                </a:lnTo>
                <a:lnTo>
                  <a:pt x="1060922" y="630893"/>
                </a:lnTo>
                <a:lnTo>
                  <a:pt x="1067352" y="583443"/>
                </a:lnTo>
                <a:lnTo>
                  <a:pt x="1069538" y="534769"/>
                </a:lnTo>
                <a:lnTo>
                  <a:pt x="1067352" y="486093"/>
                </a:lnTo>
                <a:lnTo>
                  <a:pt x="1060922" y="438641"/>
                </a:lnTo>
                <a:lnTo>
                  <a:pt x="1050435" y="392603"/>
                </a:lnTo>
                <a:lnTo>
                  <a:pt x="1036081" y="348167"/>
                </a:lnTo>
                <a:lnTo>
                  <a:pt x="1018048" y="305522"/>
                </a:lnTo>
                <a:lnTo>
                  <a:pt x="996525" y="264857"/>
                </a:lnTo>
                <a:lnTo>
                  <a:pt x="971702" y="226360"/>
                </a:lnTo>
                <a:lnTo>
                  <a:pt x="943766" y="190221"/>
                </a:lnTo>
                <a:lnTo>
                  <a:pt x="912906" y="156627"/>
                </a:lnTo>
                <a:lnTo>
                  <a:pt x="879312" y="125768"/>
                </a:lnTo>
                <a:lnTo>
                  <a:pt x="843172" y="97833"/>
                </a:lnTo>
                <a:lnTo>
                  <a:pt x="804675" y="73009"/>
                </a:lnTo>
                <a:lnTo>
                  <a:pt x="764010" y="51487"/>
                </a:lnTo>
                <a:lnTo>
                  <a:pt x="721366" y="33455"/>
                </a:lnTo>
                <a:lnTo>
                  <a:pt x="676930" y="19101"/>
                </a:lnTo>
                <a:lnTo>
                  <a:pt x="630893" y="8615"/>
                </a:lnTo>
                <a:lnTo>
                  <a:pt x="583443" y="2185"/>
                </a:lnTo>
                <a:lnTo>
                  <a:pt x="534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350624" y="3784243"/>
            <a:ext cx="2435860" cy="0"/>
          </a:xfrm>
          <a:custGeom>
            <a:avLst/>
            <a:gdLst/>
            <a:ahLst/>
            <a:cxnLst/>
            <a:rect l="l" t="t" r="r" b="b"/>
            <a:pathLst>
              <a:path w="2435859">
                <a:moveTo>
                  <a:pt x="2435256" y="0"/>
                </a:moveTo>
                <a:lnTo>
                  <a:pt x="0" y="3"/>
                </a:lnTo>
              </a:path>
            </a:pathLst>
          </a:custGeom>
          <a:ln w="29842">
            <a:solidFill>
              <a:srgbClr val="979797">
                <a:alpha val="41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 flipV="1">
            <a:off x="12258130" y="3741460"/>
            <a:ext cx="2250732" cy="45719"/>
          </a:xfrm>
          <a:custGeom>
            <a:avLst/>
            <a:gdLst/>
            <a:ahLst/>
            <a:cxnLst/>
            <a:rect l="l" t="t" r="r" b="b"/>
            <a:pathLst>
              <a:path w="1529080">
                <a:moveTo>
                  <a:pt x="1528647" y="0"/>
                </a:moveTo>
                <a:lnTo>
                  <a:pt x="0" y="5"/>
                </a:lnTo>
              </a:path>
            </a:pathLst>
          </a:custGeom>
          <a:ln w="29842">
            <a:solidFill>
              <a:srgbClr val="979797">
                <a:alpha val="41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164679" y="4629319"/>
            <a:ext cx="2812415" cy="1178560"/>
          </a:xfrm>
          <a:custGeom>
            <a:avLst/>
            <a:gdLst/>
            <a:ahLst/>
            <a:cxnLst/>
            <a:rect l="l" t="t" r="r" b="b"/>
            <a:pathLst>
              <a:path w="2812415" h="1178560">
                <a:moveTo>
                  <a:pt x="2811806" y="0"/>
                </a:moveTo>
                <a:lnTo>
                  <a:pt x="0" y="1178274"/>
                </a:lnTo>
              </a:path>
            </a:pathLst>
          </a:custGeom>
          <a:ln w="29842">
            <a:solidFill>
              <a:srgbClr val="979797">
                <a:alpha val="41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2258130" y="4500321"/>
            <a:ext cx="1498411" cy="703758"/>
          </a:xfrm>
          <a:custGeom>
            <a:avLst/>
            <a:gdLst/>
            <a:ahLst/>
            <a:cxnLst/>
            <a:rect l="l" t="t" r="r" b="b"/>
            <a:pathLst>
              <a:path w="2568575" h="1273810">
                <a:moveTo>
                  <a:pt x="2568552" y="1273224"/>
                </a:moveTo>
                <a:lnTo>
                  <a:pt x="0" y="0"/>
                </a:lnTo>
              </a:path>
            </a:pathLst>
          </a:custGeom>
          <a:ln w="29842">
            <a:solidFill>
              <a:srgbClr val="979797">
                <a:alpha val="41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607150" y="4841182"/>
            <a:ext cx="620134" cy="754835"/>
          </a:xfrm>
          <a:custGeom>
            <a:avLst/>
            <a:gdLst/>
            <a:ahLst/>
            <a:cxnLst/>
            <a:rect l="l" t="t" r="r" b="b"/>
            <a:pathLst>
              <a:path w="877570" h="1042670">
                <a:moveTo>
                  <a:pt x="877194" y="1042211"/>
                </a:moveTo>
                <a:lnTo>
                  <a:pt x="0" y="0"/>
                </a:lnTo>
              </a:path>
            </a:pathLst>
          </a:custGeom>
          <a:ln w="29842">
            <a:solidFill>
              <a:srgbClr val="979797">
                <a:alpha val="41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105173" y="4941277"/>
            <a:ext cx="699135" cy="1004569"/>
          </a:xfrm>
          <a:custGeom>
            <a:avLst/>
            <a:gdLst/>
            <a:ahLst/>
            <a:cxnLst/>
            <a:rect l="l" t="t" r="r" b="b"/>
            <a:pathLst>
              <a:path w="699134" h="1004570">
                <a:moveTo>
                  <a:pt x="698781" y="0"/>
                </a:moveTo>
                <a:lnTo>
                  <a:pt x="0" y="1004373"/>
                </a:lnTo>
              </a:path>
            </a:pathLst>
          </a:custGeom>
          <a:ln w="29842">
            <a:solidFill>
              <a:srgbClr val="979797">
                <a:alpha val="41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 flipH="1">
            <a:off x="9915776" y="5034279"/>
            <a:ext cx="45719" cy="471144"/>
          </a:xfrm>
          <a:custGeom>
            <a:avLst/>
            <a:gdLst/>
            <a:ahLst/>
            <a:cxnLst/>
            <a:rect l="l" t="t" r="r" b="b"/>
            <a:pathLst>
              <a:path h="844550">
                <a:moveTo>
                  <a:pt x="0" y="0"/>
                </a:moveTo>
                <a:lnTo>
                  <a:pt x="4" y="843973"/>
                </a:lnTo>
              </a:path>
            </a:pathLst>
          </a:custGeom>
          <a:ln w="29842">
            <a:solidFill>
              <a:srgbClr val="979797">
                <a:alpha val="41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0" y="9354973"/>
            <a:ext cx="3266267" cy="195358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0" y="9482788"/>
            <a:ext cx="2939337" cy="182576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3" name="Picture 2" descr="C:\Users\Hotchili\Desktop\compensa_icons_v2\Icon_25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2083" y="6175749"/>
            <a:ext cx="398800" cy="54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3" descr="C:\Users\Hotchili\Desktop\compensa_icons_v2\Icon_2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0" y="2835844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C:\Users\Hotchili\Desktop\compensa_icons_v2\Icon_28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283" y="6190169"/>
            <a:ext cx="578253" cy="3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5" descr="C:\Users\Hotchili\Desktop\compensa_icons_v2\Icon_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80" y="6235361"/>
            <a:ext cx="462695" cy="57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 descr="C:\Users\Hotchili\Desktop\compensa_icons_v2\Icon_23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12" y="6208591"/>
            <a:ext cx="494556" cy="50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3446" y="982034"/>
            <a:ext cx="1077912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dirty="0">
                <a:solidFill>
                  <a:srgbClr val="FFFFFF"/>
                </a:solidFill>
              </a:rPr>
              <a:t>Compensa - </a:t>
            </a:r>
            <a:r>
              <a:rPr sz="3450" spc="5" dirty="0">
                <a:solidFill>
                  <a:srgbClr val="FFFFFF"/>
                </a:solidFill>
              </a:rPr>
              <a:t>istnieje od </a:t>
            </a:r>
            <a:r>
              <a:rPr sz="3450" dirty="0">
                <a:solidFill>
                  <a:srgbClr val="FFFFFF"/>
                </a:solidFill>
              </a:rPr>
              <a:t>1990 roku </a:t>
            </a:r>
            <a:r>
              <a:rPr sz="3450" spc="5" dirty="0" err="1">
                <a:solidFill>
                  <a:srgbClr val="FFFFFF"/>
                </a:solidFill>
              </a:rPr>
              <a:t>na</a:t>
            </a:r>
            <a:r>
              <a:rPr sz="3450" spc="5" dirty="0">
                <a:solidFill>
                  <a:srgbClr val="FFFFFF"/>
                </a:solidFill>
              </a:rPr>
              <a:t> </a:t>
            </a:r>
            <a:r>
              <a:rPr lang="pl-PL" sz="3450" spc="5" dirty="0">
                <a:solidFill>
                  <a:srgbClr val="FFFFFF"/>
                </a:solidFill>
              </a:rPr>
              <a:t>p</a:t>
            </a:r>
            <a:r>
              <a:rPr sz="3450" spc="5" dirty="0" err="1">
                <a:solidFill>
                  <a:srgbClr val="FFFFFF"/>
                </a:solidFill>
              </a:rPr>
              <a:t>olskim</a:t>
            </a:r>
            <a:r>
              <a:rPr sz="3450" spc="-5" dirty="0">
                <a:solidFill>
                  <a:srgbClr val="FFFFFF"/>
                </a:solidFill>
              </a:rPr>
              <a:t> </a:t>
            </a:r>
            <a:r>
              <a:rPr sz="3450" dirty="0">
                <a:solidFill>
                  <a:srgbClr val="FFFFFF"/>
                </a:solidFill>
              </a:rPr>
              <a:t>rynku</a:t>
            </a:r>
            <a:endParaRPr sz="3450" dirty="0"/>
          </a:p>
        </p:txBody>
      </p:sp>
      <p:sp>
        <p:nvSpPr>
          <p:cNvPr id="3" name="object 3"/>
          <p:cNvSpPr/>
          <p:nvPr/>
        </p:nvSpPr>
        <p:spPr>
          <a:xfrm>
            <a:off x="14732536" y="0"/>
            <a:ext cx="4806136" cy="2062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41953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80676" y="408364"/>
            <a:ext cx="3214561" cy="874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5832" y="9586508"/>
            <a:ext cx="2762657" cy="1620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9482788"/>
            <a:ext cx="2939337" cy="1825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552294" y="3811533"/>
            <a:ext cx="3823587" cy="1781898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ts val="2720"/>
              </a:lnSpc>
              <a:spcBef>
                <a:spcPts val="395"/>
              </a:spcBef>
            </a:pP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Wiarygodny Partner  </a:t>
            </a:r>
            <a:br>
              <a:rPr lang="pl-PL" sz="2450" b="1" spc="10" dirty="0">
                <a:solidFill>
                  <a:srgbClr val="6B6B6B"/>
                </a:solidFill>
                <a:latin typeface="Arial"/>
                <a:cs typeface="Arial"/>
              </a:rPr>
            </a:br>
            <a:r>
              <a:rPr sz="2450" b="1" spc="15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2450" b="1" spc="5" dirty="0" err="1">
                <a:solidFill>
                  <a:srgbClr val="6B6B6B"/>
                </a:solidFill>
                <a:latin typeface="Arial"/>
                <a:cs typeface="Arial"/>
              </a:rPr>
              <a:t>Biznesie</a:t>
            </a: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lang="pl-PL" sz="2450" b="1" spc="5" dirty="0">
                <a:solidFill>
                  <a:srgbClr val="6B6B6B"/>
                </a:solidFill>
                <a:latin typeface="Arial"/>
                <a:cs typeface="Arial"/>
              </a:rPr>
              <a:t>2018</a:t>
            </a: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br>
              <a:rPr lang="pl-PL" sz="2450" b="1" spc="5" dirty="0">
                <a:solidFill>
                  <a:srgbClr val="6B6B6B"/>
                </a:solidFill>
                <a:latin typeface="Arial"/>
                <a:cs typeface="Arial"/>
              </a:rPr>
            </a:br>
            <a: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  <a:t>Wyróżnienie przyznawane sprawdzonym i godnym polecenia firmom.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4552295" y="8395268"/>
            <a:ext cx="4338955" cy="17849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830"/>
              </a:lnSpc>
              <a:spcBef>
                <a:spcPts val="120"/>
              </a:spcBef>
            </a:pP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Odpowiedzialny</a:t>
            </a:r>
            <a:r>
              <a:rPr sz="2450" b="1" spc="-2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Pracodawca</a:t>
            </a:r>
            <a:endParaRPr sz="2450" dirty="0">
              <a:latin typeface="Arial"/>
              <a:cs typeface="Arial"/>
            </a:endParaRPr>
          </a:p>
          <a:p>
            <a:pPr marL="12700">
              <a:lnSpc>
                <a:spcPts val="2720"/>
              </a:lnSpc>
            </a:pP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– Lider HR</a:t>
            </a:r>
            <a:r>
              <a:rPr sz="2450" b="1" spc="-1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2018</a:t>
            </a:r>
            <a:endParaRPr sz="2450" dirty="0">
              <a:latin typeface="Arial"/>
              <a:cs typeface="Arial"/>
            </a:endParaRPr>
          </a:p>
          <a:p>
            <a:pPr marL="12700">
              <a:lnSpc>
                <a:spcPts val="2720"/>
              </a:lnSpc>
            </a:pP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Wyróżnienie</a:t>
            </a:r>
            <a:r>
              <a:rPr sz="24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przyznane</a:t>
            </a:r>
            <a:endParaRPr sz="2450" dirty="0">
              <a:latin typeface="Arial"/>
              <a:cs typeface="Arial"/>
            </a:endParaRPr>
          </a:p>
          <a:p>
            <a:pPr marL="12700" marR="600075">
              <a:lnSpc>
                <a:spcPts val="2720"/>
              </a:lnSpc>
              <a:spcBef>
                <a:spcPts val="165"/>
              </a:spcBef>
            </a:pPr>
            <a:r>
              <a:rPr sz="2450" spc="15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ramach</a:t>
            </a:r>
            <a:r>
              <a:rPr sz="2450" spc="-6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 err="1">
                <a:solidFill>
                  <a:srgbClr val="6B6B6B"/>
                </a:solidFill>
                <a:latin typeface="Arial"/>
                <a:cs typeface="Arial"/>
              </a:rPr>
              <a:t>ogólnopolskiego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  </a:t>
            </a:r>
            <a:r>
              <a:rPr sz="2450" spc="5" dirty="0" err="1">
                <a:solidFill>
                  <a:srgbClr val="6B6B6B"/>
                </a:solidFill>
                <a:latin typeface="Arial"/>
                <a:cs typeface="Arial"/>
              </a:rPr>
              <a:t>programu</a:t>
            </a:r>
            <a: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  <a:t>.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52295" y="6170623"/>
            <a:ext cx="4250690" cy="143954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1455420">
              <a:lnSpc>
                <a:spcPts val="2720"/>
              </a:lnSpc>
              <a:spcBef>
                <a:spcPts val="395"/>
              </a:spcBef>
            </a:pP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Najlepszy Cyfrowy  Ubezpieczyciel</a:t>
            </a:r>
            <a:endParaRPr sz="2450" dirty="0">
              <a:latin typeface="Arial"/>
              <a:cs typeface="Arial"/>
            </a:endParaRPr>
          </a:p>
          <a:p>
            <a:pPr marL="12700" marR="5080">
              <a:lnSpc>
                <a:spcPts val="2720"/>
              </a:lnSpc>
            </a:pP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Konkurs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dla </a:t>
            </a:r>
            <a:r>
              <a:rPr sz="2450" spc="10" dirty="0" err="1">
                <a:solidFill>
                  <a:srgbClr val="6B6B6B"/>
                </a:solidFill>
                <a:latin typeface="Arial"/>
                <a:cs typeface="Arial"/>
              </a:rPr>
              <a:t>sektora</a:t>
            </a:r>
            <a:r>
              <a:rPr sz="2450" spc="-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 err="1">
                <a:solidFill>
                  <a:srgbClr val="6B6B6B"/>
                </a:solidFill>
                <a:latin typeface="Arial"/>
                <a:cs typeface="Arial"/>
              </a:rPr>
              <a:t>bankowo</a:t>
            </a:r>
            <a:endParaRPr lang="pl-PL" sz="2450" spc="5" dirty="0">
              <a:solidFill>
                <a:srgbClr val="6B6B6B"/>
              </a:solidFill>
              <a:latin typeface="Arial"/>
              <a:cs typeface="Arial"/>
            </a:endParaRPr>
          </a:p>
          <a:p>
            <a:pPr marL="12700" marR="5080">
              <a:lnSpc>
                <a:spcPts val="2720"/>
              </a:lnSpc>
            </a:pP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-  </a:t>
            </a:r>
            <a:r>
              <a:rPr sz="2450" spc="5" dirty="0" err="1">
                <a:solidFill>
                  <a:srgbClr val="6B6B6B"/>
                </a:solidFill>
                <a:latin typeface="Arial"/>
                <a:cs typeface="Arial"/>
              </a:rPr>
              <a:t>ubezpieczeniowego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 2017r.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75555" y="6317634"/>
            <a:ext cx="2557145" cy="109347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ts val="2720"/>
              </a:lnSpc>
              <a:spcBef>
                <a:spcPts val="395"/>
              </a:spcBef>
            </a:pP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Perła Polskiej  Gospodarki</a:t>
            </a:r>
            <a:r>
              <a:rPr sz="2450" b="1" spc="-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2018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ts val="2670"/>
              </a:lnSpc>
            </a:pP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od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2012</a:t>
            </a:r>
            <a:r>
              <a:rPr sz="2450" spc="-1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roku</a:t>
            </a:r>
            <a:endParaRPr sz="2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98310" y="3804936"/>
            <a:ext cx="3482340" cy="143954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ts val="2720"/>
              </a:lnSpc>
              <a:spcBef>
                <a:spcPts val="395"/>
              </a:spcBef>
            </a:pP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Nagroda </a:t>
            </a: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Fair Play</a:t>
            </a:r>
            <a:r>
              <a:rPr sz="2450" b="1" spc="-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2018 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po raz 4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przyznana  przez brokerów  ubezpieczeniowych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14598" y="3382095"/>
            <a:ext cx="3937052" cy="23978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07055" y="3518270"/>
            <a:ext cx="3515995" cy="1969135"/>
          </a:xfrm>
          <a:custGeom>
            <a:avLst/>
            <a:gdLst/>
            <a:ahLst/>
            <a:cxnLst/>
            <a:rect l="l" t="t" r="r" b="b"/>
            <a:pathLst>
              <a:path w="3515995" h="1969135">
                <a:moveTo>
                  <a:pt x="3281292" y="0"/>
                </a:moveTo>
                <a:lnTo>
                  <a:pt x="234547" y="0"/>
                </a:lnTo>
                <a:lnTo>
                  <a:pt x="187278" y="4765"/>
                </a:lnTo>
                <a:lnTo>
                  <a:pt x="143252" y="18432"/>
                </a:lnTo>
                <a:lnTo>
                  <a:pt x="103410" y="40057"/>
                </a:lnTo>
                <a:lnTo>
                  <a:pt x="68698" y="68698"/>
                </a:lnTo>
                <a:lnTo>
                  <a:pt x="40057" y="103410"/>
                </a:lnTo>
                <a:lnTo>
                  <a:pt x="18432" y="143252"/>
                </a:lnTo>
                <a:lnTo>
                  <a:pt x="4765" y="187278"/>
                </a:lnTo>
                <a:lnTo>
                  <a:pt x="0" y="234547"/>
                </a:lnTo>
                <a:lnTo>
                  <a:pt x="0" y="1733978"/>
                </a:lnTo>
                <a:lnTo>
                  <a:pt x="4765" y="1781247"/>
                </a:lnTo>
                <a:lnTo>
                  <a:pt x="18432" y="1825274"/>
                </a:lnTo>
                <a:lnTo>
                  <a:pt x="40057" y="1865115"/>
                </a:lnTo>
                <a:lnTo>
                  <a:pt x="68698" y="1899828"/>
                </a:lnTo>
                <a:lnTo>
                  <a:pt x="103410" y="1928468"/>
                </a:lnTo>
                <a:lnTo>
                  <a:pt x="143252" y="1950094"/>
                </a:lnTo>
                <a:lnTo>
                  <a:pt x="187278" y="1963761"/>
                </a:lnTo>
                <a:lnTo>
                  <a:pt x="234547" y="1968526"/>
                </a:lnTo>
                <a:lnTo>
                  <a:pt x="3281292" y="1968526"/>
                </a:lnTo>
                <a:lnTo>
                  <a:pt x="3328561" y="1963761"/>
                </a:lnTo>
                <a:lnTo>
                  <a:pt x="3372588" y="1950094"/>
                </a:lnTo>
                <a:lnTo>
                  <a:pt x="3412429" y="1928468"/>
                </a:lnTo>
                <a:lnTo>
                  <a:pt x="3447142" y="1899828"/>
                </a:lnTo>
                <a:lnTo>
                  <a:pt x="3475783" y="1865115"/>
                </a:lnTo>
                <a:lnTo>
                  <a:pt x="3497408" y="1825274"/>
                </a:lnTo>
                <a:lnTo>
                  <a:pt x="3511075" y="1781247"/>
                </a:lnTo>
                <a:lnTo>
                  <a:pt x="3515840" y="1733978"/>
                </a:lnTo>
                <a:lnTo>
                  <a:pt x="3515840" y="234547"/>
                </a:lnTo>
                <a:lnTo>
                  <a:pt x="3511075" y="187278"/>
                </a:lnTo>
                <a:lnTo>
                  <a:pt x="3497408" y="143252"/>
                </a:lnTo>
                <a:lnTo>
                  <a:pt x="3475783" y="103410"/>
                </a:lnTo>
                <a:lnTo>
                  <a:pt x="3447142" y="68698"/>
                </a:lnTo>
                <a:lnTo>
                  <a:pt x="3412429" y="40057"/>
                </a:lnTo>
                <a:lnTo>
                  <a:pt x="3372588" y="18432"/>
                </a:lnTo>
                <a:lnTo>
                  <a:pt x="3328561" y="4765"/>
                </a:lnTo>
                <a:lnTo>
                  <a:pt x="3281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38398" y="8209174"/>
            <a:ext cx="3937052" cy="23978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47815" y="8354949"/>
            <a:ext cx="3515995" cy="1969135"/>
          </a:xfrm>
          <a:custGeom>
            <a:avLst/>
            <a:gdLst/>
            <a:ahLst/>
            <a:cxnLst/>
            <a:rect l="l" t="t" r="r" b="b"/>
            <a:pathLst>
              <a:path w="3515995" h="1969134">
                <a:moveTo>
                  <a:pt x="3281292" y="0"/>
                </a:moveTo>
                <a:lnTo>
                  <a:pt x="234547" y="0"/>
                </a:lnTo>
                <a:lnTo>
                  <a:pt x="187278" y="4764"/>
                </a:lnTo>
                <a:lnTo>
                  <a:pt x="143252" y="18430"/>
                </a:lnTo>
                <a:lnTo>
                  <a:pt x="103410" y="40054"/>
                </a:lnTo>
                <a:lnTo>
                  <a:pt x="68698" y="68694"/>
                </a:lnTo>
                <a:lnTo>
                  <a:pt x="40057" y="103406"/>
                </a:lnTo>
                <a:lnTo>
                  <a:pt x="18432" y="143247"/>
                </a:lnTo>
                <a:lnTo>
                  <a:pt x="4765" y="187275"/>
                </a:lnTo>
                <a:lnTo>
                  <a:pt x="0" y="234547"/>
                </a:lnTo>
                <a:lnTo>
                  <a:pt x="0" y="1733978"/>
                </a:lnTo>
                <a:lnTo>
                  <a:pt x="4765" y="1781247"/>
                </a:lnTo>
                <a:lnTo>
                  <a:pt x="18432" y="1825274"/>
                </a:lnTo>
                <a:lnTo>
                  <a:pt x="40057" y="1865115"/>
                </a:lnTo>
                <a:lnTo>
                  <a:pt x="68698" y="1899828"/>
                </a:lnTo>
                <a:lnTo>
                  <a:pt x="103410" y="1928468"/>
                </a:lnTo>
                <a:lnTo>
                  <a:pt x="143252" y="1950094"/>
                </a:lnTo>
                <a:lnTo>
                  <a:pt x="187278" y="1963761"/>
                </a:lnTo>
                <a:lnTo>
                  <a:pt x="234547" y="1968526"/>
                </a:lnTo>
                <a:lnTo>
                  <a:pt x="3281292" y="1968526"/>
                </a:lnTo>
                <a:lnTo>
                  <a:pt x="3328561" y="1963761"/>
                </a:lnTo>
                <a:lnTo>
                  <a:pt x="3372588" y="1950094"/>
                </a:lnTo>
                <a:lnTo>
                  <a:pt x="3412429" y="1928468"/>
                </a:lnTo>
                <a:lnTo>
                  <a:pt x="3447142" y="1899828"/>
                </a:lnTo>
                <a:lnTo>
                  <a:pt x="3475783" y="1865115"/>
                </a:lnTo>
                <a:lnTo>
                  <a:pt x="3497408" y="1825274"/>
                </a:lnTo>
                <a:lnTo>
                  <a:pt x="3511075" y="1781247"/>
                </a:lnTo>
                <a:lnTo>
                  <a:pt x="3515840" y="1733978"/>
                </a:lnTo>
                <a:lnTo>
                  <a:pt x="3515840" y="234547"/>
                </a:lnTo>
                <a:lnTo>
                  <a:pt x="3511075" y="187275"/>
                </a:lnTo>
                <a:lnTo>
                  <a:pt x="3497408" y="143247"/>
                </a:lnTo>
                <a:lnTo>
                  <a:pt x="3475783" y="103406"/>
                </a:lnTo>
                <a:lnTo>
                  <a:pt x="3447142" y="68694"/>
                </a:lnTo>
                <a:lnTo>
                  <a:pt x="3412429" y="40054"/>
                </a:lnTo>
                <a:lnTo>
                  <a:pt x="3372588" y="18430"/>
                </a:lnTo>
                <a:lnTo>
                  <a:pt x="3328561" y="4764"/>
                </a:lnTo>
                <a:lnTo>
                  <a:pt x="3281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94637" y="8438712"/>
            <a:ext cx="1760429" cy="18009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534598" y="3444921"/>
            <a:ext cx="3937052" cy="23978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744016" y="3582739"/>
            <a:ext cx="3515840" cy="19685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744016" y="3582738"/>
            <a:ext cx="3515995" cy="1969135"/>
          </a:xfrm>
          <a:custGeom>
            <a:avLst/>
            <a:gdLst/>
            <a:ahLst/>
            <a:cxnLst/>
            <a:rect l="l" t="t" r="r" b="b"/>
            <a:pathLst>
              <a:path w="3515994" h="1969135">
                <a:moveTo>
                  <a:pt x="3281292" y="0"/>
                </a:moveTo>
                <a:lnTo>
                  <a:pt x="234547" y="0"/>
                </a:lnTo>
                <a:lnTo>
                  <a:pt x="187278" y="4765"/>
                </a:lnTo>
                <a:lnTo>
                  <a:pt x="143252" y="18432"/>
                </a:lnTo>
                <a:lnTo>
                  <a:pt x="103410" y="40057"/>
                </a:lnTo>
                <a:lnTo>
                  <a:pt x="68698" y="68698"/>
                </a:lnTo>
                <a:lnTo>
                  <a:pt x="40057" y="103410"/>
                </a:lnTo>
                <a:lnTo>
                  <a:pt x="18432" y="143252"/>
                </a:lnTo>
                <a:lnTo>
                  <a:pt x="4765" y="187278"/>
                </a:lnTo>
                <a:lnTo>
                  <a:pt x="0" y="234547"/>
                </a:lnTo>
                <a:lnTo>
                  <a:pt x="0" y="1733978"/>
                </a:lnTo>
                <a:lnTo>
                  <a:pt x="4765" y="1781247"/>
                </a:lnTo>
                <a:lnTo>
                  <a:pt x="18432" y="1825274"/>
                </a:lnTo>
                <a:lnTo>
                  <a:pt x="40057" y="1865115"/>
                </a:lnTo>
                <a:lnTo>
                  <a:pt x="68698" y="1899828"/>
                </a:lnTo>
                <a:lnTo>
                  <a:pt x="103410" y="1928468"/>
                </a:lnTo>
                <a:lnTo>
                  <a:pt x="143252" y="1950094"/>
                </a:lnTo>
                <a:lnTo>
                  <a:pt x="187278" y="1963761"/>
                </a:lnTo>
                <a:lnTo>
                  <a:pt x="234547" y="1968526"/>
                </a:lnTo>
                <a:lnTo>
                  <a:pt x="3281292" y="1968526"/>
                </a:lnTo>
                <a:lnTo>
                  <a:pt x="3328561" y="1963761"/>
                </a:lnTo>
                <a:lnTo>
                  <a:pt x="3372588" y="1950094"/>
                </a:lnTo>
                <a:lnTo>
                  <a:pt x="3412429" y="1928468"/>
                </a:lnTo>
                <a:lnTo>
                  <a:pt x="3447142" y="1899828"/>
                </a:lnTo>
                <a:lnTo>
                  <a:pt x="3475783" y="1865115"/>
                </a:lnTo>
                <a:lnTo>
                  <a:pt x="3497408" y="1825274"/>
                </a:lnTo>
                <a:lnTo>
                  <a:pt x="3511075" y="1781247"/>
                </a:lnTo>
                <a:lnTo>
                  <a:pt x="3515840" y="1733978"/>
                </a:lnTo>
                <a:lnTo>
                  <a:pt x="3515840" y="234547"/>
                </a:lnTo>
                <a:lnTo>
                  <a:pt x="3511075" y="187278"/>
                </a:lnTo>
                <a:lnTo>
                  <a:pt x="3497408" y="143252"/>
                </a:lnTo>
                <a:lnTo>
                  <a:pt x="3475783" y="103410"/>
                </a:lnTo>
                <a:lnTo>
                  <a:pt x="3447142" y="68698"/>
                </a:lnTo>
                <a:lnTo>
                  <a:pt x="3412429" y="40057"/>
                </a:lnTo>
                <a:lnTo>
                  <a:pt x="3372588" y="18432"/>
                </a:lnTo>
                <a:lnTo>
                  <a:pt x="3328561" y="4765"/>
                </a:lnTo>
                <a:lnTo>
                  <a:pt x="3281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182045" y="3582739"/>
            <a:ext cx="2639779" cy="19685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534598" y="8198703"/>
            <a:ext cx="3937052" cy="23873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744016" y="8334824"/>
            <a:ext cx="3515995" cy="1969135"/>
          </a:xfrm>
          <a:custGeom>
            <a:avLst/>
            <a:gdLst/>
            <a:ahLst/>
            <a:cxnLst/>
            <a:rect l="l" t="t" r="r" b="b"/>
            <a:pathLst>
              <a:path w="3515994" h="1969134">
                <a:moveTo>
                  <a:pt x="3281292" y="0"/>
                </a:moveTo>
                <a:lnTo>
                  <a:pt x="234547" y="0"/>
                </a:lnTo>
                <a:lnTo>
                  <a:pt x="187278" y="4765"/>
                </a:lnTo>
                <a:lnTo>
                  <a:pt x="143252" y="18432"/>
                </a:lnTo>
                <a:lnTo>
                  <a:pt x="103410" y="40057"/>
                </a:lnTo>
                <a:lnTo>
                  <a:pt x="68698" y="68698"/>
                </a:lnTo>
                <a:lnTo>
                  <a:pt x="40057" y="103410"/>
                </a:lnTo>
                <a:lnTo>
                  <a:pt x="18432" y="143252"/>
                </a:lnTo>
                <a:lnTo>
                  <a:pt x="4765" y="187278"/>
                </a:lnTo>
                <a:lnTo>
                  <a:pt x="0" y="234547"/>
                </a:lnTo>
                <a:lnTo>
                  <a:pt x="0" y="1733978"/>
                </a:lnTo>
                <a:lnTo>
                  <a:pt x="4765" y="1781247"/>
                </a:lnTo>
                <a:lnTo>
                  <a:pt x="18432" y="1825274"/>
                </a:lnTo>
                <a:lnTo>
                  <a:pt x="40057" y="1865115"/>
                </a:lnTo>
                <a:lnTo>
                  <a:pt x="68698" y="1899828"/>
                </a:lnTo>
                <a:lnTo>
                  <a:pt x="103410" y="1928468"/>
                </a:lnTo>
                <a:lnTo>
                  <a:pt x="143252" y="1950094"/>
                </a:lnTo>
                <a:lnTo>
                  <a:pt x="187278" y="1963761"/>
                </a:lnTo>
                <a:lnTo>
                  <a:pt x="234547" y="1968526"/>
                </a:lnTo>
                <a:lnTo>
                  <a:pt x="3281292" y="1968526"/>
                </a:lnTo>
                <a:lnTo>
                  <a:pt x="3328561" y="1963761"/>
                </a:lnTo>
                <a:lnTo>
                  <a:pt x="3372588" y="1950094"/>
                </a:lnTo>
                <a:lnTo>
                  <a:pt x="3412429" y="1928468"/>
                </a:lnTo>
                <a:lnTo>
                  <a:pt x="3447142" y="1899828"/>
                </a:lnTo>
                <a:lnTo>
                  <a:pt x="3475783" y="1865115"/>
                </a:lnTo>
                <a:lnTo>
                  <a:pt x="3497408" y="1825274"/>
                </a:lnTo>
                <a:lnTo>
                  <a:pt x="3511075" y="1781247"/>
                </a:lnTo>
                <a:lnTo>
                  <a:pt x="3515840" y="1733978"/>
                </a:lnTo>
                <a:lnTo>
                  <a:pt x="3515840" y="234547"/>
                </a:lnTo>
                <a:lnTo>
                  <a:pt x="3511075" y="187278"/>
                </a:lnTo>
                <a:lnTo>
                  <a:pt x="3497408" y="143252"/>
                </a:lnTo>
                <a:lnTo>
                  <a:pt x="3475783" y="103410"/>
                </a:lnTo>
                <a:lnTo>
                  <a:pt x="3447142" y="68698"/>
                </a:lnTo>
                <a:lnTo>
                  <a:pt x="3412429" y="40057"/>
                </a:lnTo>
                <a:lnTo>
                  <a:pt x="3372588" y="18432"/>
                </a:lnTo>
                <a:lnTo>
                  <a:pt x="3328561" y="4765"/>
                </a:lnTo>
                <a:lnTo>
                  <a:pt x="3281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650135" y="8429063"/>
            <a:ext cx="1705987" cy="17486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34598" y="5800870"/>
            <a:ext cx="3937052" cy="23978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744016" y="5941840"/>
            <a:ext cx="3515995" cy="1969135"/>
          </a:xfrm>
          <a:custGeom>
            <a:avLst/>
            <a:gdLst/>
            <a:ahLst/>
            <a:cxnLst/>
            <a:rect l="l" t="t" r="r" b="b"/>
            <a:pathLst>
              <a:path w="3515994" h="1969134">
                <a:moveTo>
                  <a:pt x="3281292" y="0"/>
                </a:moveTo>
                <a:lnTo>
                  <a:pt x="234547" y="0"/>
                </a:lnTo>
                <a:lnTo>
                  <a:pt x="187278" y="4765"/>
                </a:lnTo>
                <a:lnTo>
                  <a:pt x="143252" y="18432"/>
                </a:lnTo>
                <a:lnTo>
                  <a:pt x="103410" y="40057"/>
                </a:lnTo>
                <a:lnTo>
                  <a:pt x="68698" y="68698"/>
                </a:lnTo>
                <a:lnTo>
                  <a:pt x="40057" y="103410"/>
                </a:lnTo>
                <a:lnTo>
                  <a:pt x="18432" y="143252"/>
                </a:lnTo>
                <a:lnTo>
                  <a:pt x="4765" y="187278"/>
                </a:lnTo>
                <a:lnTo>
                  <a:pt x="0" y="234547"/>
                </a:lnTo>
                <a:lnTo>
                  <a:pt x="0" y="1733978"/>
                </a:lnTo>
                <a:lnTo>
                  <a:pt x="4765" y="1781247"/>
                </a:lnTo>
                <a:lnTo>
                  <a:pt x="18432" y="1825274"/>
                </a:lnTo>
                <a:lnTo>
                  <a:pt x="40057" y="1865115"/>
                </a:lnTo>
                <a:lnTo>
                  <a:pt x="68698" y="1899828"/>
                </a:lnTo>
                <a:lnTo>
                  <a:pt x="103410" y="1928468"/>
                </a:lnTo>
                <a:lnTo>
                  <a:pt x="143252" y="1950094"/>
                </a:lnTo>
                <a:lnTo>
                  <a:pt x="187278" y="1963761"/>
                </a:lnTo>
                <a:lnTo>
                  <a:pt x="234547" y="1968526"/>
                </a:lnTo>
                <a:lnTo>
                  <a:pt x="3281292" y="1968526"/>
                </a:lnTo>
                <a:lnTo>
                  <a:pt x="3328561" y="1963761"/>
                </a:lnTo>
                <a:lnTo>
                  <a:pt x="3372588" y="1950094"/>
                </a:lnTo>
                <a:lnTo>
                  <a:pt x="3412429" y="1928468"/>
                </a:lnTo>
                <a:lnTo>
                  <a:pt x="3447142" y="1899828"/>
                </a:lnTo>
                <a:lnTo>
                  <a:pt x="3475783" y="1865115"/>
                </a:lnTo>
                <a:lnTo>
                  <a:pt x="3497408" y="1825274"/>
                </a:lnTo>
                <a:lnTo>
                  <a:pt x="3511075" y="1781247"/>
                </a:lnTo>
                <a:lnTo>
                  <a:pt x="3515840" y="1733978"/>
                </a:lnTo>
                <a:lnTo>
                  <a:pt x="3515840" y="234547"/>
                </a:lnTo>
                <a:lnTo>
                  <a:pt x="3511075" y="187278"/>
                </a:lnTo>
                <a:lnTo>
                  <a:pt x="3497408" y="143252"/>
                </a:lnTo>
                <a:lnTo>
                  <a:pt x="3475783" y="103410"/>
                </a:lnTo>
                <a:lnTo>
                  <a:pt x="3447142" y="68698"/>
                </a:lnTo>
                <a:lnTo>
                  <a:pt x="3412429" y="40057"/>
                </a:lnTo>
                <a:lnTo>
                  <a:pt x="3372588" y="18432"/>
                </a:lnTo>
                <a:lnTo>
                  <a:pt x="3328561" y="4765"/>
                </a:lnTo>
                <a:lnTo>
                  <a:pt x="3281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817456" y="5790399"/>
            <a:ext cx="3957994" cy="240830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26874" y="5931368"/>
            <a:ext cx="3535045" cy="1979295"/>
          </a:xfrm>
          <a:custGeom>
            <a:avLst/>
            <a:gdLst/>
            <a:ahLst/>
            <a:cxnLst/>
            <a:rect l="l" t="t" r="r" b="b"/>
            <a:pathLst>
              <a:path w="3535045" h="1979295">
                <a:moveTo>
                  <a:pt x="3299993" y="0"/>
                </a:moveTo>
                <a:lnTo>
                  <a:pt x="234547" y="0"/>
                </a:lnTo>
                <a:lnTo>
                  <a:pt x="187278" y="4765"/>
                </a:lnTo>
                <a:lnTo>
                  <a:pt x="143252" y="18432"/>
                </a:lnTo>
                <a:lnTo>
                  <a:pt x="103410" y="40057"/>
                </a:lnTo>
                <a:lnTo>
                  <a:pt x="68698" y="68698"/>
                </a:lnTo>
                <a:lnTo>
                  <a:pt x="40057" y="103410"/>
                </a:lnTo>
                <a:lnTo>
                  <a:pt x="18432" y="143252"/>
                </a:lnTo>
                <a:lnTo>
                  <a:pt x="4765" y="187278"/>
                </a:lnTo>
                <a:lnTo>
                  <a:pt x="0" y="234547"/>
                </a:lnTo>
                <a:lnTo>
                  <a:pt x="0" y="1744449"/>
                </a:lnTo>
                <a:lnTo>
                  <a:pt x="4765" y="1791718"/>
                </a:lnTo>
                <a:lnTo>
                  <a:pt x="18432" y="1835745"/>
                </a:lnTo>
                <a:lnTo>
                  <a:pt x="40057" y="1875586"/>
                </a:lnTo>
                <a:lnTo>
                  <a:pt x="68698" y="1910299"/>
                </a:lnTo>
                <a:lnTo>
                  <a:pt x="103410" y="1938939"/>
                </a:lnTo>
                <a:lnTo>
                  <a:pt x="143252" y="1960565"/>
                </a:lnTo>
                <a:lnTo>
                  <a:pt x="187278" y="1974232"/>
                </a:lnTo>
                <a:lnTo>
                  <a:pt x="234547" y="1978997"/>
                </a:lnTo>
                <a:lnTo>
                  <a:pt x="3299993" y="1978997"/>
                </a:lnTo>
                <a:lnTo>
                  <a:pt x="3347262" y="1974232"/>
                </a:lnTo>
                <a:lnTo>
                  <a:pt x="3391289" y="1960565"/>
                </a:lnTo>
                <a:lnTo>
                  <a:pt x="3431130" y="1938939"/>
                </a:lnTo>
                <a:lnTo>
                  <a:pt x="3465843" y="1910299"/>
                </a:lnTo>
                <a:lnTo>
                  <a:pt x="3494484" y="1875586"/>
                </a:lnTo>
                <a:lnTo>
                  <a:pt x="3516109" y="1835745"/>
                </a:lnTo>
                <a:lnTo>
                  <a:pt x="3529776" y="1791718"/>
                </a:lnTo>
                <a:lnTo>
                  <a:pt x="3534541" y="1744449"/>
                </a:lnTo>
                <a:lnTo>
                  <a:pt x="3534541" y="234547"/>
                </a:lnTo>
                <a:lnTo>
                  <a:pt x="3529776" y="187278"/>
                </a:lnTo>
                <a:lnTo>
                  <a:pt x="3516109" y="143252"/>
                </a:lnTo>
                <a:lnTo>
                  <a:pt x="3494484" y="103410"/>
                </a:lnTo>
                <a:lnTo>
                  <a:pt x="3465843" y="68698"/>
                </a:lnTo>
                <a:lnTo>
                  <a:pt x="3431130" y="40057"/>
                </a:lnTo>
                <a:lnTo>
                  <a:pt x="3391289" y="18432"/>
                </a:lnTo>
                <a:lnTo>
                  <a:pt x="3347262" y="4765"/>
                </a:lnTo>
                <a:lnTo>
                  <a:pt x="32999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79000" y="6027535"/>
            <a:ext cx="3105511" cy="17507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775450" y="8641712"/>
            <a:ext cx="2242820" cy="143954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ts val="2720"/>
              </a:lnSpc>
              <a:spcBef>
                <a:spcPts val="395"/>
              </a:spcBef>
            </a:pP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Architekt  </a:t>
            </a: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Innowacji</a:t>
            </a:r>
            <a:r>
              <a:rPr sz="2450" b="1" spc="-6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2018 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Konkurs Pulsu  Biznesu</a:t>
            </a:r>
            <a:endParaRPr sz="245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203928" y="3614152"/>
            <a:ext cx="3193960" cy="179660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723806" y="6361725"/>
            <a:ext cx="3539305" cy="119368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2020880"/>
            <a:ext cx="5099321" cy="148686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2157002"/>
            <a:ext cx="4890135" cy="1068070"/>
          </a:xfrm>
          <a:custGeom>
            <a:avLst/>
            <a:gdLst/>
            <a:ahLst/>
            <a:cxnLst/>
            <a:rect l="l" t="t" r="r" b="b"/>
            <a:pathLst>
              <a:path w="4890135" h="1068070">
                <a:moveTo>
                  <a:pt x="4579965" y="0"/>
                </a:moveTo>
                <a:lnTo>
                  <a:pt x="0" y="0"/>
                </a:lnTo>
                <a:lnTo>
                  <a:pt x="0" y="1068030"/>
                </a:lnTo>
                <a:lnTo>
                  <a:pt x="4579965" y="1068030"/>
                </a:lnTo>
                <a:lnTo>
                  <a:pt x="4625766" y="1064669"/>
                </a:lnTo>
                <a:lnTo>
                  <a:pt x="4669480" y="1054908"/>
                </a:lnTo>
                <a:lnTo>
                  <a:pt x="4710629" y="1039224"/>
                </a:lnTo>
                <a:lnTo>
                  <a:pt x="4748731" y="1018098"/>
                </a:lnTo>
                <a:lnTo>
                  <a:pt x="4783309" y="992009"/>
                </a:lnTo>
                <a:lnTo>
                  <a:pt x="4813882" y="961435"/>
                </a:lnTo>
                <a:lnTo>
                  <a:pt x="4839971" y="926858"/>
                </a:lnTo>
                <a:lnTo>
                  <a:pt x="4861097" y="888755"/>
                </a:lnTo>
                <a:lnTo>
                  <a:pt x="4876781" y="847607"/>
                </a:lnTo>
                <a:lnTo>
                  <a:pt x="4886543" y="803893"/>
                </a:lnTo>
                <a:lnTo>
                  <a:pt x="4889903" y="758092"/>
                </a:lnTo>
                <a:lnTo>
                  <a:pt x="4889903" y="309938"/>
                </a:lnTo>
                <a:lnTo>
                  <a:pt x="4886543" y="264136"/>
                </a:lnTo>
                <a:lnTo>
                  <a:pt x="4876781" y="220422"/>
                </a:lnTo>
                <a:lnTo>
                  <a:pt x="4861097" y="179274"/>
                </a:lnTo>
                <a:lnTo>
                  <a:pt x="4839971" y="141171"/>
                </a:lnTo>
                <a:lnTo>
                  <a:pt x="4813882" y="106594"/>
                </a:lnTo>
                <a:lnTo>
                  <a:pt x="4783309" y="76021"/>
                </a:lnTo>
                <a:lnTo>
                  <a:pt x="4748731" y="49931"/>
                </a:lnTo>
                <a:lnTo>
                  <a:pt x="4710629" y="28805"/>
                </a:lnTo>
                <a:lnTo>
                  <a:pt x="4669480" y="13122"/>
                </a:lnTo>
                <a:lnTo>
                  <a:pt x="4625766" y="3360"/>
                </a:lnTo>
                <a:lnTo>
                  <a:pt x="4579965" y="0"/>
                </a:lnTo>
                <a:close/>
              </a:path>
            </a:pathLst>
          </a:custGeom>
          <a:solidFill>
            <a:srgbClr val="4366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076272" y="2427016"/>
            <a:ext cx="326517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Docenia </a:t>
            </a:r>
            <a:r>
              <a:rPr sz="2850" b="1" spc="20" dirty="0">
                <a:solidFill>
                  <a:srgbClr val="FFFFFF"/>
                </a:solidFill>
                <a:latin typeface="Arial"/>
                <a:cs typeface="Arial"/>
              </a:rPr>
              <a:t>nas</a:t>
            </a:r>
            <a:r>
              <a:rPr sz="28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15" dirty="0">
                <a:solidFill>
                  <a:srgbClr val="FFFFFF"/>
                </a:solidFill>
                <a:latin typeface="Arial"/>
                <a:cs typeface="Arial"/>
              </a:rPr>
              <a:t>rynek</a:t>
            </a:r>
            <a:endParaRPr sz="2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31064" y="4804168"/>
            <a:ext cx="1972945" cy="630555"/>
          </a:xfrm>
          <a:custGeom>
            <a:avLst/>
            <a:gdLst/>
            <a:ahLst/>
            <a:cxnLst/>
            <a:rect l="l" t="t" r="r" b="b"/>
            <a:pathLst>
              <a:path w="1972945" h="630554">
                <a:moveTo>
                  <a:pt x="1972347" y="630221"/>
                </a:moveTo>
                <a:lnTo>
                  <a:pt x="0" y="0"/>
                </a:lnTo>
              </a:path>
            </a:pathLst>
          </a:custGeom>
          <a:ln w="0" cap="rnd">
            <a:solidFill>
              <a:srgbClr val="979797">
                <a:alpha val="63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97714" y="6125781"/>
            <a:ext cx="2230755" cy="986155"/>
          </a:xfrm>
          <a:custGeom>
            <a:avLst/>
            <a:gdLst/>
            <a:ahLst/>
            <a:cxnLst/>
            <a:rect l="l" t="t" r="r" b="b"/>
            <a:pathLst>
              <a:path w="2230754" h="986154">
                <a:moveTo>
                  <a:pt x="2230299" y="0"/>
                </a:moveTo>
                <a:lnTo>
                  <a:pt x="0" y="985892"/>
                </a:lnTo>
              </a:path>
            </a:pathLst>
          </a:custGeom>
          <a:ln w="0" cap="rnd">
            <a:solidFill>
              <a:srgbClr val="979797">
                <a:alpha val="63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95542" y="6638542"/>
            <a:ext cx="523875" cy="647700"/>
          </a:xfrm>
          <a:custGeom>
            <a:avLst/>
            <a:gdLst/>
            <a:ahLst/>
            <a:cxnLst/>
            <a:rect l="l" t="t" r="r" b="b"/>
            <a:pathLst>
              <a:path w="523875" h="647700">
                <a:moveTo>
                  <a:pt x="523588" y="0"/>
                </a:moveTo>
                <a:lnTo>
                  <a:pt x="0" y="647623"/>
                </a:lnTo>
              </a:path>
            </a:pathLst>
          </a:custGeom>
          <a:ln w="0" cap="rnd">
            <a:solidFill>
              <a:srgbClr val="979797">
                <a:alpha val="63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989602" y="6515558"/>
            <a:ext cx="466090" cy="447040"/>
          </a:xfrm>
          <a:custGeom>
            <a:avLst/>
            <a:gdLst/>
            <a:ahLst/>
            <a:cxnLst/>
            <a:rect l="l" t="t" r="r" b="b"/>
            <a:pathLst>
              <a:path w="466090" h="447040">
                <a:moveTo>
                  <a:pt x="0" y="0"/>
                </a:moveTo>
                <a:lnTo>
                  <a:pt x="465544" y="446793"/>
                </a:lnTo>
              </a:path>
            </a:pathLst>
          </a:custGeom>
          <a:ln w="0" cap="rnd">
            <a:solidFill>
              <a:srgbClr val="979797">
                <a:alpha val="63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034506" y="6059670"/>
            <a:ext cx="2614295" cy="579120"/>
          </a:xfrm>
          <a:custGeom>
            <a:avLst/>
            <a:gdLst/>
            <a:ahLst/>
            <a:cxnLst/>
            <a:rect l="l" t="t" r="r" b="b"/>
            <a:pathLst>
              <a:path w="2614294" h="579120">
                <a:moveTo>
                  <a:pt x="0" y="0"/>
                </a:moveTo>
                <a:lnTo>
                  <a:pt x="2614260" y="578870"/>
                </a:lnTo>
              </a:path>
            </a:pathLst>
          </a:custGeom>
          <a:ln w="0" cap="rnd">
            <a:solidFill>
              <a:srgbClr val="979797">
                <a:alpha val="63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40464" y="4479780"/>
            <a:ext cx="2209800" cy="651510"/>
          </a:xfrm>
          <a:custGeom>
            <a:avLst/>
            <a:gdLst/>
            <a:ahLst/>
            <a:cxnLst/>
            <a:rect l="l" t="t" r="r" b="b"/>
            <a:pathLst>
              <a:path w="2209800" h="651510">
                <a:moveTo>
                  <a:pt x="0" y="650953"/>
                </a:moveTo>
                <a:lnTo>
                  <a:pt x="2209352" y="0"/>
                </a:lnTo>
              </a:path>
            </a:pathLst>
          </a:custGeom>
          <a:ln w="0" cap="rnd">
            <a:solidFill>
              <a:srgbClr val="979797">
                <a:alpha val="63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64903" y="6300273"/>
            <a:ext cx="3221355" cy="3221355"/>
          </a:xfrm>
          <a:custGeom>
            <a:avLst/>
            <a:gdLst/>
            <a:ahLst/>
            <a:cxnLst/>
            <a:rect l="l" t="t" r="r" b="b"/>
            <a:pathLst>
              <a:path w="3221354" h="3221354">
                <a:moveTo>
                  <a:pt x="1610464" y="3220928"/>
                </a:moveTo>
                <a:lnTo>
                  <a:pt x="1658808" y="3220216"/>
                </a:lnTo>
                <a:lnTo>
                  <a:pt x="1706799" y="3218094"/>
                </a:lnTo>
                <a:lnTo>
                  <a:pt x="1754415" y="3214582"/>
                </a:lnTo>
                <a:lnTo>
                  <a:pt x="1801638" y="3209699"/>
                </a:lnTo>
                <a:lnTo>
                  <a:pt x="1848447" y="3203466"/>
                </a:lnTo>
                <a:lnTo>
                  <a:pt x="1894822" y="3195903"/>
                </a:lnTo>
                <a:lnTo>
                  <a:pt x="1940744" y="3187029"/>
                </a:lnTo>
                <a:lnTo>
                  <a:pt x="1986192" y="3176864"/>
                </a:lnTo>
                <a:lnTo>
                  <a:pt x="2031147" y="3165429"/>
                </a:lnTo>
                <a:lnTo>
                  <a:pt x="2075588" y="3152742"/>
                </a:lnTo>
                <a:lnTo>
                  <a:pt x="2119496" y="3138825"/>
                </a:lnTo>
                <a:lnTo>
                  <a:pt x="2162851" y="3123698"/>
                </a:lnTo>
                <a:lnTo>
                  <a:pt x="2205633" y="3107379"/>
                </a:lnTo>
                <a:lnTo>
                  <a:pt x="2247821" y="3089889"/>
                </a:lnTo>
                <a:lnTo>
                  <a:pt x="2289396" y="3071248"/>
                </a:lnTo>
                <a:lnTo>
                  <a:pt x="2330339" y="3051475"/>
                </a:lnTo>
                <a:lnTo>
                  <a:pt x="2370628" y="3030592"/>
                </a:lnTo>
                <a:lnTo>
                  <a:pt x="2410245" y="3008617"/>
                </a:lnTo>
                <a:lnTo>
                  <a:pt x="2449169" y="2985571"/>
                </a:lnTo>
                <a:lnTo>
                  <a:pt x="2487380" y="2961473"/>
                </a:lnTo>
                <a:lnTo>
                  <a:pt x="2524858" y="2936344"/>
                </a:lnTo>
                <a:lnTo>
                  <a:pt x="2561584" y="2910203"/>
                </a:lnTo>
                <a:lnTo>
                  <a:pt x="2597538" y="2883070"/>
                </a:lnTo>
                <a:lnTo>
                  <a:pt x="2632699" y="2854966"/>
                </a:lnTo>
                <a:lnTo>
                  <a:pt x="2667048" y="2825909"/>
                </a:lnTo>
                <a:lnTo>
                  <a:pt x="2700564" y="2795921"/>
                </a:lnTo>
                <a:lnTo>
                  <a:pt x="2733229" y="2765021"/>
                </a:lnTo>
                <a:lnTo>
                  <a:pt x="2765021" y="2733229"/>
                </a:lnTo>
                <a:lnTo>
                  <a:pt x="2795921" y="2700564"/>
                </a:lnTo>
                <a:lnTo>
                  <a:pt x="2825909" y="2667048"/>
                </a:lnTo>
                <a:lnTo>
                  <a:pt x="2854966" y="2632699"/>
                </a:lnTo>
                <a:lnTo>
                  <a:pt x="2883070" y="2597538"/>
                </a:lnTo>
                <a:lnTo>
                  <a:pt x="2910203" y="2561584"/>
                </a:lnTo>
                <a:lnTo>
                  <a:pt x="2936344" y="2524858"/>
                </a:lnTo>
                <a:lnTo>
                  <a:pt x="2961473" y="2487380"/>
                </a:lnTo>
                <a:lnTo>
                  <a:pt x="2985571" y="2449169"/>
                </a:lnTo>
                <a:lnTo>
                  <a:pt x="3008617" y="2410245"/>
                </a:lnTo>
                <a:lnTo>
                  <a:pt x="3030592" y="2370628"/>
                </a:lnTo>
                <a:lnTo>
                  <a:pt x="3051475" y="2330339"/>
                </a:lnTo>
                <a:lnTo>
                  <a:pt x="3071248" y="2289396"/>
                </a:lnTo>
                <a:lnTo>
                  <a:pt x="3089889" y="2247821"/>
                </a:lnTo>
                <a:lnTo>
                  <a:pt x="3107379" y="2205633"/>
                </a:lnTo>
                <a:lnTo>
                  <a:pt x="3123698" y="2162851"/>
                </a:lnTo>
                <a:lnTo>
                  <a:pt x="3138825" y="2119496"/>
                </a:lnTo>
                <a:lnTo>
                  <a:pt x="3152742" y="2075588"/>
                </a:lnTo>
                <a:lnTo>
                  <a:pt x="3165429" y="2031147"/>
                </a:lnTo>
                <a:lnTo>
                  <a:pt x="3176864" y="1986192"/>
                </a:lnTo>
                <a:lnTo>
                  <a:pt x="3187029" y="1940744"/>
                </a:lnTo>
                <a:lnTo>
                  <a:pt x="3195903" y="1894822"/>
                </a:lnTo>
                <a:lnTo>
                  <a:pt x="3203466" y="1848447"/>
                </a:lnTo>
                <a:lnTo>
                  <a:pt x="3209699" y="1801638"/>
                </a:lnTo>
                <a:lnTo>
                  <a:pt x="3214582" y="1754415"/>
                </a:lnTo>
                <a:lnTo>
                  <a:pt x="3218094" y="1706799"/>
                </a:lnTo>
                <a:lnTo>
                  <a:pt x="3220216" y="1658808"/>
                </a:lnTo>
                <a:lnTo>
                  <a:pt x="3220928" y="1610464"/>
                </a:lnTo>
                <a:lnTo>
                  <a:pt x="3220216" y="1562119"/>
                </a:lnTo>
                <a:lnTo>
                  <a:pt x="3218094" y="1514129"/>
                </a:lnTo>
                <a:lnTo>
                  <a:pt x="3214582" y="1466512"/>
                </a:lnTo>
                <a:lnTo>
                  <a:pt x="3209699" y="1419289"/>
                </a:lnTo>
                <a:lnTo>
                  <a:pt x="3203466" y="1372480"/>
                </a:lnTo>
                <a:lnTo>
                  <a:pt x="3195903" y="1326105"/>
                </a:lnTo>
                <a:lnTo>
                  <a:pt x="3187029" y="1280183"/>
                </a:lnTo>
                <a:lnTo>
                  <a:pt x="3176864" y="1234735"/>
                </a:lnTo>
                <a:lnTo>
                  <a:pt x="3165429" y="1189780"/>
                </a:lnTo>
                <a:lnTo>
                  <a:pt x="3152742" y="1145339"/>
                </a:lnTo>
                <a:lnTo>
                  <a:pt x="3138825" y="1101431"/>
                </a:lnTo>
                <a:lnTo>
                  <a:pt x="3123698" y="1058076"/>
                </a:lnTo>
                <a:lnTo>
                  <a:pt x="3107379" y="1015295"/>
                </a:lnTo>
                <a:lnTo>
                  <a:pt x="3089889" y="973106"/>
                </a:lnTo>
                <a:lnTo>
                  <a:pt x="3071248" y="931531"/>
                </a:lnTo>
                <a:lnTo>
                  <a:pt x="3051475" y="890588"/>
                </a:lnTo>
                <a:lnTo>
                  <a:pt x="3030592" y="850299"/>
                </a:lnTo>
                <a:lnTo>
                  <a:pt x="3008617" y="810682"/>
                </a:lnTo>
                <a:lnTo>
                  <a:pt x="2985571" y="771758"/>
                </a:lnTo>
                <a:lnTo>
                  <a:pt x="2961473" y="733547"/>
                </a:lnTo>
                <a:lnTo>
                  <a:pt x="2936344" y="696069"/>
                </a:lnTo>
                <a:lnTo>
                  <a:pt x="2910203" y="659343"/>
                </a:lnTo>
                <a:lnTo>
                  <a:pt x="2883070" y="623389"/>
                </a:lnTo>
                <a:lnTo>
                  <a:pt x="2854966" y="588228"/>
                </a:lnTo>
                <a:lnTo>
                  <a:pt x="2825909" y="553879"/>
                </a:lnTo>
                <a:lnTo>
                  <a:pt x="2795921" y="520363"/>
                </a:lnTo>
                <a:lnTo>
                  <a:pt x="2765021" y="487698"/>
                </a:lnTo>
                <a:lnTo>
                  <a:pt x="2733229" y="455906"/>
                </a:lnTo>
                <a:lnTo>
                  <a:pt x="2700564" y="425006"/>
                </a:lnTo>
                <a:lnTo>
                  <a:pt x="2667048" y="395018"/>
                </a:lnTo>
                <a:lnTo>
                  <a:pt x="2632699" y="365962"/>
                </a:lnTo>
                <a:lnTo>
                  <a:pt x="2597538" y="337857"/>
                </a:lnTo>
                <a:lnTo>
                  <a:pt x="2561584" y="310724"/>
                </a:lnTo>
                <a:lnTo>
                  <a:pt x="2524858" y="284583"/>
                </a:lnTo>
                <a:lnTo>
                  <a:pt x="2487380" y="259454"/>
                </a:lnTo>
                <a:lnTo>
                  <a:pt x="2449169" y="235356"/>
                </a:lnTo>
                <a:lnTo>
                  <a:pt x="2410245" y="212310"/>
                </a:lnTo>
                <a:lnTo>
                  <a:pt x="2370628" y="190335"/>
                </a:lnTo>
                <a:lnTo>
                  <a:pt x="2330339" y="169452"/>
                </a:lnTo>
                <a:lnTo>
                  <a:pt x="2289396" y="149679"/>
                </a:lnTo>
                <a:lnTo>
                  <a:pt x="2247821" y="131038"/>
                </a:lnTo>
                <a:lnTo>
                  <a:pt x="2205633" y="113548"/>
                </a:lnTo>
                <a:lnTo>
                  <a:pt x="2162851" y="97230"/>
                </a:lnTo>
                <a:lnTo>
                  <a:pt x="2119496" y="82102"/>
                </a:lnTo>
                <a:lnTo>
                  <a:pt x="2075588" y="68185"/>
                </a:lnTo>
                <a:lnTo>
                  <a:pt x="2031147" y="55499"/>
                </a:lnTo>
                <a:lnTo>
                  <a:pt x="1986192" y="44063"/>
                </a:lnTo>
                <a:lnTo>
                  <a:pt x="1940744" y="33898"/>
                </a:lnTo>
                <a:lnTo>
                  <a:pt x="1894822" y="25024"/>
                </a:lnTo>
                <a:lnTo>
                  <a:pt x="1848447" y="17461"/>
                </a:lnTo>
                <a:lnTo>
                  <a:pt x="1801638" y="11228"/>
                </a:lnTo>
                <a:lnTo>
                  <a:pt x="1754415" y="6345"/>
                </a:lnTo>
                <a:lnTo>
                  <a:pt x="1706799" y="2833"/>
                </a:lnTo>
                <a:lnTo>
                  <a:pt x="1658808" y="711"/>
                </a:lnTo>
                <a:lnTo>
                  <a:pt x="1610464" y="0"/>
                </a:lnTo>
                <a:lnTo>
                  <a:pt x="1562119" y="711"/>
                </a:lnTo>
                <a:lnTo>
                  <a:pt x="1514129" y="2833"/>
                </a:lnTo>
                <a:lnTo>
                  <a:pt x="1466512" y="6345"/>
                </a:lnTo>
                <a:lnTo>
                  <a:pt x="1419289" y="11228"/>
                </a:lnTo>
                <a:lnTo>
                  <a:pt x="1372480" y="17461"/>
                </a:lnTo>
                <a:lnTo>
                  <a:pt x="1326105" y="25024"/>
                </a:lnTo>
                <a:lnTo>
                  <a:pt x="1280183" y="33898"/>
                </a:lnTo>
                <a:lnTo>
                  <a:pt x="1234735" y="44063"/>
                </a:lnTo>
                <a:lnTo>
                  <a:pt x="1189780" y="55499"/>
                </a:lnTo>
                <a:lnTo>
                  <a:pt x="1145339" y="68185"/>
                </a:lnTo>
                <a:lnTo>
                  <a:pt x="1101431" y="82102"/>
                </a:lnTo>
                <a:lnTo>
                  <a:pt x="1058076" y="97230"/>
                </a:lnTo>
                <a:lnTo>
                  <a:pt x="1015295" y="113548"/>
                </a:lnTo>
                <a:lnTo>
                  <a:pt x="973106" y="131038"/>
                </a:lnTo>
                <a:lnTo>
                  <a:pt x="931531" y="149679"/>
                </a:lnTo>
                <a:lnTo>
                  <a:pt x="890588" y="169452"/>
                </a:lnTo>
                <a:lnTo>
                  <a:pt x="850299" y="190335"/>
                </a:lnTo>
                <a:lnTo>
                  <a:pt x="810682" y="212310"/>
                </a:lnTo>
                <a:lnTo>
                  <a:pt x="771758" y="235356"/>
                </a:lnTo>
                <a:lnTo>
                  <a:pt x="733547" y="259454"/>
                </a:lnTo>
                <a:lnTo>
                  <a:pt x="696069" y="284583"/>
                </a:lnTo>
                <a:lnTo>
                  <a:pt x="659343" y="310724"/>
                </a:lnTo>
                <a:lnTo>
                  <a:pt x="623389" y="337857"/>
                </a:lnTo>
                <a:lnTo>
                  <a:pt x="588228" y="365962"/>
                </a:lnTo>
                <a:lnTo>
                  <a:pt x="553879" y="395018"/>
                </a:lnTo>
                <a:lnTo>
                  <a:pt x="520363" y="425006"/>
                </a:lnTo>
                <a:lnTo>
                  <a:pt x="487698" y="455906"/>
                </a:lnTo>
                <a:lnTo>
                  <a:pt x="455906" y="487698"/>
                </a:lnTo>
                <a:lnTo>
                  <a:pt x="425006" y="520363"/>
                </a:lnTo>
                <a:lnTo>
                  <a:pt x="395018" y="553879"/>
                </a:lnTo>
                <a:lnTo>
                  <a:pt x="365962" y="588228"/>
                </a:lnTo>
                <a:lnTo>
                  <a:pt x="337857" y="623389"/>
                </a:lnTo>
                <a:lnTo>
                  <a:pt x="310724" y="659343"/>
                </a:lnTo>
                <a:lnTo>
                  <a:pt x="284583" y="696069"/>
                </a:lnTo>
                <a:lnTo>
                  <a:pt x="259454" y="733547"/>
                </a:lnTo>
                <a:lnTo>
                  <a:pt x="235356" y="771758"/>
                </a:lnTo>
                <a:lnTo>
                  <a:pt x="212310" y="810682"/>
                </a:lnTo>
                <a:lnTo>
                  <a:pt x="190335" y="850299"/>
                </a:lnTo>
                <a:lnTo>
                  <a:pt x="169452" y="890588"/>
                </a:lnTo>
                <a:lnTo>
                  <a:pt x="149679" y="931531"/>
                </a:lnTo>
                <a:lnTo>
                  <a:pt x="131038" y="973106"/>
                </a:lnTo>
                <a:lnTo>
                  <a:pt x="113548" y="1015295"/>
                </a:lnTo>
                <a:lnTo>
                  <a:pt x="97230" y="1058076"/>
                </a:lnTo>
                <a:lnTo>
                  <a:pt x="82102" y="1101431"/>
                </a:lnTo>
                <a:lnTo>
                  <a:pt x="68185" y="1145339"/>
                </a:lnTo>
                <a:lnTo>
                  <a:pt x="55499" y="1189780"/>
                </a:lnTo>
                <a:lnTo>
                  <a:pt x="44063" y="1234735"/>
                </a:lnTo>
                <a:lnTo>
                  <a:pt x="33898" y="1280183"/>
                </a:lnTo>
                <a:lnTo>
                  <a:pt x="25024" y="1326105"/>
                </a:lnTo>
                <a:lnTo>
                  <a:pt x="17461" y="1372480"/>
                </a:lnTo>
                <a:lnTo>
                  <a:pt x="11228" y="1419289"/>
                </a:lnTo>
                <a:lnTo>
                  <a:pt x="6345" y="1466512"/>
                </a:lnTo>
                <a:lnTo>
                  <a:pt x="2833" y="1514129"/>
                </a:lnTo>
                <a:lnTo>
                  <a:pt x="711" y="1562119"/>
                </a:lnTo>
                <a:lnTo>
                  <a:pt x="0" y="1610464"/>
                </a:lnTo>
                <a:lnTo>
                  <a:pt x="711" y="1658808"/>
                </a:lnTo>
                <a:lnTo>
                  <a:pt x="2833" y="1706799"/>
                </a:lnTo>
                <a:lnTo>
                  <a:pt x="6345" y="1754415"/>
                </a:lnTo>
                <a:lnTo>
                  <a:pt x="11228" y="1801638"/>
                </a:lnTo>
                <a:lnTo>
                  <a:pt x="17461" y="1848447"/>
                </a:lnTo>
                <a:lnTo>
                  <a:pt x="25024" y="1894822"/>
                </a:lnTo>
                <a:lnTo>
                  <a:pt x="33898" y="1940744"/>
                </a:lnTo>
                <a:lnTo>
                  <a:pt x="44063" y="1986192"/>
                </a:lnTo>
                <a:lnTo>
                  <a:pt x="55499" y="2031147"/>
                </a:lnTo>
                <a:lnTo>
                  <a:pt x="68185" y="2075588"/>
                </a:lnTo>
                <a:lnTo>
                  <a:pt x="82102" y="2119496"/>
                </a:lnTo>
                <a:lnTo>
                  <a:pt x="97230" y="2162851"/>
                </a:lnTo>
                <a:lnTo>
                  <a:pt x="113548" y="2205633"/>
                </a:lnTo>
                <a:lnTo>
                  <a:pt x="131038" y="2247821"/>
                </a:lnTo>
                <a:lnTo>
                  <a:pt x="149679" y="2289396"/>
                </a:lnTo>
                <a:lnTo>
                  <a:pt x="169452" y="2330339"/>
                </a:lnTo>
                <a:lnTo>
                  <a:pt x="190335" y="2370628"/>
                </a:lnTo>
                <a:lnTo>
                  <a:pt x="212310" y="2410245"/>
                </a:lnTo>
                <a:lnTo>
                  <a:pt x="235356" y="2449169"/>
                </a:lnTo>
                <a:lnTo>
                  <a:pt x="259454" y="2487380"/>
                </a:lnTo>
                <a:lnTo>
                  <a:pt x="284583" y="2524858"/>
                </a:lnTo>
                <a:lnTo>
                  <a:pt x="310724" y="2561584"/>
                </a:lnTo>
                <a:lnTo>
                  <a:pt x="337857" y="2597538"/>
                </a:lnTo>
                <a:lnTo>
                  <a:pt x="365962" y="2632699"/>
                </a:lnTo>
                <a:lnTo>
                  <a:pt x="395018" y="2667048"/>
                </a:lnTo>
                <a:lnTo>
                  <a:pt x="425006" y="2700564"/>
                </a:lnTo>
                <a:lnTo>
                  <a:pt x="455906" y="2733229"/>
                </a:lnTo>
                <a:lnTo>
                  <a:pt x="487698" y="2765021"/>
                </a:lnTo>
                <a:lnTo>
                  <a:pt x="520363" y="2795921"/>
                </a:lnTo>
                <a:lnTo>
                  <a:pt x="553879" y="2825909"/>
                </a:lnTo>
                <a:lnTo>
                  <a:pt x="588228" y="2854966"/>
                </a:lnTo>
                <a:lnTo>
                  <a:pt x="623389" y="2883070"/>
                </a:lnTo>
                <a:lnTo>
                  <a:pt x="659343" y="2910203"/>
                </a:lnTo>
                <a:lnTo>
                  <a:pt x="696069" y="2936344"/>
                </a:lnTo>
                <a:lnTo>
                  <a:pt x="733547" y="2961473"/>
                </a:lnTo>
                <a:lnTo>
                  <a:pt x="771758" y="2985571"/>
                </a:lnTo>
                <a:lnTo>
                  <a:pt x="810682" y="3008617"/>
                </a:lnTo>
                <a:lnTo>
                  <a:pt x="850299" y="3030592"/>
                </a:lnTo>
                <a:lnTo>
                  <a:pt x="890588" y="3051475"/>
                </a:lnTo>
                <a:lnTo>
                  <a:pt x="931531" y="3071248"/>
                </a:lnTo>
                <a:lnTo>
                  <a:pt x="973106" y="3089889"/>
                </a:lnTo>
                <a:lnTo>
                  <a:pt x="1015295" y="3107379"/>
                </a:lnTo>
                <a:lnTo>
                  <a:pt x="1058076" y="3123698"/>
                </a:lnTo>
                <a:lnTo>
                  <a:pt x="1101431" y="3138825"/>
                </a:lnTo>
                <a:lnTo>
                  <a:pt x="1145339" y="3152742"/>
                </a:lnTo>
                <a:lnTo>
                  <a:pt x="1189780" y="3165429"/>
                </a:lnTo>
                <a:lnTo>
                  <a:pt x="1234735" y="3176864"/>
                </a:lnTo>
                <a:lnTo>
                  <a:pt x="1280183" y="3187029"/>
                </a:lnTo>
                <a:lnTo>
                  <a:pt x="1326105" y="3195903"/>
                </a:lnTo>
                <a:lnTo>
                  <a:pt x="1372480" y="3203466"/>
                </a:lnTo>
                <a:lnTo>
                  <a:pt x="1419289" y="3209699"/>
                </a:lnTo>
                <a:lnTo>
                  <a:pt x="1466512" y="3214582"/>
                </a:lnTo>
                <a:lnTo>
                  <a:pt x="1514129" y="3218094"/>
                </a:lnTo>
                <a:lnTo>
                  <a:pt x="1562119" y="3220216"/>
                </a:lnTo>
                <a:lnTo>
                  <a:pt x="1610464" y="3220928"/>
                </a:lnTo>
                <a:close/>
              </a:path>
            </a:pathLst>
          </a:custGeom>
          <a:ln w="0" cap="rnd">
            <a:solidFill>
              <a:srgbClr val="979797">
                <a:alpha val="63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850444" y="7700781"/>
            <a:ext cx="2103120" cy="74803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indent="8255">
              <a:lnSpc>
                <a:spcPts val="2720"/>
              </a:lnSpc>
              <a:spcBef>
                <a:spcPts val="395"/>
              </a:spcBef>
            </a:pP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Ubezpieczenia 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komunikacyjne</a:t>
            </a:r>
            <a:endParaRPr sz="24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84640" y="7331092"/>
            <a:ext cx="3298825" cy="3298825"/>
          </a:xfrm>
          <a:custGeom>
            <a:avLst/>
            <a:gdLst/>
            <a:ahLst/>
            <a:cxnLst/>
            <a:rect l="l" t="t" r="r" b="b"/>
            <a:pathLst>
              <a:path w="3298825" h="3298825">
                <a:moveTo>
                  <a:pt x="1649237" y="3298485"/>
                </a:moveTo>
                <a:lnTo>
                  <a:pt x="1697865" y="3297782"/>
                </a:lnTo>
                <a:lnTo>
                  <a:pt x="1746143" y="3295686"/>
                </a:lnTo>
                <a:lnTo>
                  <a:pt x="1794052" y="3292215"/>
                </a:lnTo>
                <a:lnTo>
                  <a:pt x="1841574" y="3287390"/>
                </a:lnTo>
                <a:lnTo>
                  <a:pt x="1888688" y="3281229"/>
                </a:lnTo>
                <a:lnTo>
                  <a:pt x="1935375" y="3273752"/>
                </a:lnTo>
                <a:lnTo>
                  <a:pt x="1981617" y="3264979"/>
                </a:lnTo>
                <a:lnTo>
                  <a:pt x="2027393" y="3254928"/>
                </a:lnTo>
                <a:lnTo>
                  <a:pt x="2072685" y="3243619"/>
                </a:lnTo>
                <a:lnTo>
                  <a:pt x="2117472" y="3231072"/>
                </a:lnTo>
                <a:lnTo>
                  <a:pt x="2161737" y="3217305"/>
                </a:lnTo>
                <a:lnTo>
                  <a:pt x="2205458" y="3202337"/>
                </a:lnTo>
                <a:lnTo>
                  <a:pt x="2248618" y="3186190"/>
                </a:lnTo>
                <a:lnTo>
                  <a:pt x="2291196" y="3168881"/>
                </a:lnTo>
                <a:lnTo>
                  <a:pt x="2333174" y="3150429"/>
                </a:lnTo>
                <a:lnTo>
                  <a:pt x="2374532" y="3130856"/>
                </a:lnTo>
                <a:lnTo>
                  <a:pt x="2415250" y="3110178"/>
                </a:lnTo>
                <a:lnTo>
                  <a:pt x="2455309" y="3088417"/>
                </a:lnTo>
                <a:lnTo>
                  <a:pt x="2494691" y="3065591"/>
                </a:lnTo>
                <a:lnTo>
                  <a:pt x="2533375" y="3041720"/>
                </a:lnTo>
                <a:lnTo>
                  <a:pt x="2571343" y="3016822"/>
                </a:lnTo>
                <a:lnTo>
                  <a:pt x="2608575" y="2990918"/>
                </a:lnTo>
                <a:lnTo>
                  <a:pt x="2645051" y="2964027"/>
                </a:lnTo>
                <a:lnTo>
                  <a:pt x="2680753" y="2936167"/>
                </a:lnTo>
                <a:lnTo>
                  <a:pt x="2715660" y="2907359"/>
                </a:lnTo>
                <a:lnTo>
                  <a:pt x="2749754" y="2877622"/>
                </a:lnTo>
                <a:lnTo>
                  <a:pt x="2783016" y="2846974"/>
                </a:lnTo>
                <a:lnTo>
                  <a:pt x="2815426" y="2815436"/>
                </a:lnTo>
                <a:lnTo>
                  <a:pt x="2846964" y="2783026"/>
                </a:lnTo>
                <a:lnTo>
                  <a:pt x="2877611" y="2749765"/>
                </a:lnTo>
                <a:lnTo>
                  <a:pt x="2907349" y="2715671"/>
                </a:lnTo>
                <a:lnTo>
                  <a:pt x="2936157" y="2680763"/>
                </a:lnTo>
                <a:lnTo>
                  <a:pt x="2964016" y="2645061"/>
                </a:lnTo>
                <a:lnTo>
                  <a:pt x="2990908" y="2608585"/>
                </a:lnTo>
                <a:lnTo>
                  <a:pt x="3016812" y="2571354"/>
                </a:lnTo>
                <a:lnTo>
                  <a:pt x="3041709" y="2533386"/>
                </a:lnTo>
                <a:lnTo>
                  <a:pt x="3065581" y="2494702"/>
                </a:lnTo>
                <a:lnTo>
                  <a:pt x="3088407" y="2455320"/>
                </a:lnTo>
                <a:lnTo>
                  <a:pt x="3110168" y="2415260"/>
                </a:lnTo>
                <a:lnTo>
                  <a:pt x="3130845" y="2374542"/>
                </a:lnTo>
                <a:lnTo>
                  <a:pt x="3150419" y="2333184"/>
                </a:lnTo>
                <a:lnTo>
                  <a:pt x="3168870" y="2291207"/>
                </a:lnTo>
                <a:lnTo>
                  <a:pt x="3186179" y="2248628"/>
                </a:lnTo>
                <a:lnTo>
                  <a:pt x="3202327" y="2205469"/>
                </a:lnTo>
                <a:lnTo>
                  <a:pt x="3217294" y="2161747"/>
                </a:lnTo>
                <a:lnTo>
                  <a:pt x="3231061" y="2117483"/>
                </a:lnTo>
                <a:lnTo>
                  <a:pt x="3243609" y="2072695"/>
                </a:lnTo>
                <a:lnTo>
                  <a:pt x="3254918" y="2027404"/>
                </a:lnTo>
                <a:lnTo>
                  <a:pt x="3264968" y="1981628"/>
                </a:lnTo>
                <a:lnTo>
                  <a:pt x="3273742" y="1935386"/>
                </a:lnTo>
                <a:lnTo>
                  <a:pt x="3281219" y="1888698"/>
                </a:lnTo>
                <a:lnTo>
                  <a:pt x="3287379" y="1841584"/>
                </a:lnTo>
                <a:lnTo>
                  <a:pt x="3292205" y="1794063"/>
                </a:lnTo>
                <a:lnTo>
                  <a:pt x="3295675" y="1746153"/>
                </a:lnTo>
                <a:lnTo>
                  <a:pt x="3297772" y="1697875"/>
                </a:lnTo>
                <a:lnTo>
                  <a:pt x="3298475" y="1649248"/>
                </a:lnTo>
                <a:lnTo>
                  <a:pt x="3297772" y="1600620"/>
                </a:lnTo>
                <a:lnTo>
                  <a:pt x="3295675" y="1552342"/>
                </a:lnTo>
                <a:lnTo>
                  <a:pt x="3292205" y="1504433"/>
                </a:lnTo>
                <a:lnTo>
                  <a:pt x="3287379" y="1456911"/>
                </a:lnTo>
                <a:lnTo>
                  <a:pt x="3281219" y="1409797"/>
                </a:lnTo>
                <a:lnTo>
                  <a:pt x="3273742" y="1363109"/>
                </a:lnTo>
                <a:lnTo>
                  <a:pt x="3264968" y="1316867"/>
                </a:lnTo>
                <a:lnTo>
                  <a:pt x="3254918" y="1271091"/>
                </a:lnTo>
                <a:lnTo>
                  <a:pt x="3243609" y="1225799"/>
                </a:lnTo>
                <a:lnTo>
                  <a:pt x="3231061" y="1181012"/>
                </a:lnTo>
                <a:lnTo>
                  <a:pt x="3217294" y="1136747"/>
                </a:lnTo>
                <a:lnTo>
                  <a:pt x="3202327" y="1093025"/>
                </a:lnTo>
                <a:lnTo>
                  <a:pt x="3186179" y="1049866"/>
                </a:lnTo>
                <a:lnTo>
                  <a:pt x="3168870" y="1007287"/>
                </a:lnTo>
                <a:lnTo>
                  <a:pt x="3150419" y="965309"/>
                </a:lnTo>
                <a:lnTo>
                  <a:pt x="3130845" y="923951"/>
                </a:lnTo>
                <a:lnTo>
                  <a:pt x="3110168" y="883233"/>
                </a:lnTo>
                <a:lnTo>
                  <a:pt x="3088407" y="843173"/>
                </a:lnTo>
                <a:lnTo>
                  <a:pt x="3065581" y="803791"/>
                </a:lnTo>
                <a:lnTo>
                  <a:pt x="3041709" y="765106"/>
                </a:lnTo>
                <a:lnTo>
                  <a:pt x="3016812" y="727139"/>
                </a:lnTo>
                <a:lnTo>
                  <a:pt x="2990908" y="689907"/>
                </a:lnTo>
                <a:lnTo>
                  <a:pt x="2964016" y="653430"/>
                </a:lnTo>
                <a:lnTo>
                  <a:pt x="2936157" y="617728"/>
                </a:lnTo>
                <a:lnTo>
                  <a:pt x="2907349" y="582820"/>
                </a:lnTo>
                <a:lnTo>
                  <a:pt x="2877611" y="548726"/>
                </a:lnTo>
                <a:lnTo>
                  <a:pt x="2846964" y="515464"/>
                </a:lnTo>
                <a:lnTo>
                  <a:pt x="2815426" y="483054"/>
                </a:lnTo>
                <a:lnTo>
                  <a:pt x="2783016" y="451516"/>
                </a:lnTo>
                <a:lnTo>
                  <a:pt x="2749754" y="420868"/>
                </a:lnTo>
                <a:lnTo>
                  <a:pt x="2715660" y="391130"/>
                </a:lnTo>
                <a:lnTo>
                  <a:pt x="2680753" y="362322"/>
                </a:lnTo>
                <a:lnTo>
                  <a:pt x="2645051" y="334462"/>
                </a:lnTo>
                <a:lnTo>
                  <a:pt x="2608575" y="307570"/>
                </a:lnTo>
                <a:lnTo>
                  <a:pt x="2571343" y="281666"/>
                </a:lnTo>
                <a:lnTo>
                  <a:pt x="2533375" y="256768"/>
                </a:lnTo>
                <a:lnTo>
                  <a:pt x="2494691" y="232897"/>
                </a:lnTo>
                <a:lnTo>
                  <a:pt x="2455309" y="210070"/>
                </a:lnTo>
                <a:lnTo>
                  <a:pt x="2415250" y="188309"/>
                </a:lnTo>
                <a:lnTo>
                  <a:pt x="2374532" y="167631"/>
                </a:lnTo>
                <a:lnTo>
                  <a:pt x="2333174" y="148057"/>
                </a:lnTo>
                <a:lnTo>
                  <a:pt x="2291196" y="129606"/>
                </a:lnTo>
                <a:lnTo>
                  <a:pt x="2248618" y="112297"/>
                </a:lnTo>
                <a:lnTo>
                  <a:pt x="2205458" y="96149"/>
                </a:lnTo>
                <a:lnTo>
                  <a:pt x="2161737" y="81181"/>
                </a:lnTo>
                <a:lnTo>
                  <a:pt x="2117472" y="67414"/>
                </a:lnTo>
                <a:lnTo>
                  <a:pt x="2072685" y="54867"/>
                </a:lnTo>
                <a:lnTo>
                  <a:pt x="2027393" y="43557"/>
                </a:lnTo>
                <a:lnTo>
                  <a:pt x="1981617" y="33506"/>
                </a:lnTo>
                <a:lnTo>
                  <a:pt x="1935375" y="24733"/>
                </a:lnTo>
                <a:lnTo>
                  <a:pt x="1888688" y="17256"/>
                </a:lnTo>
                <a:lnTo>
                  <a:pt x="1841574" y="11095"/>
                </a:lnTo>
                <a:lnTo>
                  <a:pt x="1794052" y="6270"/>
                </a:lnTo>
                <a:lnTo>
                  <a:pt x="1746143" y="2799"/>
                </a:lnTo>
                <a:lnTo>
                  <a:pt x="1697865" y="703"/>
                </a:lnTo>
                <a:lnTo>
                  <a:pt x="1649237" y="0"/>
                </a:lnTo>
                <a:lnTo>
                  <a:pt x="1600610" y="703"/>
                </a:lnTo>
                <a:lnTo>
                  <a:pt x="1552332" y="2799"/>
                </a:lnTo>
                <a:lnTo>
                  <a:pt x="1504422" y="6270"/>
                </a:lnTo>
                <a:lnTo>
                  <a:pt x="1456901" y="11095"/>
                </a:lnTo>
                <a:lnTo>
                  <a:pt x="1409787" y="17256"/>
                </a:lnTo>
                <a:lnTo>
                  <a:pt x="1363099" y="24733"/>
                </a:lnTo>
                <a:lnTo>
                  <a:pt x="1316857" y="33506"/>
                </a:lnTo>
                <a:lnTo>
                  <a:pt x="1271081" y="43557"/>
                </a:lnTo>
                <a:lnTo>
                  <a:pt x="1225790" y="54867"/>
                </a:lnTo>
                <a:lnTo>
                  <a:pt x="1181002" y="67414"/>
                </a:lnTo>
                <a:lnTo>
                  <a:pt x="1136738" y="81181"/>
                </a:lnTo>
                <a:lnTo>
                  <a:pt x="1093016" y="96149"/>
                </a:lnTo>
                <a:lnTo>
                  <a:pt x="1049857" y="112297"/>
                </a:lnTo>
                <a:lnTo>
                  <a:pt x="1007278" y="129606"/>
                </a:lnTo>
                <a:lnTo>
                  <a:pt x="965301" y="148057"/>
                </a:lnTo>
                <a:lnTo>
                  <a:pt x="923943" y="167631"/>
                </a:lnTo>
                <a:lnTo>
                  <a:pt x="883225" y="188309"/>
                </a:lnTo>
                <a:lnTo>
                  <a:pt x="843165" y="210070"/>
                </a:lnTo>
                <a:lnTo>
                  <a:pt x="803783" y="232897"/>
                </a:lnTo>
                <a:lnTo>
                  <a:pt x="765099" y="256768"/>
                </a:lnTo>
                <a:lnTo>
                  <a:pt x="727131" y="281666"/>
                </a:lnTo>
                <a:lnTo>
                  <a:pt x="689900" y="307570"/>
                </a:lnTo>
                <a:lnTo>
                  <a:pt x="653424" y="334462"/>
                </a:lnTo>
                <a:lnTo>
                  <a:pt x="617722" y="362322"/>
                </a:lnTo>
                <a:lnTo>
                  <a:pt x="582814" y="391130"/>
                </a:lnTo>
                <a:lnTo>
                  <a:pt x="548720" y="420868"/>
                </a:lnTo>
                <a:lnTo>
                  <a:pt x="515458" y="451516"/>
                </a:lnTo>
                <a:lnTo>
                  <a:pt x="483049" y="483054"/>
                </a:lnTo>
                <a:lnTo>
                  <a:pt x="451511" y="515464"/>
                </a:lnTo>
                <a:lnTo>
                  <a:pt x="420863" y="548726"/>
                </a:lnTo>
                <a:lnTo>
                  <a:pt x="391126" y="582820"/>
                </a:lnTo>
                <a:lnTo>
                  <a:pt x="362318" y="617728"/>
                </a:lnTo>
                <a:lnTo>
                  <a:pt x="334458" y="653430"/>
                </a:lnTo>
                <a:lnTo>
                  <a:pt x="307567" y="689907"/>
                </a:lnTo>
                <a:lnTo>
                  <a:pt x="281663" y="727139"/>
                </a:lnTo>
                <a:lnTo>
                  <a:pt x="256765" y="765106"/>
                </a:lnTo>
                <a:lnTo>
                  <a:pt x="232894" y="803791"/>
                </a:lnTo>
                <a:lnTo>
                  <a:pt x="210068" y="843173"/>
                </a:lnTo>
                <a:lnTo>
                  <a:pt x="188307" y="883233"/>
                </a:lnTo>
                <a:lnTo>
                  <a:pt x="167629" y="923951"/>
                </a:lnTo>
                <a:lnTo>
                  <a:pt x="148056" y="965309"/>
                </a:lnTo>
                <a:lnTo>
                  <a:pt x="129604" y="1007287"/>
                </a:lnTo>
                <a:lnTo>
                  <a:pt x="112295" y="1049866"/>
                </a:lnTo>
                <a:lnTo>
                  <a:pt x="96147" y="1093025"/>
                </a:lnTo>
                <a:lnTo>
                  <a:pt x="81180" y="1136747"/>
                </a:lnTo>
                <a:lnTo>
                  <a:pt x="67413" y="1181012"/>
                </a:lnTo>
                <a:lnTo>
                  <a:pt x="54866" y="1225799"/>
                </a:lnTo>
                <a:lnTo>
                  <a:pt x="43557" y="1271091"/>
                </a:lnTo>
                <a:lnTo>
                  <a:pt x="33506" y="1316867"/>
                </a:lnTo>
                <a:lnTo>
                  <a:pt x="24733" y="1363109"/>
                </a:lnTo>
                <a:lnTo>
                  <a:pt x="17256" y="1409797"/>
                </a:lnTo>
                <a:lnTo>
                  <a:pt x="11095" y="1456911"/>
                </a:lnTo>
                <a:lnTo>
                  <a:pt x="6270" y="1504433"/>
                </a:lnTo>
                <a:lnTo>
                  <a:pt x="2799" y="1552342"/>
                </a:lnTo>
                <a:lnTo>
                  <a:pt x="703" y="1600620"/>
                </a:lnTo>
                <a:lnTo>
                  <a:pt x="0" y="1649248"/>
                </a:lnTo>
                <a:lnTo>
                  <a:pt x="703" y="1697875"/>
                </a:lnTo>
                <a:lnTo>
                  <a:pt x="2799" y="1746153"/>
                </a:lnTo>
                <a:lnTo>
                  <a:pt x="6270" y="1794063"/>
                </a:lnTo>
                <a:lnTo>
                  <a:pt x="11095" y="1841584"/>
                </a:lnTo>
                <a:lnTo>
                  <a:pt x="17256" y="1888698"/>
                </a:lnTo>
                <a:lnTo>
                  <a:pt x="24733" y="1935386"/>
                </a:lnTo>
                <a:lnTo>
                  <a:pt x="33506" y="1981628"/>
                </a:lnTo>
                <a:lnTo>
                  <a:pt x="43557" y="2027404"/>
                </a:lnTo>
                <a:lnTo>
                  <a:pt x="54866" y="2072695"/>
                </a:lnTo>
                <a:lnTo>
                  <a:pt x="67413" y="2117483"/>
                </a:lnTo>
                <a:lnTo>
                  <a:pt x="81180" y="2161747"/>
                </a:lnTo>
                <a:lnTo>
                  <a:pt x="96147" y="2205469"/>
                </a:lnTo>
                <a:lnTo>
                  <a:pt x="112295" y="2248628"/>
                </a:lnTo>
                <a:lnTo>
                  <a:pt x="129604" y="2291207"/>
                </a:lnTo>
                <a:lnTo>
                  <a:pt x="148056" y="2333184"/>
                </a:lnTo>
                <a:lnTo>
                  <a:pt x="167629" y="2374542"/>
                </a:lnTo>
                <a:lnTo>
                  <a:pt x="188307" y="2415260"/>
                </a:lnTo>
                <a:lnTo>
                  <a:pt x="210068" y="2455320"/>
                </a:lnTo>
                <a:lnTo>
                  <a:pt x="232894" y="2494702"/>
                </a:lnTo>
                <a:lnTo>
                  <a:pt x="256765" y="2533386"/>
                </a:lnTo>
                <a:lnTo>
                  <a:pt x="281663" y="2571354"/>
                </a:lnTo>
                <a:lnTo>
                  <a:pt x="307567" y="2608585"/>
                </a:lnTo>
                <a:lnTo>
                  <a:pt x="334458" y="2645061"/>
                </a:lnTo>
                <a:lnTo>
                  <a:pt x="362318" y="2680763"/>
                </a:lnTo>
                <a:lnTo>
                  <a:pt x="391126" y="2715671"/>
                </a:lnTo>
                <a:lnTo>
                  <a:pt x="420863" y="2749765"/>
                </a:lnTo>
                <a:lnTo>
                  <a:pt x="451511" y="2783026"/>
                </a:lnTo>
                <a:lnTo>
                  <a:pt x="483049" y="2815436"/>
                </a:lnTo>
                <a:lnTo>
                  <a:pt x="515458" y="2846974"/>
                </a:lnTo>
                <a:lnTo>
                  <a:pt x="548720" y="2877622"/>
                </a:lnTo>
                <a:lnTo>
                  <a:pt x="582814" y="2907359"/>
                </a:lnTo>
                <a:lnTo>
                  <a:pt x="617722" y="2936167"/>
                </a:lnTo>
                <a:lnTo>
                  <a:pt x="653424" y="2964027"/>
                </a:lnTo>
                <a:lnTo>
                  <a:pt x="689900" y="2990918"/>
                </a:lnTo>
                <a:lnTo>
                  <a:pt x="727131" y="3016822"/>
                </a:lnTo>
                <a:lnTo>
                  <a:pt x="765099" y="3041720"/>
                </a:lnTo>
                <a:lnTo>
                  <a:pt x="803783" y="3065591"/>
                </a:lnTo>
                <a:lnTo>
                  <a:pt x="843165" y="3088417"/>
                </a:lnTo>
                <a:lnTo>
                  <a:pt x="883225" y="3110178"/>
                </a:lnTo>
                <a:lnTo>
                  <a:pt x="923943" y="3130856"/>
                </a:lnTo>
                <a:lnTo>
                  <a:pt x="965301" y="3150429"/>
                </a:lnTo>
                <a:lnTo>
                  <a:pt x="1007278" y="3168881"/>
                </a:lnTo>
                <a:lnTo>
                  <a:pt x="1049857" y="3186190"/>
                </a:lnTo>
                <a:lnTo>
                  <a:pt x="1093016" y="3202337"/>
                </a:lnTo>
                <a:lnTo>
                  <a:pt x="1136738" y="3217305"/>
                </a:lnTo>
                <a:lnTo>
                  <a:pt x="1181002" y="3231072"/>
                </a:lnTo>
                <a:lnTo>
                  <a:pt x="1225790" y="3243619"/>
                </a:lnTo>
                <a:lnTo>
                  <a:pt x="1271081" y="3254928"/>
                </a:lnTo>
                <a:lnTo>
                  <a:pt x="1316857" y="3264979"/>
                </a:lnTo>
                <a:lnTo>
                  <a:pt x="1363099" y="3273752"/>
                </a:lnTo>
                <a:lnTo>
                  <a:pt x="1409787" y="3281229"/>
                </a:lnTo>
                <a:lnTo>
                  <a:pt x="1456901" y="3287390"/>
                </a:lnTo>
                <a:lnTo>
                  <a:pt x="1504422" y="3292215"/>
                </a:lnTo>
                <a:lnTo>
                  <a:pt x="1552332" y="3295686"/>
                </a:lnTo>
                <a:lnTo>
                  <a:pt x="1600610" y="3297782"/>
                </a:lnTo>
                <a:lnTo>
                  <a:pt x="1649237" y="3298485"/>
                </a:lnTo>
                <a:close/>
              </a:path>
            </a:pathLst>
          </a:custGeom>
          <a:ln w="0" cap="rnd">
            <a:solidFill>
              <a:srgbClr val="979797">
                <a:alpha val="63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517435" y="9001098"/>
            <a:ext cx="2084705" cy="74803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318135" marR="5080" indent="-306070">
              <a:lnSpc>
                <a:spcPts val="2720"/>
              </a:lnSpc>
              <a:spcBef>
                <a:spcPts val="395"/>
              </a:spcBef>
            </a:pP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Ubezpieczenia 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zdrowotne</a:t>
            </a:r>
            <a:endParaRPr sz="245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756054" y="6515560"/>
            <a:ext cx="3221355" cy="3221355"/>
          </a:xfrm>
          <a:custGeom>
            <a:avLst/>
            <a:gdLst/>
            <a:ahLst/>
            <a:cxnLst/>
            <a:rect l="l" t="t" r="r" b="b"/>
            <a:pathLst>
              <a:path w="3221355" h="3221354">
                <a:moveTo>
                  <a:pt x="1610464" y="3220928"/>
                </a:moveTo>
                <a:lnTo>
                  <a:pt x="1658808" y="3220216"/>
                </a:lnTo>
                <a:lnTo>
                  <a:pt x="1706799" y="3218094"/>
                </a:lnTo>
                <a:lnTo>
                  <a:pt x="1754415" y="3214582"/>
                </a:lnTo>
                <a:lnTo>
                  <a:pt x="1801638" y="3209699"/>
                </a:lnTo>
                <a:lnTo>
                  <a:pt x="1848447" y="3203466"/>
                </a:lnTo>
                <a:lnTo>
                  <a:pt x="1894822" y="3195903"/>
                </a:lnTo>
                <a:lnTo>
                  <a:pt x="1940744" y="3187029"/>
                </a:lnTo>
                <a:lnTo>
                  <a:pt x="1986192" y="3176864"/>
                </a:lnTo>
                <a:lnTo>
                  <a:pt x="2031147" y="3165429"/>
                </a:lnTo>
                <a:lnTo>
                  <a:pt x="2075588" y="3152742"/>
                </a:lnTo>
                <a:lnTo>
                  <a:pt x="2119496" y="3138825"/>
                </a:lnTo>
                <a:lnTo>
                  <a:pt x="2162851" y="3123698"/>
                </a:lnTo>
                <a:lnTo>
                  <a:pt x="2205633" y="3107379"/>
                </a:lnTo>
                <a:lnTo>
                  <a:pt x="2247821" y="3089889"/>
                </a:lnTo>
                <a:lnTo>
                  <a:pt x="2289396" y="3071248"/>
                </a:lnTo>
                <a:lnTo>
                  <a:pt x="2330339" y="3051475"/>
                </a:lnTo>
                <a:lnTo>
                  <a:pt x="2370628" y="3030592"/>
                </a:lnTo>
                <a:lnTo>
                  <a:pt x="2410245" y="3008617"/>
                </a:lnTo>
                <a:lnTo>
                  <a:pt x="2449169" y="2985571"/>
                </a:lnTo>
                <a:lnTo>
                  <a:pt x="2487380" y="2961473"/>
                </a:lnTo>
                <a:lnTo>
                  <a:pt x="2524858" y="2936344"/>
                </a:lnTo>
                <a:lnTo>
                  <a:pt x="2561584" y="2910203"/>
                </a:lnTo>
                <a:lnTo>
                  <a:pt x="2597538" y="2883070"/>
                </a:lnTo>
                <a:lnTo>
                  <a:pt x="2632699" y="2854966"/>
                </a:lnTo>
                <a:lnTo>
                  <a:pt x="2667048" y="2825909"/>
                </a:lnTo>
                <a:lnTo>
                  <a:pt x="2700564" y="2795921"/>
                </a:lnTo>
                <a:lnTo>
                  <a:pt x="2733229" y="2765021"/>
                </a:lnTo>
                <a:lnTo>
                  <a:pt x="2765021" y="2733229"/>
                </a:lnTo>
                <a:lnTo>
                  <a:pt x="2795921" y="2700564"/>
                </a:lnTo>
                <a:lnTo>
                  <a:pt x="2825909" y="2667048"/>
                </a:lnTo>
                <a:lnTo>
                  <a:pt x="2854966" y="2632699"/>
                </a:lnTo>
                <a:lnTo>
                  <a:pt x="2883070" y="2597538"/>
                </a:lnTo>
                <a:lnTo>
                  <a:pt x="2910203" y="2561584"/>
                </a:lnTo>
                <a:lnTo>
                  <a:pt x="2936344" y="2524858"/>
                </a:lnTo>
                <a:lnTo>
                  <a:pt x="2961473" y="2487380"/>
                </a:lnTo>
                <a:lnTo>
                  <a:pt x="2985571" y="2449169"/>
                </a:lnTo>
                <a:lnTo>
                  <a:pt x="3008617" y="2410245"/>
                </a:lnTo>
                <a:lnTo>
                  <a:pt x="3030592" y="2370628"/>
                </a:lnTo>
                <a:lnTo>
                  <a:pt x="3051475" y="2330339"/>
                </a:lnTo>
                <a:lnTo>
                  <a:pt x="3071248" y="2289396"/>
                </a:lnTo>
                <a:lnTo>
                  <a:pt x="3089889" y="2247821"/>
                </a:lnTo>
                <a:lnTo>
                  <a:pt x="3107379" y="2205633"/>
                </a:lnTo>
                <a:lnTo>
                  <a:pt x="3123698" y="2162851"/>
                </a:lnTo>
                <a:lnTo>
                  <a:pt x="3138825" y="2119496"/>
                </a:lnTo>
                <a:lnTo>
                  <a:pt x="3152742" y="2075588"/>
                </a:lnTo>
                <a:lnTo>
                  <a:pt x="3165429" y="2031147"/>
                </a:lnTo>
                <a:lnTo>
                  <a:pt x="3176864" y="1986192"/>
                </a:lnTo>
                <a:lnTo>
                  <a:pt x="3187029" y="1940744"/>
                </a:lnTo>
                <a:lnTo>
                  <a:pt x="3195903" y="1894822"/>
                </a:lnTo>
                <a:lnTo>
                  <a:pt x="3203466" y="1848447"/>
                </a:lnTo>
                <a:lnTo>
                  <a:pt x="3209699" y="1801638"/>
                </a:lnTo>
                <a:lnTo>
                  <a:pt x="3214582" y="1754415"/>
                </a:lnTo>
                <a:lnTo>
                  <a:pt x="3218094" y="1706799"/>
                </a:lnTo>
                <a:lnTo>
                  <a:pt x="3220216" y="1658808"/>
                </a:lnTo>
                <a:lnTo>
                  <a:pt x="3220928" y="1610464"/>
                </a:lnTo>
                <a:lnTo>
                  <a:pt x="3220216" y="1562119"/>
                </a:lnTo>
                <a:lnTo>
                  <a:pt x="3218094" y="1514129"/>
                </a:lnTo>
                <a:lnTo>
                  <a:pt x="3214582" y="1466512"/>
                </a:lnTo>
                <a:lnTo>
                  <a:pt x="3209699" y="1419289"/>
                </a:lnTo>
                <a:lnTo>
                  <a:pt x="3203466" y="1372480"/>
                </a:lnTo>
                <a:lnTo>
                  <a:pt x="3195903" y="1326105"/>
                </a:lnTo>
                <a:lnTo>
                  <a:pt x="3187029" y="1280183"/>
                </a:lnTo>
                <a:lnTo>
                  <a:pt x="3176864" y="1234735"/>
                </a:lnTo>
                <a:lnTo>
                  <a:pt x="3165429" y="1189780"/>
                </a:lnTo>
                <a:lnTo>
                  <a:pt x="3152742" y="1145339"/>
                </a:lnTo>
                <a:lnTo>
                  <a:pt x="3138825" y="1101431"/>
                </a:lnTo>
                <a:lnTo>
                  <a:pt x="3123698" y="1058076"/>
                </a:lnTo>
                <a:lnTo>
                  <a:pt x="3107379" y="1015295"/>
                </a:lnTo>
                <a:lnTo>
                  <a:pt x="3089889" y="973106"/>
                </a:lnTo>
                <a:lnTo>
                  <a:pt x="3071248" y="931531"/>
                </a:lnTo>
                <a:lnTo>
                  <a:pt x="3051475" y="890588"/>
                </a:lnTo>
                <a:lnTo>
                  <a:pt x="3030592" y="850299"/>
                </a:lnTo>
                <a:lnTo>
                  <a:pt x="3008617" y="810682"/>
                </a:lnTo>
                <a:lnTo>
                  <a:pt x="2985571" y="771758"/>
                </a:lnTo>
                <a:lnTo>
                  <a:pt x="2961473" y="733547"/>
                </a:lnTo>
                <a:lnTo>
                  <a:pt x="2936344" y="696069"/>
                </a:lnTo>
                <a:lnTo>
                  <a:pt x="2910203" y="659343"/>
                </a:lnTo>
                <a:lnTo>
                  <a:pt x="2883070" y="623389"/>
                </a:lnTo>
                <a:lnTo>
                  <a:pt x="2854966" y="588228"/>
                </a:lnTo>
                <a:lnTo>
                  <a:pt x="2825909" y="553879"/>
                </a:lnTo>
                <a:lnTo>
                  <a:pt x="2795921" y="520363"/>
                </a:lnTo>
                <a:lnTo>
                  <a:pt x="2765021" y="487698"/>
                </a:lnTo>
                <a:lnTo>
                  <a:pt x="2733229" y="455906"/>
                </a:lnTo>
                <a:lnTo>
                  <a:pt x="2700564" y="425006"/>
                </a:lnTo>
                <a:lnTo>
                  <a:pt x="2667048" y="395018"/>
                </a:lnTo>
                <a:lnTo>
                  <a:pt x="2632699" y="365962"/>
                </a:lnTo>
                <a:lnTo>
                  <a:pt x="2597538" y="337857"/>
                </a:lnTo>
                <a:lnTo>
                  <a:pt x="2561584" y="310724"/>
                </a:lnTo>
                <a:lnTo>
                  <a:pt x="2524858" y="284583"/>
                </a:lnTo>
                <a:lnTo>
                  <a:pt x="2487380" y="259454"/>
                </a:lnTo>
                <a:lnTo>
                  <a:pt x="2449169" y="235356"/>
                </a:lnTo>
                <a:lnTo>
                  <a:pt x="2410245" y="212310"/>
                </a:lnTo>
                <a:lnTo>
                  <a:pt x="2370628" y="190335"/>
                </a:lnTo>
                <a:lnTo>
                  <a:pt x="2330339" y="169452"/>
                </a:lnTo>
                <a:lnTo>
                  <a:pt x="2289396" y="149679"/>
                </a:lnTo>
                <a:lnTo>
                  <a:pt x="2247821" y="131038"/>
                </a:lnTo>
                <a:lnTo>
                  <a:pt x="2205633" y="113548"/>
                </a:lnTo>
                <a:lnTo>
                  <a:pt x="2162851" y="97230"/>
                </a:lnTo>
                <a:lnTo>
                  <a:pt x="2119496" y="82102"/>
                </a:lnTo>
                <a:lnTo>
                  <a:pt x="2075588" y="68185"/>
                </a:lnTo>
                <a:lnTo>
                  <a:pt x="2031147" y="55499"/>
                </a:lnTo>
                <a:lnTo>
                  <a:pt x="1986192" y="44063"/>
                </a:lnTo>
                <a:lnTo>
                  <a:pt x="1940744" y="33898"/>
                </a:lnTo>
                <a:lnTo>
                  <a:pt x="1894822" y="25024"/>
                </a:lnTo>
                <a:lnTo>
                  <a:pt x="1848447" y="17461"/>
                </a:lnTo>
                <a:lnTo>
                  <a:pt x="1801638" y="11228"/>
                </a:lnTo>
                <a:lnTo>
                  <a:pt x="1754415" y="6345"/>
                </a:lnTo>
                <a:lnTo>
                  <a:pt x="1706799" y="2833"/>
                </a:lnTo>
                <a:lnTo>
                  <a:pt x="1658808" y="711"/>
                </a:lnTo>
                <a:lnTo>
                  <a:pt x="1610464" y="0"/>
                </a:lnTo>
                <a:lnTo>
                  <a:pt x="1562119" y="711"/>
                </a:lnTo>
                <a:lnTo>
                  <a:pt x="1514129" y="2833"/>
                </a:lnTo>
                <a:lnTo>
                  <a:pt x="1466512" y="6345"/>
                </a:lnTo>
                <a:lnTo>
                  <a:pt x="1419289" y="11228"/>
                </a:lnTo>
                <a:lnTo>
                  <a:pt x="1372480" y="17461"/>
                </a:lnTo>
                <a:lnTo>
                  <a:pt x="1326105" y="25024"/>
                </a:lnTo>
                <a:lnTo>
                  <a:pt x="1280183" y="33898"/>
                </a:lnTo>
                <a:lnTo>
                  <a:pt x="1234735" y="44063"/>
                </a:lnTo>
                <a:lnTo>
                  <a:pt x="1189780" y="55499"/>
                </a:lnTo>
                <a:lnTo>
                  <a:pt x="1145339" y="68185"/>
                </a:lnTo>
                <a:lnTo>
                  <a:pt x="1101431" y="82102"/>
                </a:lnTo>
                <a:lnTo>
                  <a:pt x="1058076" y="97230"/>
                </a:lnTo>
                <a:lnTo>
                  <a:pt x="1015295" y="113548"/>
                </a:lnTo>
                <a:lnTo>
                  <a:pt x="973106" y="131038"/>
                </a:lnTo>
                <a:lnTo>
                  <a:pt x="931531" y="149679"/>
                </a:lnTo>
                <a:lnTo>
                  <a:pt x="890588" y="169452"/>
                </a:lnTo>
                <a:lnTo>
                  <a:pt x="850299" y="190335"/>
                </a:lnTo>
                <a:lnTo>
                  <a:pt x="810682" y="212310"/>
                </a:lnTo>
                <a:lnTo>
                  <a:pt x="771758" y="235356"/>
                </a:lnTo>
                <a:lnTo>
                  <a:pt x="733547" y="259454"/>
                </a:lnTo>
                <a:lnTo>
                  <a:pt x="696069" y="284583"/>
                </a:lnTo>
                <a:lnTo>
                  <a:pt x="659343" y="310724"/>
                </a:lnTo>
                <a:lnTo>
                  <a:pt x="623389" y="337857"/>
                </a:lnTo>
                <a:lnTo>
                  <a:pt x="588228" y="365962"/>
                </a:lnTo>
                <a:lnTo>
                  <a:pt x="553879" y="395018"/>
                </a:lnTo>
                <a:lnTo>
                  <a:pt x="520363" y="425006"/>
                </a:lnTo>
                <a:lnTo>
                  <a:pt x="487698" y="455906"/>
                </a:lnTo>
                <a:lnTo>
                  <a:pt x="455906" y="487698"/>
                </a:lnTo>
                <a:lnTo>
                  <a:pt x="425006" y="520363"/>
                </a:lnTo>
                <a:lnTo>
                  <a:pt x="395018" y="553879"/>
                </a:lnTo>
                <a:lnTo>
                  <a:pt x="365962" y="588228"/>
                </a:lnTo>
                <a:lnTo>
                  <a:pt x="337857" y="623389"/>
                </a:lnTo>
                <a:lnTo>
                  <a:pt x="310724" y="659343"/>
                </a:lnTo>
                <a:lnTo>
                  <a:pt x="284583" y="696069"/>
                </a:lnTo>
                <a:lnTo>
                  <a:pt x="259454" y="733547"/>
                </a:lnTo>
                <a:lnTo>
                  <a:pt x="235356" y="771758"/>
                </a:lnTo>
                <a:lnTo>
                  <a:pt x="212310" y="810682"/>
                </a:lnTo>
                <a:lnTo>
                  <a:pt x="190335" y="850299"/>
                </a:lnTo>
                <a:lnTo>
                  <a:pt x="169452" y="890588"/>
                </a:lnTo>
                <a:lnTo>
                  <a:pt x="149679" y="931531"/>
                </a:lnTo>
                <a:lnTo>
                  <a:pt x="131038" y="973106"/>
                </a:lnTo>
                <a:lnTo>
                  <a:pt x="113548" y="1015295"/>
                </a:lnTo>
                <a:lnTo>
                  <a:pt x="97230" y="1058076"/>
                </a:lnTo>
                <a:lnTo>
                  <a:pt x="82102" y="1101431"/>
                </a:lnTo>
                <a:lnTo>
                  <a:pt x="68185" y="1145339"/>
                </a:lnTo>
                <a:lnTo>
                  <a:pt x="55499" y="1189780"/>
                </a:lnTo>
                <a:lnTo>
                  <a:pt x="44063" y="1234735"/>
                </a:lnTo>
                <a:lnTo>
                  <a:pt x="33898" y="1280183"/>
                </a:lnTo>
                <a:lnTo>
                  <a:pt x="25024" y="1326105"/>
                </a:lnTo>
                <a:lnTo>
                  <a:pt x="17461" y="1372480"/>
                </a:lnTo>
                <a:lnTo>
                  <a:pt x="11228" y="1419289"/>
                </a:lnTo>
                <a:lnTo>
                  <a:pt x="6345" y="1466512"/>
                </a:lnTo>
                <a:lnTo>
                  <a:pt x="2833" y="1514129"/>
                </a:lnTo>
                <a:lnTo>
                  <a:pt x="711" y="1562119"/>
                </a:lnTo>
                <a:lnTo>
                  <a:pt x="0" y="1610464"/>
                </a:lnTo>
                <a:lnTo>
                  <a:pt x="711" y="1658808"/>
                </a:lnTo>
                <a:lnTo>
                  <a:pt x="2833" y="1706799"/>
                </a:lnTo>
                <a:lnTo>
                  <a:pt x="6345" y="1754415"/>
                </a:lnTo>
                <a:lnTo>
                  <a:pt x="11228" y="1801638"/>
                </a:lnTo>
                <a:lnTo>
                  <a:pt x="17461" y="1848447"/>
                </a:lnTo>
                <a:lnTo>
                  <a:pt x="25024" y="1894822"/>
                </a:lnTo>
                <a:lnTo>
                  <a:pt x="33898" y="1940744"/>
                </a:lnTo>
                <a:lnTo>
                  <a:pt x="44063" y="1986192"/>
                </a:lnTo>
                <a:lnTo>
                  <a:pt x="55499" y="2031147"/>
                </a:lnTo>
                <a:lnTo>
                  <a:pt x="68185" y="2075588"/>
                </a:lnTo>
                <a:lnTo>
                  <a:pt x="82102" y="2119496"/>
                </a:lnTo>
                <a:lnTo>
                  <a:pt x="97230" y="2162851"/>
                </a:lnTo>
                <a:lnTo>
                  <a:pt x="113548" y="2205633"/>
                </a:lnTo>
                <a:lnTo>
                  <a:pt x="131038" y="2247821"/>
                </a:lnTo>
                <a:lnTo>
                  <a:pt x="149679" y="2289396"/>
                </a:lnTo>
                <a:lnTo>
                  <a:pt x="169452" y="2330339"/>
                </a:lnTo>
                <a:lnTo>
                  <a:pt x="190335" y="2370628"/>
                </a:lnTo>
                <a:lnTo>
                  <a:pt x="212310" y="2410245"/>
                </a:lnTo>
                <a:lnTo>
                  <a:pt x="235356" y="2449169"/>
                </a:lnTo>
                <a:lnTo>
                  <a:pt x="259454" y="2487380"/>
                </a:lnTo>
                <a:lnTo>
                  <a:pt x="284583" y="2524858"/>
                </a:lnTo>
                <a:lnTo>
                  <a:pt x="310724" y="2561584"/>
                </a:lnTo>
                <a:lnTo>
                  <a:pt x="337857" y="2597538"/>
                </a:lnTo>
                <a:lnTo>
                  <a:pt x="365962" y="2632699"/>
                </a:lnTo>
                <a:lnTo>
                  <a:pt x="395018" y="2667048"/>
                </a:lnTo>
                <a:lnTo>
                  <a:pt x="425006" y="2700564"/>
                </a:lnTo>
                <a:lnTo>
                  <a:pt x="455906" y="2733229"/>
                </a:lnTo>
                <a:lnTo>
                  <a:pt x="487698" y="2765021"/>
                </a:lnTo>
                <a:lnTo>
                  <a:pt x="520363" y="2795921"/>
                </a:lnTo>
                <a:lnTo>
                  <a:pt x="553879" y="2825909"/>
                </a:lnTo>
                <a:lnTo>
                  <a:pt x="588228" y="2854966"/>
                </a:lnTo>
                <a:lnTo>
                  <a:pt x="623389" y="2883070"/>
                </a:lnTo>
                <a:lnTo>
                  <a:pt x="659343" y="2910203"/>
                </a:lnTo>
                <a:lnTo>
                  <a:pt x="696069" y="2936344"/>
                </a:lnTo>
                <a:lnTo>
                  <a:pt x="733547" y="2961473"/>
                </a:lnTo>
                <a:lnTo>
                  <a:pt x="771758" y="2985571"/>
                </a:lnTo>
                <a:lnTo>
                  <a:pt x="810682" y="3008617"/>
                </a:lnTo>
                <a:lnTo>
                  <a:pt x="850299" y="3030592"/>
                </a:lnTo>
                <a:lnTo>
                  <a:pt x="890588" y="3051475"/>
                </a:lnTo>
                <a:lnTo>
                  <a:pt x="931531" y="3071248"/>
                </a:lnTo>
                <a:lnTo>
                  <a:pt x="973106" y="3089889"/>
                </a:lnTo>
                <a:lnTo>
                  <a:pt x="1015295" y="3107379"/>
                </a:lnTo>
                <a:lnTo>
                  <a:pt x="1058076" y="3123698"/>
                </a:lnTo>
                <a:lnTo>
                  <a:pt x="1101431" y="3138825"/>
                </a:lnTo>
                <a:lnTo>
                  <a:pt x="1145339" y="3152742"/>
                </a:lnTo>
                <a:lnTo>
                  <a:pt x="1189780" y="3165429"/>
                </a:lnTo>
                <a:lnTo>
                  <a:pt x="1234735" y="3176864"/>
                </a:lnTo>
                <a:lnTo>
                  <a:pt x="1280183" y="3187029"/>
                </a:lnTo>
                <a:lnTo>
                  <a:pt x="1326105" y="3195903"/>
                </a:lnTo>
                <a:lnTo>
                  <a:pt x="1372480" y="3203466"/>
                </a:lnTo>
                <a:lnTo>
                  <a:pt x="1419289" y="3209699"/>
                </a:lnTo>
                <a:lnTo>
                  <a:pt x="1466512" y="3214582"/>
                </a:lnTo>
                <a:lnTo>
                  <a:pt x="1514129" y="3218094"/>
                </a:lnTo>
                <a:lnTo>
                  <a:pt x="1562119" y="3220216"/>
                </a:lnTo>
                <a:lnTo>
                  <a:pt x="1610464" y="3220928"/>
                </a:lnTo>
                <a:close/>
              </a:path>
            </a:pathLst>
          </a:custGeom>
          <a:ln w="0" cap="rnd">
            <a:solidFill>
              <a:srgbClr val="979797">
                <a:alpha val="63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5338649" y="8204902"/>
            <a:ext cx="2084705" cy="109347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algn="ctr">
              <a:lnSpc>
                <a:spcPts val="2720"/>
              </a:lnSpc>
              <a:spcBef>
                <a:spcPts val="395"/>
              </a:spcBef>
            </a:pP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Ubezpieczenia 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na życie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-  grupowe</a:t>
            </a:r>
            <a:endParaRPr sz="24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806338" y="2867596"/>
            <a:ext cx="3047365" cy="3047365"/>
          </a:xfrm>
          <a:custGeom>
            <a:avLst/>
            <a:gdLst/>
            <a:ahLst/>
            <a:cxnLst/>
            <a:rect l="l" t="t" r="r" b="b"/>
            <a:pathLst>
              <a:path w="3047365" h="3047365">
                <a:moveTo>
                  <a:pt x="1496783" y="3046654"/>
                </a:moveTo>
                <a:lnTo>
                  <a:pt x="1545152" y="3046745"/>
                </a:lnTo>
                <a:lnTo>
                  <a:pt x="1593170" y="3045339"/>
                </a:lnTo>
                <a:lnTo>
                  <a:pt x="1640816" y="3042457"/>
                </a:lnTo>
                <a:lnTo>
                  <a:pt x="1688067" y="3038121"/>
                </a:lnTo>
                <a:lnTo>
                  <a:pt x="1734900" y="3032353"/>
                </a:lnTo>
                <a:lnTo>
                  <a:pt x="1781293" y="3025175"/>
                </a:lnTo>
                <a:lnTo>
                  <a:pt x="1827222" y="3016610"/>
                </a:lnTo>
                <a:lnTo>
                  <a:pt x="1872666" y="3006678"/>
                </a:lnTo>
                <a:lnTo>
                  <a:pt x="1917601" y="2995402"/>
                </a:lnTo>
                <a:lnTo>
                  <a:pt x="1962004" y="2982804"/>
                </a:lnTo>
                <a:lnTo>
                  <a:pt x="2005854" y="2968906"/>
                </a:lnTo>
                <a:lnTo>
                  <a:pt x="2049127" y="2953729"/>
                </a:lnTo>
                <a:lnTo>
                  <a:pt x="2091801" y="2937296"/>
                </a:lnTo>
                <a:lnTo>
                  <a:pt x="2133853" y="2919628"/>
                </a:lnTo>
                <a:lnTo>
                  <a:pt x="2175260" y="2900748"/>
                </a:lnTo>
                <a:lnTo>
                  <a:pt x="2215999" y="2880676"/>
                </a:lnTo>
                <a:lnTo>
                  <a:pt x="2256049" y="2859436"/>
                </a:lnTo>
                <a:lnTo>
                  <a:pt x="2295385" y="2837049"/>
                </a:lnTo>
                <a:lnTo>
                  <a:pt x="2333986" y="2813537"/>
                </a:lnTo>
                <a:lnTo>
                  <a:pt x="2371829" y="2788922"/>
                </a:lnTo>
                <a:lnTo>
                  <a:pt x="2408891" y="2763226"/>
                </a:lnTo>
                <a:lnTo>
                  <a:pt x="2445149" y="2736471"/>
                </a:lnTo>
                <a:lnTo>
                  <a:pt x="2480581" y="2708678"/>
                </a:lnTo>
                <a:lnTo>
                  <a:pt x="2515164" y="2679870"/>
                </a:lnTo>
                <a:lnTo>
                  <a:pt x="2548875" y="2650068"/>
                </a:lnTo>
                <a:lnTo>
                  <a:pt x="2581692" y="2619295"/>
                </a:lnTo>
                <a:lnTo>
                  <a:pt x="2613592" y="2587572"/>
                </a:lnTo>
                <a:lnTo>
                  <a:pt x="2644552" y="2554921"/>
                </a:lnTo>
                <a:lnTo>
                  <a:pt x="2674550" y="2521365"/>
                </a:lnTo>
                <a:lnTo>
                  <a:pt x="2703562" y="2486924"/>
                </a:lnTo>
                <a:lnTo>
                  <a:pt x="2731567" y="2451622"/>
                </a:lnTo>
                <a:lnTo>
                  <a:pt x="2758541" y="2415479"/>
                </a:lnTo>
                <a:lnTo>
                  <a:pt x="2784462" y="2378518"/>
                </a:lnTo>
                <a:lnTo>
                  <a:pt x="2809306" y="2340761"/>
                </a:lnTo>
                <a:lnTo>
                  <a:pt x="2833052" y="2302230"/>
                </a:lnTo>
                <a:lnTo>
                  <a:pt x="2855677" y="2262946"/>
                </a:lnTo>
                <a:lnTo>
                  <a:pt x="2877158" y="2222932"/>
                </a:lnTo>
                <a:lnTo>
                  <a:pt x="2897472" y="2182209"/>
                </a:lnTo>
                <a:lnTo>
                  <a:pt x="2916597" y="2140800"/>
                </a:lnTo>
                <a:lnTo>
                  <a:pt x="2934509" y="2098726"/>
                </a:lnTo>
                <a:lnTo>
                  <a:pt x="2951187" y="2056009"/>
                </a:lnTo>
                <a:lnTo>
                  <a:pt x="2966607" y="2012671"/>
                </a:lnTo>
                <a:lnTo>
                  <a:pt x="2980747" y="1968734"/>
                </a:lnTo>
                <a:lnTo>
                  <a:pt x="2993585" y="1924219"/>
                </a:lnTo>
                <a:lnTo>
                  <a:pt x="3005096" y="1879150"/>
                </a:lnTo>
                <a:lnTo>
                  <a:pt x="3015259" y="1833548"/>
                </a:lnTo>
                <a:lnTo>
                  <a:pt x="3024052" y="1787434"/>
                </a:lnTo>
                <a:lnTo>
                  <a:pt x="3031450" y="1740830"/>
                </a:lnTo>
                <a:lnTo>
                  <a:pt x="3037433" y="1693760"/>
                </a:lnTo>
                <a:lnTo>
                  <a:pt x="3041976" y="1646243"/>
                </a:lnTo>
                <a:lnTo>
                  <a:pt x="3045057" y="1598303"/>
                </a:lnTo>
                <a:lnTo>
                  <a:pt x="3046654" y="1549961"/>
                </a:lnTo>
                <a:lnTo>
                  <a:pt x="3046745" y="1501593"/>
                </a:lnTo>
                <a:lnTo>
                  <a:pt x="3045339" y="1453575"/>
                </a:lnTo>
                <a:lnTo>
                  <a:pt x="3042457" y="1405929"/>
                </a:lnTo>
                <a:lnTo>
                  <a:pt x="3038121" y="1358678"/>
                </a:lnTo>
                <a:lnTo>
                  <a:pt x="3032353" y="1311845"/>
                </a:lnTo>
                <a:lnTo>
                  <a:pt x="3025175" y="1265452"/>
                </a:lnTo>
                <a:lnTo>
                  <a:pt x="3016610" y="1219523"/>
                </a:lnTo>
                <a:lnTo>
                  <a:pt x="3006678" y="1174079"/>
                </a:lnTo>
                <a:lnTo>
                  <a:pt x="2995402" y="1129144"/>
                </a:lnTo>
                <a:lnTo>
                  <a:pt x="2982804" y="1084740"/>
                </a:lnTo>
                <a:lnTo>
                  <a:pt x="2968906" y="1040891"/>
                </a:lnTo>
                <a:lnTo>
                  <a:pt x="2953729" y="997617"/>
                </a:lnTo>
                <a:lnTo>
                  <a:pt x="2937296" y="954944"/>
                </a:lnTo>
                <a:lnTo>
                  <a:pt x="2919628" y="912892"/>
                </a:lnTo>
                <a:lnTo>
                  <a:pt x="2900748" y="871485"/>
                </a:lnTo>
                <a:lnTo>
                  <a:pt x="2880676" y="830746"/>
                </a:lnTo>
                <a:lnTo>
                  <a:pt x="2859436" y="790696"/>
                </a:lnTo>
                <a:lnTo>
                  <a:pt x="2837049" y="751360"/>
                </a:lnTo>
                <a:lnTo>
                  <a:pt x="2813537" y="712759"/>
                </a:lnTo>
                <a:lnTo>
                  <a:pt x="2788922" y="674916"/>
                </a:lnTo>
                <a:lnTo>
                  <a:pt x="2763226" y="637854"/>
                </a:lnTo>
                <a:lnTo>
                  <a:pt x="2736471" y="601596"/>
                </a:lnTo>
                <a:lnTo>
                  <a:pt x="2708678" y="566164"/>
                </a:lnTo>
                <a:lnTo>
                  <a:pt x="2679870" y="531581"/>
                </a:lnTo>
                <a:lnTo>
                  <a:pt x="2650068" y="497869"/>
                </a:lnTo>
                <a:lnTo>
                  <a:pt x="2619295" y="465052"/>
                </a:lnTo>
                <a:lnTo>
                  <a:pt x="2587572" y="433153"/>
                </a:lnTo>
                <a:lnTo>
                  <a:pt x="2554921" y="402193"/>
                </a:lnTo>
                <a:lnTo>
                  <a:pt x="2521365" y="372195"/>
                </a:lnTo>
                <a:lnTo>
                  <a:pt x="2486924" y="343183"/>
                </a:lnTo>
                <a:lnTo>
                  <a:pt x="2451622" y="315178"/>
                </a:lnTo>
                <a:lnTo>
                  <a:pt x="2415479" y="288204"/>
                </a:lnTo>
                <a:lnTo>
                  <a:pt x="2378518" y="262283"/>
                </a:lnTo>
                <a:lnTo>
                  <a:pt x="2340761" y="237438"/>
                </a:lnTo>
                <a:lnTo>
                  <a:pt x="2302230" y="213692"/>
                </a:lnTo>
                <a:lnTo>
                  <a:pt x="2262946" y="191067"/>
                </a:lnTo>
                <a:lnTo>
                  <a:pt x="2222932" y="169587"/>
                </a:lnTo>
                <a:lnTo>
                  <a:pt x="2182209" y="149273"/>
                </a:lnTo>
                <a:lnTo>
                  <a:pt x="2140800" y="130148"/>
                </a:lnTo>
                <a:lnTo>
                  <a:pt x="2098726" y="112235"/>
                </a:lnTo>
                <a:lnTo>
                  <a:pt x="2056009" y="95558"/>
                </a:lnTo>
                <a:lnTo>
                  <a:pt x="2012671" y="80137"/>
                </a:lnTo>
                <a:lnTo>
                  <a:pt x="1968734" y="65997"/>
                </a:lnTo>
                <a:lnTo>
                  <a:pt x="1924219" y="53160"/>
                </a:lnTo>
                <a:lnTo>
                  <a:pt x="1879150" y="41649"/>
                </a:lnTo>
                <a:lnTo>
                  <a:pt x="1833548" y="31485"/>
                </a:lnTo>
                <a:lnTo>
                  <a:pt x="1787434" y="22693"/>
                </a:lnTo>
                <a:lnTo>
                  <a:pt x="1740830" y="15294"/>
                </a:lnTo>
                <a:lnTo>
                  <a:pt x="1693760" y="9312"/>
                </a:lnTo>
                <a:lnTo>
                  <a:pt x="1646243" y="4769"/>
                </a:lnTo>
                <a:lnTo>
                  <a:pt x="1598303" y="1688"/>
                </a:lnTo>
                <a:lnTo>
                  <a:pt x="1549961" y="91"/>
                </a:lnTo>
                <a:lnTo>
                  <a:pt x="1501593" y="0"/>
                </a:lnTo>
                <a:lnTo>
                  <a:pt x="1453575" y="1406"/>
                </a:lnTo>
                <a:lnTo>
                  <a:pt x="1405929" y="4288"/>
                </a:lnTo>
                <a:lnTo>
                  <a:pt x="1358678" y="8624"/>
                </a:lnTo>
                <a:lnTo>
                  <a:pt x="1311845" y="14392"/>
                </a:lnTo>
                <a:lnTo>
                  <a:pt x="1265452" y="21569"/>
                </a:lnTo>
                <a:lnTo>
                  <a:pt x="1219523" y="30135"/>
                </a:lnTo>
                <a:lnTo>
                  <a:pt x="1174079" y="40066"/>
                </a:lnTo>
                <a:lnTo>
                  <a:pt x="1129144" y="51342"/>
                </a:lnTo>
                <a:lnTo>
                  <a:pt x="1084740" y="63940"/>
                </a:lnTo>
                <a:lnTo>
                  <a:pt x="1040891" y="77839"/>
                </a:lnTo>
                <a:lnTo>
                  <a:pt x="997617" y="93015"/>
                </a:lnTo>
                <a:lnTo>
                  <a:pt x="954944" y="109449"/>
                </a:lnTo>
                <a:lnTo>
                  <a:pt x="912892" y="127117"/>
                </a:lnTo>
                <a:lnTo>
                  <a:pt x="871485" y="145997"/>
                </a:lnTo>
                <a:lnTo>
                  <a:pt x="830746" y="166068"/>
                </a:lnTo>
                <a:lnTo>
                  <a:pt x="790696" y="187308"/>
                </a:lnTo>
                <a:lnTo>
                  <a:pt x="751360" y="209695"/>
                </a:lnTo>
                <a:lnTo>
                  <a:pt x="712759" y="233207"/>
                </a:lnTo>
                <a:lnTo>
                  <a:pt x="674916" y="257822"/>
                </a:lnTo>
                <a:lnTo>
                  <a:pt x="637854" y="283519"/>
                </a:lnTo>
                <a:lnTo>
                  <a:pt x="601596" y="310274"/>
                </a:lnTo>
                <a:lnTo>
                  <a:pt x="566164" y="338067"/>
                </a:lnTo>
                <a:lnTo>
                  <a:pt x="531581" y="366875"/>
                </a:lnTo>
                <a:lnTo>
                  <a:pt x="497869" y="396677"/>
                </a:lnTo>
                <a:lnTo>
                  <a:pt x="465052" y="427450"/>
                </a:lnTo>
                <a:lnTo>
                  <a:pt x="433153" y="459173"/>
                </a:lnTo>
                <a:lnTo>
                  <a:pt x="402193" y="491824"/>
                </a:lnTo>
                <a:lnTo>
                  <a:pt x="372195" y="525380"/>
                </a:lnTo>
                <a:lnTo>
                  <a:pt x="343183" y="559821"/>
                </a:lnTo>
                <a:lnTo>
                  <a:pt x="315178" y="595123"/>
                </a:lnTo>
                <a:lnTo>
                  <a:pt x="288204" y="631266"/>
                </a:lnTo>
                <a:lnTo>
                  <a:pt x="262283" y="668226"/>
                </a:lnTo>
                <a:lnTo>
                  <a:pt x="237438" y="705983"/>
                </a:lnTo>
                <a:lnTo>
                  <a:pt x="213692" y="744515"/>
                </a:lnTo>
                <a:lnTo>
                  <a:pt x="191067" y="783798"/>
                </a:lnTo>
                <a:lnTo>
                  <a:pt x="169587" y="823812"/>
                </a:lnTo>
                <a:lnTo>
                  <a:pt x="149273" y="864535"/>
                </a:lnTo>
                <a:lnTo>
                  <a:pt x="130148" y="905945"/>
                </a:lnTo>
                <a:lnTo>
                  <a:pt x="112235" y="948019"/>
                </a:lnTo>
                <a:lnTo>
                  <a:pt x="95558" y="990736"/>
                </a:lnTo>
                <a:lnTo>
                  <a:pt x="80137" y="1034074"/>
                </a:lnTo>
                <a:lnTo>
                  <a:pt x="65997" y="1078011"/>
                </a:lnTo>
                <a:lnTo>
                  <a:pt x="53160" y="1122525"/>
                </a:lnTo>
                <a:lnTo>
                  <a:pt x="41649" y="1167594"/>
                </a:lnTo>
                <a:lnTo>
                  <a:pt x="31485" y="1213197"/>
                </a:lnTo>
                <a:lnTo>
                  <a:pt x="22693" y="1259311"/>
                </a:lnTo>
                <a:lnTo>
                  <a:pt x="15294" y="1305914"/>
                </a:lnTo>
                <a:lnTo>
                  <a:pt x="9312" y="1352985"/>
                </a:lnTo>
                <a:lnTo>
                  <a:pt x="4769" y="1400501"/>
                </a:lnTo>
                <a:lnTo>
                  <a:pt x="1688" y="1448442"/>
                </a:lnTo>
                <a:lnTo>
                  <a:pt x="91" y="1496783"/>
                </a:lnTo>
                <a:lnTo>
                  <a:pt x="0" y="1545152"/>
                </a:lnTo>
                <a:lnTo>
                  <a:pt x="1406" y="1593170"/>
                </a:lnTo>
                <a:lnTo>
                  <a:pt x="4288" y="1640816"/>
                </a:lnTo>
                <a:lnTo>
                  <a:pt x="8624" y="1688067"/>
                </a:lnTo>
                <a:lnTo>
                  <a:pt x="14392" y="1734900"/>
                </a:lnTo>
                <a:lnTo>
                  <a:pt x="21569" y="1781293"/>
                </a:lnTo>
                <a:lnTo>
                  <a:pt x="30135" y="1827222"/>
                </a:lnTo>
                <a:lnTo>
                  <a:pt x="40066" y="1872666"/>
                </a:lnTo>
                <a:lnTo>
                  <a:pt x="51342" y="1917601"/>
                </a:lnTo>
                <a:lnTo>
                  <a:pt x="63940" y="1962004"/>
                </a:lnTo>
                <a:lnTo>
                  <a:pt x="77839" y="2005854"/>
                </a:lnTo>
                <a:lnTo>
                  <a:pt x="93015" y="2049127"/>
                </a:lnTo>
                <a:lnTo>
                  <a:pt x="109449" y="2091801"/>
                </a:lnTo>
                <a:lnTo>
                  <a:pt x="127117" y="2133853"/>
                </a:lnTo>
                <a:lnTo>
                  <a:pt x="145997" y="2175260"/>
                </a:lnTo>
                <a:lnTo>
                  <a:pt x="166068" y="2215999"/>
                </a:lnTo>
                <a:lnTo>
                  <a:pt x="187308" y="2256049"/>
                </a:lnTo>
                <a:lnTo>
                  <a:pt x="209695" y="2295385"/>
                </a:lnTo>
                <a:lnTo>
                  <a:pt x="233207" y="2333986"/>
                </a:lnTo>
                <a:lnTo>
                  <a:pt x="257822" y="2371829"/>
                </a:lnTo>
                <a:lnTo>
                  <a:pt x="283519" y="2408891"/>
                </a:lnTo>
                <a:lnTo>
                  <a:pt x="310274" y="2445149"/>
                </a:lnTo>
                <a:lnTo>
                  <a:pt x="338067" y="2480581"/>
                </a:lnTo>
                <a:lnTo>
                  <a:pt x="366875" y="2515164"/>
                </a:lnTo>
                <a:lnTo>
                  <a:pt x="396677" y="2548875"/>
                </a:lnTo>
                <a:lnTo>
                  <a:pt x="427450" y="2581692"/>
                </a:lnTo>
                <a:lnTo>
                  <a:pt x="459173" y="2613592"/>
                </a:lnTo>
                <a:lnTo>
                  <a:pt x="491824" y="2644552"/>
                </a:lnTo>
                <a:lnTo>
                  <a:pt x="525380" y="2674550"/>
                </a:lnTo>
                <a:lnTo>
                  <a:pt x="559821" y="2703562"/>
                </a:lnTo>
                <a:lnTo>
                  <a:pt x="595123" y="2731567"/>
                </a:lnTo>
                <a:lnTo>
                  <a:pt x="631266" y="2758541"/>
                </a:lnTo>
                <a:lnTo>
                  <a:pt x="668226" y="2784462"/>
                </a:lnTo>
                <a:lnTo>
                  <a:pt x="705983" y="2809306"/>
                </a:lnTo>
                <a:lnTo>
                  <a:pt x="744515" y="2833052"/>
                </a:lnTo>
                <a:lnTo>
                  <a:pt x="783798" y="2855677"/>
                </a:lnTo>
                <a:lnTo>
                  <a:pt x="823812" y="2877158"/>
                </a:lnTo>
                <a:lnTo>
                  <a:pt x="864535" y="2897472"/>
                </a:lnTo>
                <a:lnTo>
                  <a:pt x="905945" y="2916597"/>
                </a:lnTo>
                <a:lnTo>
                  <a:pt x="948019" y="2934509"/>
                </a:lnTo>
                <a:lnTo>
                  <a:pt x="990736" y="2951187"/>
                </a:lnTo>
                <a:lnTo>
                  <a:pt x="1034074" y="2966607"/>
                </a:lnTo>
                <a:lnTo>
                  <a:pt x="1078011" y="2980747"/>
                </a:lnTo>
                <a:lnTo>
                  <a:pt x="1122525" y="2993585"/>
                </a:lnTo>
                <a:lnTo>
                  <a:pt x="1167594" y="3005096"/>
                </a:lnTo>
                <a:lnTo>
                  <a:pt x="1213197" y="3015259"/>
                </a:lnTo>
                <a:lnTo>
                  <a:pt x="1259311" y="3024052"/>
                </a:lnTo>
                <a:lnTo>
                  <a:pt x="1305914" y="3031450"/>
                </a:lnTo>
                <a:lnTo>
                  <a:pt x="1352985" y="3037433"/>
                </a:lnTo>
                <a:lnTo>
                  <a:pt x="1400501" y="3041976"/>
                </a:lnTo>
                <a:lnTo>
                  <a:pt x="1448442" y="3045057"/>
                </a:lnTo>
                <a:lnTo>
                  <a:pt x="1496783" y="3046654"/>
                </a:lnTo>
                <a:close/>
              </a:path>
            </a:pathLst>
          </a:custGeom>
          <a:ln w="0" cap="rnd">
            <a:solidFill>
              <a:srgbClr val="979797">
                <a:alpha val="63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317692" y="4577215"/>
            <a:ext cx="2085339" cy="74803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92100" marR="5080" indent="-280035">
              <a:lnSpc>
                <a:spcPts val="2720"/>
              </a:lnSpc>
              <a:spcBef>
                <a:spcPts val="395"/>
              </a:spcBef>
            </a:pP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Ubezpieczenia 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majątkowe</a:t>
            </a:r>
            <a:endParaRPr sz="245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4648769" y="2834639"/>
            <a:ext cx="3221355" cy="3221355"/>
          </a:xfrm>
          <a:custGeom>
            <a:avLst/>
            <a:gdLst/>
            <a:ahLst/>
            <a:cxnLst/>
            <a:rect l="l" t="t" r="r" b="b"/>
            <a:pathLst>
              <a:path w="3221355" h="3221354">
                <a:moveTo>
                  <a:pt x="1610464" y="3220928"/>
                </a:moveTo>
                <a:lnTo>
                  <a:pt x="1658808" y="3220216"/>
                </a:lnTo>
                <a:lnTo>
                  <a:pt x="1706799" y="3218094"/>
                </a:lnTo>
                <a:lnTo>
                  <a:pt x="1754415" y="3214582"/>
                </a:lnTo>
                <a:lnTo>
                  <a:pt x="1801638" y="3209699"/>
                </a:lnTo>
                <a:lnTo>
                  <a:pt x="1848447" y="3203466"/>
                </a:lnTo>
                <a:lnTo>
                  <a:pt x="1894822" y="3195903"/>
                </a:lnTo>
                <a:lnTo>
                  <a:pt x="1940744" y="3187029"/>
                </a:lnTo>
                <a:lnTo>
                  <a:pt x="1986192" y="3176864"/>
                </a:lnTo>
                <a:lnTo>
                  <a:pt x="2031147" y="3165429"/>
                </a:lnTo>
                <a:lnTo>
                  <a:pt x="2075588" y="3152742"/>
                </a:lnTo>
                <a:lnTo>
                  <a:pt x="2119496" y="3138825"/>
                </a:lnTo>
                <a:lnTo>
                  <a:pt x="2162851" y="3123698"/>
                </a:lnTo>
                <a:lnTo>
                  <a:pt x="2205633" y="3107379"/>
                </a:lnTo>
                <a:lnTo>
                  <a:pt x="2247821" y="3089889"/>
                </a:lnTo>
                <a:lnTo>
                  <a:pt x="2289396" y="3071248"/>
                </a:lnTo>
                <a:lnTo>
                  <a:pt x="2330339" y="3051475"/>
                </a:lnTo>
                <a:lnTo>
                  <a:pt x="2370628" y="3030592"/>
                </a:lnTo>
                <a:lnTo>
                  <a:pt x="2410245" y="3008617"/>
                </a:lnTo>
                <a:lnTo>
                  <a:pt x="2449169" y="2985571"/>
                </a:lnTo>
                <a:lnTo>
                  <a:pt x="2487380" y="2961473"/>
                </a:lnTo>
                <a:lnTo>
                  <a:pt x="2524858" y="2936344"/>
                </a:lnTo>
                <a:lnTo>
                  <a:pt x="2561584" y="2910203"/>
                </a:lnTo>
                <a:lnTo>
                  <a:pt x="2597538" y="2883070"/>
                </a:lnTo>
                <a:lnTo>
                  <a:pt x="2632699" y="2854966"/>
                </a:lnTo>
                <a:lnTo>
                  <a:pt x="2667048" y="2825909"/>
                </a:lnTo>
                <a:lnTo>
                  <a:pt x="2700564" y="2795921"/>
                </a:lnTo>
                <a:lnTo>
                  <a:pt x="2733229" y="2765021"/>
                </a:lnTo>
                <a:lnTo>
                  <a:pt x="2765021" y="2733229"/>
                </a:lnTo>
                <a:lnTo>
                  <a:pt x="2795921" y="2700564"/>
                </a:lnTo>
                <a:lnTo>
                  <a:pt x="2825909" y="2667048"/>
                </a:lnTo>
                <a:lnTo>
                  <a:pt x="2854966" y="2632699"/>
                </a:lnTo>
                <a:lnTo>
                  <a:pt x="2883070" y="2597538"/>
                </a:lnTo>
                <a:lnTo>
                  <a:pt x="2910203" y="2561584"/>
                </a:lnTo>
                <a:lnTo>
                  <a:pt x="2936344" y="2524858"/>
                </a:lnTo>
                <a:lnTo>
                  <a:pt x="2961473" y="2487380"/>
                </a:lnTo>
                <a:lnTo>
                  <a:pt x="2985571" y="2449169"/>
                </a:lnTo>
                <a:lnTo>
                  <a:pt x="3008617" y="2410245"/>
                </a:lnTo>
                <a:lnTo>
                  <a:pt x="3030592" y="2370628"/>
                </a:lnTo>
                <a:lnTo>
                  <a:pt x="3051475" y="2330339"/>
                </a:lnTo>
                <a:lnTo>
                  <a:pt x="3071248" y="2289396"/>
                </a:lnTo>
                <a:lnTo>
                  <a:pt x="3089889" y="2247821"/>
                </a:lnTo>
                <a:lnTo>
                  <a:pt x="3107379" y="2205633"/>
                </a:lnTo>
                <a:lnTo>
                  <a:pt x="3123698" y="2162851"/>
                </a:lnTo>
                <a:lnTo>
                  <a:pt x="3138825" y="2119496"/>
                </a:lnTo>
                <a:lnTo>
                  <a:pt x="3152742" y="2075588"/>
                </a:lnTo>
                <a:lnTo>
                  <a:pt x="3165429" y="2031147"/>
                </a:lnTo>
                <a:lnTo>
                  <a:pt x="3176864" y="1986192"/>
                </a:lnTo>
                <a:lnTo>
                  <a:pt x="3187029" y="1940744"/>
                </a:lnTo>
                <a:lnTo>
                  <a:pt x="3195903" y="1894822"/>
                </a:lnTo>
                <a:lnTo>
                  <a:pt x="3203466" y="1848447"/>
                </a:lnTo>
                <a:lnTo>
                  <a:pt x="3209699" y="1801638"/>
                </a:lnTo>
                <a:lnTo>
                  <a:pt x="3214582" y="1754415"/>
                </a:lnTo>
                <a:lnTo>
                  <a:pt x="3218094" y="1706799"/>
                </a:lnTo>
                <a:lnTo>
                  <a:pt x="3220216" y="1658808"/>
                </a:lnTo>
                <a:lnTo>
                  <a:pt x="3220928" y="1610464"/>
                </a:lnTo>
                <a:lnTo>
                  <a:pt x="3220216" y="1562119"/>
                </a:lnTo>
                <a:lnTo>
                  <a:pt x="3218094" y="1514129"/>
                </a:lnTo>
                <a:lnTo>
                  <a:pt x="3214582" y="1466512"/>
                </a:lnTo>
                <a:lnTo>
                  <a:pt x="3209699" y="1419289"/>
                </a:lnTo>
                <a:lnTo>
                  <a:pt x="3203466" y="1372480"/>
                </a:lnTo>
                <a:lnTo>
                  <a:pt x="3195903" y="1326105"/>
                </a:lnTo>
                <a:lnTo>
                  <a:pt x="3187029" y="1280183"/>
                </a:lnTo>
                <a:lnTo>
                  <a:pt x="3176864" y="1234735"/>
                </a:lnTo>
                <a:lnTo>
                  <a:pt x="3165429" y="1189780"/>
                </a:lnTo>
                <a:lnTo>
                  <a:pt x="3152742" y="1145339"/>
                </a:lnTo>
                <a:lnTo>
                  <a:pt x="3138825" y="1101431"/>
                </a:lnTo>
                <a:lnTo>
                  <a:pt x="3123698" y="1058076"/>
                </a:lnTo>
                <a:lnTo>
                  <a:pt x="3107379" y="1015295"/>
                </a:lnTo>
                <a:lnTo>
                  <a:pt x="3089889" y="973106"/>
                </a:lnTo>
                <a:lnTo>
                  <a:pt x="3071248" y="931531"/>
                </a:lnTo>
                <a:lnTo>
                  <a:pt x="3051475" y="890588"/>
                </a:lnTo>
                <a:lnTo>
                  <a:pt x="3030592" y="850299"/>
                </a:lnTo>
                <a:lnTo>
                  <a:pt x="3008617" y="810682"/>
                </a:lnTo>
                <a:lnTo>
                  <a:pt x="2985571" y="771758"/>
                </a:lnTo>
                <a:lnTo>
                  <a:pt x="2961473" y="733547"/>
                </a:lnTo>
                <a:lnTo>
                  <a:pt x="2936344" y="696069"/>
                </a:lnTo>
                <a:lnTo>
                  <a:pt x="2910203" y="659343"/>
                </a:lnTo>
                <a:lnTo>
                  <a:pt x="2883070" y="623389"/>
                </a:lnTo>
                <a:lnTo>
                  <a:pt x="2854966" y="588228"/>
                </a:lnTo>
                <a:lnTo>
                  <a:pt x="2825909" y="553879"/>
                </a:lnTo>
                <a:lnTo>
                  <a:pt x="2795921" y="520363"/>
                </a:lnTo>
                <a:lnTo>
                  <a:pt x="2765021" y="487698"/>
                </a:lnTo>
                <a:lnTo>
                  <a:pt x="2733229" y="455906"/>
                </a:lnTo>
                <a:lnTo>
                  <a:pt x="2700564" y="425006"/>
                </a:lnTo>
                <a:lnTo>
                  <a:pt x="2667048" y="395018"/>
                </a:lnTo>
                <a:lnTo>
                  <a:pt x="2632699" y="365962"/>
                </a:lnTo>
                <a:lnTo>
                  <a:pt x="2597538" y="337857"/>
                </a:lnTo>
                <a:lnTo>
                  <a:pt x="2561584" y="310724"/>
                </a:lnTo>
                <a:lnTo>
                  <a:pt x="2524858" y="284583"/>
                </a:lnTo>
                <a:lnTo>
                  <a:pt x="2487380" y="259454"/>
                </a:lnTo>
                <a:lnTo>
                  <a:pt x="2449169" y="235356"/>
                </a:lnTo>
                <a:lnTo>
                  <a:pt x="2410245" y="212310"/>
                </a:lnTo>
                <a:lnTo>
                  <a:pt x="2370628" y="190335"/>
                </a:lnTo>
                <a:lnTo>
                  <a:pt x="2330339" y="169452"/>
                </a:lnTo>
                <a:lnTo>
                  <a:pt x="2289396" y="149679"/>
                </a:lnTo>
                <a:lnTo>
                  <a:pt x="2247821" y="131038"/>
                </a:lnTo>
                <a:lnTo>
                  <a:pt x="2205633" y="113548"/>
                </a:lnTo>
                <a:lnTo>
                  <a:pt x="2162851" y="97230"/>
                </a:lnTo>
                <a:lnTo>
                  <a:pt x="2119496" y="82102"/>
                </a:lnTo>
                <a:lnTo>
                  <a:pt x="2075588" y="68185"/>
                </a:lnTo>
                <a:lnTo>
                  <a:pt x="2031147" y="55499"/>
                </a:lnTo>
                <a:lnTo>
                  <a:pt x="1986192" y="44063"/>
                </a:lnTo>
                <a:lnTo>
                  <a:pt x="1940744" y="33898"/>
                </a:lnTo>
                <a:lnTo>
                  <a:pt x="1894822" y="25024"/>
                </a:lnTo>
                <a:lnTo>
                  <a:pt x="1848447" y="17461"/>
                </a:lnTo>
                <a:lnTo>
                  <a:pt x="1801638" y="11228"/>
                </a:lnTo>
                <a:lnTo>
                  <a:pt x="1754415" y="6345"/>
                </a:lnTo>
                <a:lnTo>
                  <a:pt x="1706799" y="2833"/>
                </a:lnTo>
                <a:lnTo>
                  <a:pt x="1658808" y="711"/>
                </a:lnTo>
                <a:lnTo>
                  <a:pt x="1610464" y="0"/>
                </a:lnTo>
                <a:lnTo>
                  <a:pt x="1562119" y="711"/>
                </a:lnTo>
                <a:lnTo>
                  <a:pt x="1514129" y="2833"/>
                </a:lnTo>
                <a:lnTo>
                  <a:pt x="1466512" y="6345"/>
                </a:lnTo>
                <a:lnTo>
                  <a:pt x="1419289" y="11228"/>
                </a:lnTo>
                <a:lnTo>
                  <a:pt x="1372480" y="17461"/>
                </a:lnTo>
                <a:lnTo>
                  <a:pt x="1326105" y="25024"/>
                </a:lnTo>
                <a:lnTo>
                  <a:pt x="1280183" y="33898"/>
                </a:lnTo>
                <a:lnTo>
                  <a:pt x="1234735" y="44063"/>
                </a:lnTo>
                <a:lnTo>
                  <a:pt x="1189780" y="55499"/>
                </a:lnTo>
                <a:lnTo>
                  <a:pt x="1145339" y="68185"/>
                </a:lnTo>
                <a:lnTo>
                  <a:pt x="1101431" y="82102"/>
                </a:lnTo>
                <a:lnTo>
                  <a:pt x="1058076" y="97230"/>
                </a:lnTo>
                <a:lnTo>
                  <a:pt x="1015295" y="113548"/>
                </a:lnTo>
                <a:lnTo>
                  <a:pt x="973106" y="131038"/>
                </a:lnTo>
                <a:lnTo>
                  <a:pt x="931531" y="149679"/>
                </a:lnTo>
                <a:lnTo>
                  <a:pt x="890588" y="169452"/>
                </a:lnTo>
                <a:lnTo>
                  <a:pt x="850299" y="190335"/>
                </a:lnTo>
                <a:lnTo>
                  <a:pt x="810682" y="212310"/>
                </a:lnTo>
                <a:lnTo>
                  <a:pt x="771758" y="235356"/>
                </a:lnTo>
                <a:lnTo>
                  <a:pt x="733547" y="259454"/>
                </a:lnTo>
                <a:lnTo>
                  <a:pt x="696069" y="284583"/>
                </a:lnTo>
                <a:lnTo>
                  <a:pt x="659343" y="310724"/>
                </a:lnTo>
                <a:lnTo>
                  <a:pt x="623389" y="337857"/>
                </a:lnTo>
                <a:lnTo>
                  <a:pt x="588228" y="365962"/>
                </a:lnTo>
                <a:lnTo>
                  <a:pt x="553879" y="395018"/>
                </a:lnTo>
                <a:lnTo>
                  <a:pt x="520363" y="425006"/>
                </a:lnTo>
                <a:lnTo>
                  <a:pt x="487698" y="455906"/>
                </a:lnTo>
                <a:lnTo>
                  <a:pt x="455906" y="487698"/>
                </a:lnTo>
                <a:lnTo>
                  <a:pt x="425006" y="520363"/>
                </a:lnTo>
                <a:lnTo>
                  <a:pt x="395018" y="553879"/>
                </a:lnTo>
                <a:lnTo>
                  <a:pt x="365962" y="588228"/>
                </a:lnTo>
                <a:lnTo>
                  <a:pt x="337857" y="623389"/>
                </a:lnTo>
                <a:lnTo>
                  <a:pt x="310724" y="659343"/>
                </a:lnTo>
                <a:lnTo>
                  <a:pt x="284583" y="696069"/>
                </a:lnTo>
                <a:lnTo>
                  <a:pt x="259454" y="733547"/>
                </a:lnTo>
                <a:lnTo>
                  <a:pt x="235356" y="771758"/>
                </a:lnTo>
                <a:lnTo>
                  <a:pt x="212310" y="810682"/>
                </a:lnTo>
                <a:lnTo>
                  <a:pt x="190335" y="850299"/>
                </a:lnTo>
                <a:lnTo>
                  <a:pt x="169452" y="890588"/>
                </a:lnTo>
                <a:lnTo>
                  <a:pt x="149679" y="931531"/>
                </a:lnTo>
                <a:lnTo>
                  <a:pt x="131038" y="973106"/>
                </a:lnTo>
                <a:lnTo>
                  <a:pt x="113548" y="1015295"/>
                </a:lnTo>
                <a:lnTo>
                  <a:pt x="97230" y="1058076"/>
                </a:lnTo>
                <a:lnTo>
                  <a:pt x="82102" y="1101431"/>
                </a:lnTo>
                <a:lnTo>
                  <a:pt x="68185" y="1145339"/>
                </a:lnTo>
                <a:lnTo>
                  <a:pt x="55499" y="1189780"/>
                </a:lnTo>
                <a:lnTo>
                  <a:pt x="44063" y="1234735"/>
                </a:lnTo>
                <a:lnTo>
                  <a:pt x="33898" y="1280183"/>
                </a:lnTo>
                <a:lnTo>
                  <a:pt x="25024" y="1326105"/>
                </a:lnTo>
                <a:lnTo>
                  <a:pt x="17461" y="1372480"/>
                </a:lnTo>
                <a:lnTo>
                  <a:pt x="11228" y="1419289"/>
                </a:lnTo>
                <a:lnTo>
                  <a:pt x="6345" y="1466512"/>
                </a:lnTo>
                <a:lnTo>
                  <a:pt x="2833" y="1514129"/>
                </a:lnTo>
                <a:lnTo>
                  <a:pt x="711" y="1562119"/>
                </a:lnTo>
                <a:lnTo>
                  <a:pt x="0" y="1610464"/>
                </a:lnTo>
                <a:lnTo>
                  <a:pt x="711" y="1658808"/>
                </a:lnTo>
                <a:lnTo>
                  <a:pt x="2833" y="1706799"/>
                </a:lnTo>
                <a:lnTo>
                  <a:pt x="6345" y="1754415"/>
                </a:lnTo>
                <a:lnTo>
                  <a:pt x="11228" y="1801638"/>
                </a:lnTo>
                <a:lnTo>
                  <a:pt x="17461" y="1848447"/>
                </a:lnTo>
                <a:lnTo>
                  <a:pt x="25024" y="1894822"/>
                </a:lnTo>
                <a:lnTo>
                  <a:pt x="33898" y="1940744"/>
                </a:lnTo>
                <a:lnTo>
                  <a:pt x="44063" y="1986192"/>
                </a:lnTo>
                <a:lnTo>
                  <a:pt x="55499" y="2031147"/>
                </a:lnTo>
                <a:lnTo>
                  <a:pt x="68185" y="2075588"/>
                </a:lnTo>
                <a:lnTo>
                  <a:pt x="82102" y="2119496"/>
                </a:lnTo>
                <a:lnTo>
                  <a:pt x="97230" y="2162851"/>
                </a:lnTo>
                <a:lnTo>
                  <a:pt x="113548" y="2205633"/>
                </a:lnTo>
                <a:lnTo>
                  <a:pt x="131038" y="2247821"/>
                </a:lnTo>
                <a:lnTo>
                  <a:pt x="149679" y="2289396"/>
                </a:lnTo>
                <a:lnTo>
                  <a:pt x="169452" y="2330339"/>
                </a:lnTo>
                <a:lnTo>
                  <a:pt x="190335" y="2370628"/>
                </a:lnTo>
                <a:lnTo>
                  <a:pt x="212310" y="2410245"/>
                </a:lnTo>
                <a:lnTo>
                  <a:pt x="235356" y="2449169"/>
                </a:lnTo>
                <a:lnTo>
                  <a:pt x="259454" y="2487380"/>
                </a:lnTo>
                <a:lnTo>
                  <a:pt x="284583" y="2524858"/>
                </a:lnTo>
                <a:lnTo>
                  <a:pt x="310724" y="2561584"/>
                </a:lnTo>
                <a:lnTo>
                  <a:pt x="337857" y="2597538"/>
                </a:lnTo>
                <a:lnTo>
                  <a:pt x="365962" y="2632699"/>
                </a:lnTo>
                <a:lnTo>
                  <a:pt x="395018" y="2667048"/>
                </a:lnTo>
                <a:lnTo>
                  <a:pt x="425006" y="2700564"/>
                </a:lnTo>
                <a:lnTo>
                  <a:pt x="455906" y="2733229"/>
                </a:lnTo>
                <a:lnTo>
                  <a:pt x="487698" y="2765021"/>
                </a:lnTo>
                <a:lnTo>
                  <a:pt x="520363" y="2795921"/>
                </a:lnTo>
                <a:lnTo>
                  <a:pt x="553879" y="2825909"/>
                </a:lnTo>
                <a:lnTo>
                  <a:pt x="588228" y="2854966"/>
                </a:lnTo>
                <a:lnTo>
                  <a:pt x="623389" y="2883070"/>
                </a:lnTo>
                <a:lnTo>
                  <a:pt x="659343" y="2910203"/>
                </a:lnTo>
                <a:lnTo>
                  <a:pt x="696069" y="2936344"/>
                </a:lnTo>
                <a:lnTo>
                  <a:pt x="733547" y="2961473"/>
                </a:lnTo>
                <a:lnTo>
                  <a:pt x="771758" y="2985571"/>
                </a:lnTo>
                <a:lnTo>
                  <a:pt x="810682" y="3008617"/>
                </a:lnTo>
                <a:lnTo>
                  <a:pt x="850299" y="3030592"/>
                </a:lnTo>
                <a:lnTo>
                  <a:pt x="890588" y="3051475"/>
                </a:lnTo>
                <a:lnTo>
                  <a:pt x="931531" y="3071248"/>
                </a:lnTo>
                <a:lnTo>
                  <a:pt x="973106" y="3089889"/>
                </a:lnTo>
                <a:lnTo>
                  <a:pt x="1015295" y="3107379"/>
                </a:lnTo>
                <a:lnTo>
                  <a:pt x="1058076" y="3123698"/>
                </a:lnTo>
                <a:lnTo>
                  <a:pt x="1101431" y="3138825"/>
                </a:lnTo>
                <a:lnTo>
                  <a:pt x="1145339" y="3152742"/>
                </a:lnTo>
                <a:lnTo>
                  <a:pt x="1189780" y="3165429"/>
                </a:lnTo>
                <a:lnTo>
                  <a:pt x="1234735" y="3176864"/>
                </a:lnTo>
                <a:lnTo>
                  <a:pt x="1280183" y="3187029"/>
                </a:lnTo>
                <a:lnTo>
                  <a:pt x="1326105" y="3195903"/>
                </a:lnTo>
                <a:lnTo>
                  <a:pt x="1372480" y="3203466"/>
                </a:lnTo>
                <a:lnTo>
                  <a:pt x="1419289" y="3209699"/>
                </a:lnTo>
                <a:lnTo>
                  <a:pt x="1466512" y="3214582"/>
                </a:lnTo>
                <a:lnTo>
                  <a:pt x="1514129" y="3218094"/>
                </a:lnTo>
                <a:lnTo>
                  <a:pt x="1562119" y="3220216"/>
                </a:lnTo>
                <a:lnTo>
                  <a:pt x="1610464" y="3220928"/>
                </a:lnTo>
                <a:close/>
              </a:path>
            </a:pathLst>
          </a:custGeom>
          <a:ln w="0" cap="rnd">
            <a:solidFill>
              <a:srgbClr val="979797">
                <a:alpha val="63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5247678" y="4361847"/>
            <a:ext cx="2084705" cy="109347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algn="ctr">
              <a:lnSpc>
                <a:spcPts val="2720"/>
              </a:lnSpc>
              <a:spcBef>
                <a:spcPts val="395"/>
              </a:spcBef>
            </a:pP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Ubezpieczenia 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na życie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-  indywidualne</a:t>
            </a:r>
            <a:endParaRPr sz="24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259688" y="7210683"/>
            <a:ext cx="3549650" cy="3549650"/>
          </a:xfrm>
          <a:custGeom>
            <a:avLst/>
            <a:gdLst/>
            <a:ahLst/>
            <a:cxnLst/>
            <a:rect l="l" t="t" r="r" b="b"/>
            <a:pathLst>
              <a:path w="3549650" h="3549650">
                <a:moveTo>
                  <a:pt x="1774574" y="3549138"/>
                </a:moveTo>
                <a:lnTo>
                  <a:pt x="1822621" y="3548500"/>
                </a:lnTo>
                <a:lnTo>
                  <a:pt x="1870354" y="3546597"/>
                </a:lnTo>
                <a:lnTo>
                  <a:pt x="1917755" y="3543445"/>
                </a:lnTo>
                <a:lnTo>
                  <a:pt x="1964808" y="3539060"/>
                </a:lnTo>
                <a:lnTo>
                  <a:pt x="2011498" y="3533459"/>
                </a:lnTo>
                <a:lnTo>
                  <a:pt x="2057808" y="3526657"/>
                </a:lnTo>
                <a:lnTo>
                  <a:pt x="2103722" y="3518671"/>
                </a:lnTo>
                <a:lnTo>
                  <a:pt x="2149225" y="3509516"/>
                </a:lnTo>
                <a:lnTo>
                  <a:pt x="2194299" y="3499208"/>
                </a:lnTo>
                <a:lnTo>
                  <a:pt x="2238930" y="3487765"/>
                </a:lnTo>
                <a:lnTo>
                  <a:pt x="2283100" y="3475201"/>
                </a:lnTo>
                <a:lnTo>
                  <a:pt x="2326794" y="3461534"/>
                </a:lnTo>
                <a:lnTo>
                  <a:pt x="2369996" y="3446778"/>
                </a:lnTo>
                <a:lnTo>
                  <a:pt x="2412689" y="3430950"/>
                </a:lnTo>
                <a:lnTo>
                  <a:pt x="2454857" y="3414067"/>
                </a:lnTo>
                <a:lnTo>
                  <a:pt x="2496485" y="3396144"/>
                </a:lnTo>
                <a:lnTo>
                  <a:pt x="2537556" y="3377198"/>
                </a:lnTo>
                <a:lnTo>
                  <a:pt x="2578055" y="3357244"/>
                </a:lnTo>
                <a:lnTo>
                  <a:pt x="2617964" y="3336299"/>
                </a:lnTo>
                <a:lnTo>
                  <a:pt x="2657269" y="3314378"/>
                </a:lnTo>
                <a:lnTo>
                  <a:pt x="2695952" y="3291498"/>
                </a:lnTo>
                <a:lnTo>
                  <a:pt x="2733998" y="3267675"/>
                </a:lnTo>
                <a:lnTo>
                  <a:pt x="2771390" y="3242925"/>
                </a:lnTo>
                <a:lnTo>
                  <a:pt x="2808113" y="3217265"/>
                </a:lnTo>
                <a:lnTo>
                  <a:pt x="2844151" y="3190709"/>
                </a:lnTo>
                <a:lnTo>
                  <a:pt x="2879487" y="3163275"/>
                </a:lnTo>
                <a:lnTo>
                  <a:pt x="2914105" y="3134978"/>
                </a:lnTo>
                <a:lnTo>
                  <a:pt x="2947990" y="3105835"/>
                </a:lnTo>
                <a:lnTo>
                  <a:pt x="2981124" y="3075861"/>
                </a:lnTo>
                <a:lnTo>
                  <a:pt x="3013493" y="3045073"/>
                </a:lnTo>
                <a:lnTo>
                  <a:pt x="3045079" y="3013487"/>
                </a:lnTo>
                <a:lnTo>
                  <a:pt x="3075868" y="2981118"/>
                </a:lnTo>
                <a:lnTo>
                  <a:pt x="3105842" y="2947984"/>
                </a:lnTo>
                <a:lnTo>
                  <a:pt x="3134985" y="2914099"/>
                </a:lnTo>
                <a:lnTo>
                  <a:pt x="3163282" y="2879481"/>
                </a:lnTo>
                <a:lnTo>
                  <a:pt x="3190716" y="2844145"/>
                </a:lnTo>
                <a:lnTo>
                  <a:pt x="3217272" y="2808108"/>
                </a:lnTo>
                <a:lnTo>
                  <a:pt x="3242933" y="2771384"/>
                </a:lnTo>
                <a:lnTo>
                  <a:pt x="3267683" y="2733992"/>
                </a:lnTo>
                <a:lnTo>
                  <a:pt x="3291506" y="2695946"/>
                </a:lnTo>
                <a:lnTo>
                  <a:pt x="3314386" y="2657263"/>
                </a:lnTo>
                <a:lnTo>
                  <a:pt x="3336307" y="2617958"/>
                </a:lnTo>
                <a:lnTo>
                  <a:pt x="3357252" y="2578049"/>
                </a:lnTo>
                <a:lnTo>
                  <a:pt x="3377207" y="2537551"/>
                </a:lnTo>
                <a:lnTo>
                  <a:pt x="3396153" y="2496479"/>
                </a:lnTo>
                <a:lnTo>
                  <a:pt x="3414076" y="2454851"/>
                </a:lnTo>
                <a:lnTo>
                  <a:pt x="3430960" y="2412683"/>
                </a:lnTo>
                <a:lnTo>
                  <a:pt x="3446787" y="2369989"/>
                </a:lnTo>
                <a:lnTo>
                  <a:pt x="3461543" y="2326787"/>
                </a:lnTo>
                <a:lnTo>
                  <a:pt x="3475211" y="2283093"/>
                </a:lnTo>
                <a:lnTo>
                  <a:pt x="3487775" y="2238923"/>
                </a:lnTo>
                <a:lnTo>
                  <a:pt x="3499218" y="2194292"/>
                </a:lnTo>
                <a:lnTo>
                  <a:pt x="3509526" y="2149217"/>
                </a:lnTo>
                <a:lnTo>
                  <a:pt x="3518681" y="2103715"/>
                </a:lnTo>
                <a:lnTo>
                  <a:pt x="3526667" y="2057800"/>
                </a:lnTo>
                <a:lnTo>
                  <a:pt x="3533469" y="2011490"/>
                </a:lnTo>
                <a:lnTo>
                  <a:pt x="3539071" y="1964799"/>
                </a:lnTo>
                <a:lnTo>
                  <a:pt x="3543455" y="1917745"/>
                </a:lnTo>
                <a:lnTo>
                  <a:pt x="3546607" y="1870344"/>
                </a:lnTo>
                <a:lnTo>
                  <a:pt x="3548510" y="1822611"/>
                </a:lnTo>
                <a:lnTo>
                  <a:pt x="3549148" y="1774563"/>
                </a:lnTo>
                <a:lnTo>
                  <a:pt x="3548510" y="1726516"/>
                </a:lnTo>
                <a:lnTo>
                  <a:pt x="3546607" y="1678783"/>
                </a:lnTo>
                <a:lnTo>
                  <a:pt x="3543455" y="1631383"/>
                </a:lnTo>
                <a:lnTo>
                  <a:pt x="3539071" y="1584329"/>
                </a:lnTo>
                <a:lnTo>
                  <a:pt x="3533469" y="1537639"/>
                </a:lnTo>
                <a:lnTo>
                  <a:pt x="3526667" y="1491329"/>
                </a:lnTo>
                <a:lnTo>
                  <a:pt x="3518681" y="1445415"/>
                </a:lnTo>
                <a:lnTo>
                  <a:pt x="3509526" y="1399913"/>
                </a:lnTo>
                <a:lnTo>
                  <a:pt x="3499218" y="1354838"/>
                </a:lnTo>
                <a:lnTo>
                  <a:pt x="3487775" y="1310208"/>
                </a:lnTo>
                <a:lnTo>
                  <a:pt x="3475211" y="1266038"/>
                </a:lnTo>
                <a:lnTo>
                  <a:pt x="3461543" y="1222344"/>
                </a:lnTo>
                <a:lnTo>
                  <a:pt x="3446787" y="1179143"/>
                </a:lnTo>
                <a:lnTo>
                  <a:pt x="3430960" y="1136450"/>
                </a:lnTo>
                <a:lnTo>
                  <a:pt x="3414076" y="1094281"/>
                </a:lnTo>
                <a:lnTo>
                  <a:pt x="3396153" y="1052654"/>
                </a:lnTo>
                <a:lnTo>
                  <a:pt x="3377207" y="1011583"/>
                </a:lnTo>
                <a:lnTo>
                  <a:pt x="3357252" y="971084"/>
                </a:lnTo>
                <a:lnTo>
                  <a:pt x="3336307" y="931175"/>
                </a:lnTo>
                <a:lnTo>
                  <a:pt x="3314386" y="891871"/>
                </a:lnTo>
                <a:lnTo>
                  <a:pt x="3291506" y="853188"/>
                </a:lnTo>
                <a:lnTo>
                  <a:pt x="3267683" y="815142"/>
                </a:lnTo>
                <a:lnTo>
                  <a:pt x="3242933" y="777750"/>
                </a:lnTo>
                <a:lnTo>
                  <a:pt x="3217272" y="741027"/>
                </a:lnTo>
                <a:lnTo>
                  <a:pt x="3190716" y="704990"/>
                </a:lnTo>
                <a:lnTo>
                  <a:pt x="3163282" y="669654"/>
                </a:lnTo>
                <a:lnTo>
                  <a:pt x="3134985" y="635036"/>
                </a:lnTo>
                <a:lnTo>
                  <a:pt x="3105842" y="601152"/>
                </a:lnTo>
                <a:lnTo>
                  <a:pt x="3075868" y="568017"/>
                </a:lnTo>
                <a:lnTo>
                  <a:pt x="3045079" y="535649"/>
                </a:lnTo>
                <a:lnTo>
                  <a:pt x="3013493" y="504063"/>
                </a:lnTo>
                <a:lnTo>
                  <a:pt x="2981124" y="473275"/>
                </a:lnTo>
                <a:lnTo>
                  <a:pt x="2947990" y="443301"/>
                </a:lnTo>
                <a:lnTo>
                  <a:pt x="2914105" y="414158"/>
                </a:lnTo>
                <a:lnTo>
                  <a:pt x="2879487" y="385861"/>
                </a:lnTo>
                <a:lnTo>
                  <a:pt x="2844151" y="358427"/>
                </a:lnTo>
                <a:lnTo>
                  <a:pt x="2808113" y="331872"/>
                </a:lnTo>
                <a:lnTo>
                  <a:pt x="2771390" y="306211"/>
                </a:lnTo>
                <a:lnTo>
                  <a:pt x="2733998" y="281461"/>
                </a:lnTo>
                <a:lnTo>
                  <a:pt x="2695952" y="257638"/>
                </a:lnTo>
                <a:lnTo>
                  <a:pt x="2657269" y="234759"/>
                </a:lnTo>
                <a:lnTo>
                  <a:pt x="2617964" y="212838"/>
                </a:lnTo>
                <a:lnTo>
                  <a:pt x="2578055" y="191893"/>
                </a:lnTo>
                <a:lnTo>
                  <a:pt x="2537556" y="171939"/>
                </a:lnTo>
                <a:lnTo>
                  <a:pt x="2496485" y="152993"/>
                </a:lnTo>
                <a:lnTo>
                  <a:pt x="2454857" y="135070"/>
                </a:lnTo>
                <a:lnTo>
                  <a:pt x="2412689" y="118186"/>
                </a:lnTo>
                <a:lnTo>
                  <a:pt x="2369996" y="102359"/>
                </a:lnTo>
                <a:lnTo>
                  <a:pt x="2326794" y="87603"/>
                </a:lnTo>
                <a:lnTo>
                  <a:pt x="2283100" y="73936"/>
                </a:lnTo>
                <a:lnTo>
                  <a:pt x="2238930" y="61372"/>
                </a:lnTo>
                <a:lnTo>
                  <a:pt x="2194299" y="49929"/>
                </a:lnTo>
                <a:lnTo>
                  <a:pt x="2149225" y="39621"/>
                </a:lnTo>
                <a:lnTo>
                  <a:pt x="2103722" y="30466"/>
                </a:lnTo>
                <a:lnTo>
                  <a:pt x="2057808" y="22480"/>
                </a:lnTo>
                <a:lnTo>
                  <a:pt x="2011498" y="15678"/>
                </a:lnTo>
                <a:lnTo>
                  <a:pt x="1964808" y="10077"/>
                </a:lnTo>
                <a:lnTo>
                  <a:pt x="1917755" y="5692"/>
                </a:lnTo>
                <a:lnTo>
                  <a:pt x="1870354" y="2540"/>
                </a:lnTo>
                <a:lnTo>
                  <a:pt x="1822621" y="637"/>
                </a:lnTo>
                <a:lnTo>
                  <a:pt x="1774574" y="0"/>
                </a:lnTo>
                <a:lnTo>
                  <a:pt x="1726526" y="637"/>
                </a:lnTo>
                <a:lnTo>
                  <a:pt x="1678794" y="2540"/>
                </a:lnTo>
                <a:lnTo>
                  <a:pt x="1631393" y="5692"/>
                </a:lnTo>
                <a:lnTo>
                  <a:pt x="1584339" y="10077"/>
                </a:lnTo>
                <a:lnTo>
                  <a:pt x="1537650" y="15678"/>
                </a:lnTo>
                <a:lnTo>
                  <a:pt x="1491340" y="22480"/>
                </a:lnTo>
                <a:lnTo>
                  <a:pt x="1445425" y="30466"/>
                </a:lnTo>
                <a:lnTo>
                  <a:pt x="1399923" y="39621"/>
                </a:lnTo>
                <a:lnTo>
                  <a:pt x="1354848" y="49929"/>
                </a:lnTo>
                <a:lnTo>
                  <a:pt x="1310218" y="61372"/>
                </a:lnTo>
                <a:lnTo>
                  <a:pt x="1266048" y="73936"/>
                </a:lnTo>
                <a:lnTo>
                  <a:pt x="1222354" y="87603"/>
                </a:lnTo>
                <a:lnTo>
                  <a:pt x="1179152" y="102359"/>
                </a:lnTo>
                <a:lnTo>
                  <a:pt x="1136459" y="118186"/>
                </a:lnTo>
                <a:lnTo>
                  <a:pt x="1094290" y="135070"/>
                </a:lnTo>
                <a:lnTo>
                  <a:pt x="1052662" y="152993"/>
                </a:lnTo>
                <a:lnTo>
                  <a:pt x="1011591" y="171939"/>
                </a:lnTo>
                <a:lnTo>
                  <a:pt x="971093" y="191893"/>
                </a:lnTo>
                <a:lnTo>
                  <a:pt x="931183" y="212838"/>
                </a:lnTo>
                <a:lnTo>
                  <a:pt x="891879" y="234759"/>
                </a:lnTo>
                <a:lnTo>
                  <a:pt x="853196" y="257638"/>
                </a:lnTo>
                <a:lnTo>
                  <a:pt x="815150" y="281461"/>
                </a:lnTo>
                <a:lnTo>
                  <a:pt x="777757" y="306211"/>
                </a:lnTo>
                <a:lnTo>
                  <a:pt x="741034" y="331872"/>
                </a:lnTo>
                <a:lnTo>
                  <a:pt x="704996" y="358427"/>
                </a:lnTo>
                <a:lnTo>
                  <a:pt x="669660" y="385861"/>
                </a:lnTo>
                <a:lnTo>
                  <a:pt x="635042" y="414158"/>
                </a:lnTo>
                <a:lnTo>
                  <a:pt x="601158" y="443301"/>
                </a:lnTo>
                <a:lnTo>
                  <a:pt x="568023" y="473275"/>
                </a:lnTo>
                <a:lnTo>
                  <a:pt x="535654" y="504063"/>
                </a:lnTo>
                <a:lnTo>
                  <a:pt x="504068" y="535649"/>
                </a:lnTo>
                <a:lnTo>
                  <a:pt x="473280" y="568017"/>
                </a:lnTo>
                <a:lnTo>
                  <a:pt x="443306" y="601152"/>
                </a:lnTo>
                <a:lnTo>
                  <a:pt x="414162" y="635036"/>
                </a:lnTo>
                <a:lnTo>
                  <a:pt x="385865" y="669654"/>
                </a:lnTo>
                <a:lnTo>
                  <a:pt x="358431" y="704990"/>
                </a:lnTo>
                <a:lnTo>
                  <a:pt x="331875" y="741027"/>
                </a:lnTo>
                <a:lnTo>
                  <a:pt x="306214" y="777750"/>
                </a:lnTo>
                <a:lnTo>
                  <a:pt x="281464" y="815142"/>
                </a:lnTo>
                <a:lnTo>
                  <a:pt x="257641" y="853188"/>
                </a:lnTo>
                <a:lnTo>
                  <a:pt x="234761" y="891871"/>
                </a:lnTo>
                <a:lnTo>
                  <a:pt x="212841" y="931175"/>
                </a:lnTo>
                <a:lnTo>
                  <a:pt x="191895" y="971084"/>
                </a:lnTo>
                <a:lnTo>
                  <a:pt x="171941" y="1011583"/>
                </a:lnTo>
                <a:lnTo>
                  <a:pt x="152994" y="1052654"/>
                </a:lnTo>
                <a:lnTo>
                  <a:pt x="135071" y="1094281"/>
                </a:lnTo>
                <a:lnTo>
                  <a:pt x="118188" y="1136450"/>
                </a:lnTo>
                <a:lnTo>
                  <a:pt x="102360" y="1179143"/>
                </a:lnTo>
                <a:lnTo>
                  <a:pt x="87604" y="1222344"/>
                </a:lnTo>
                <a:lnTo>
                  <a:pt x="73937" y="1266038"/>
                </a:lnTo>
                <a:lnTo>
                  <a:pt x="61373" y="1310208"/>
                </a:lnTo>
                <a:lnTo>
                  <a:pt x="49929" y="1354838"/>
                </a:lnTo>
                <a:lnTo>
                  <a:pt x="39622" y="1399913"/>
                </a:lnTo>
                <a:lnTo>
                  <a:pt x="30467" y="1445415"/>
                </a:lnTo>
                <a:lnTo>
                  <a:pt x="22480" y="1491329"/>
                </a:lnTo>
                <a:lnTo>
                  <a:pt x="15678" y="1537639"/>
                </a:lnTo>
                <a:lnTo>
                  <a:pt x="10077" y="1584329"/>
                </a:lnTo>
                <a:lnTo>
                  <a:pt x="5692" y="1631383"/>
                </a:lnTo>
                <a:lnTo>
                  <a:pt x="2540" y="1678783"/>
                </a:lnTo>
                <a:lnTo>
                  <a:pt x="637" y="1726516"/>
                </a:lnTo>
                <a:lnTo>
                  <a:pt x="0" y="1774563"/>
                </a:lnTo>
                <a:lnTo>
                  <a:pt x="637" y="1822611"/>
                </a:lnTo>
                <a:lnTo>
                  <a:pt x="2540" y="1870344"/>
                </a:lnTo>
                <a:lnTo>
                  <a:pt x="5692" y="1917745"/>
                </a:lnTo>
                <a:lnTo>
                  <a:pt x="10077" y="1964799"/>
                </a:lnTo>
                <a:lnTo>
                  <a:pt x="15678" y="2011490"/>
                </a:lnTo>
                <a:lnTo>
                  <a:pt x="22480" y="2057800"/>
                </a:lnTo>
                <a:lnTo>
                  <a:pt x="30467" y="2103715"/>
                </a:lnTo>
                <a:lnTo>
                  <a:pt x="39622" y="2149217"/>
                </a:lnTo>
                <a:lnTo>
                  <a:pt x="49929" y="2194292"/>
                </a:lnTo>
                <a:lnTo>
                  <a:pt x="61373" y="2238923"/>
                </a:lnTo>
                <a:lnTo>
                  <a:pt x="73937" y="2283093"/>
                </a:lnTo>
                <a:lnTo>
                  <a:pt x="87604" y="2326787"/>
                </a:lnTo>
                <a:lnTo>
                  <a:pt x="102360" y="2369989"/>
                </a:lnTo>
                <a:lnTo>
                  <a:pt x="118188" y="2412683"/>
                </a:lnTo>
                <a:lnTo>
                  <a:pt x="135071" y="2454851"/>
                </a:lnTo>
                <a:lnTo>
                  <a:pt x="152994" y="2496479"/>
                </a:lnTo>
                <a:lnTo>
                  <a:pt x="171941" y="2537551"/>
                </a:lnTo>
                <a:lnTo>
                  <a:pt x="191895" y="2578049"/>
                </a:lnTo>
                <a:lnTo>
                  <a:pt x="212841" y="2617958"/>
                </a:lnTo>
                <a:lnTo>
                  <a:pt x="234761" y="2657263"/>
                </a:lnTo>
                <a:lnTo>
                  <a:pt x="257641" y="2695946"/>
                </a:lnTo>
                <a:lnTo>
                  <a:pt x="281464" y="2733992"/>
                </a:lnTo>
                <a:lnTo>
                  <a:pt x="306214" y="2771384"/>
                </a:lnTo>
                <a:lnTo>
                  <a:pt x="331875" y="2808108"/>
                </a:lnTo>
                <a:lnTo>
                  <a:pt x="358431" y="2844145"/>
                </a:lnTo>
                <a:lnTo>
                  <a:pt x="385865" y="2879481"/>
                </a:lnTo>
                <a:lnTo>
                  <a:pt x="414162" y="2914099"/>
                </a:lnTo>
                <a:lnTo>
                  <a:pt x="443306" y="2947984"/>
                </a:lnTo>
                <a:lnTo>
                  <a:pt x="473280" y="2981118"/>
                </a:lnTo>
                <a:lnTo>
                  <a:pt x="504068" y="3013487"/>
                </a:lnTo>
                <a:lnTo>
                  <a:pt x="535654" y="3045073"/>
                </a:lnTo>
                <a:lnTo>
                  <a:pt x="568023" y="3075861"/>
                </a:lnTo>
                <a:lnTo>
                  <a:pt x="601158" y="3105835"/>
                </a:lnTo>
                <a:lnTo>
                  <a:pt x="635042" y="3134978"/>
                </a:lnTo>
                <a:lnTo>
                  <a:pt x="669660" y="3163275"/>
                </a:lnTo>
                <a:lnTo>
                  <a:pt x="704996" y="3190709"/>
                </a:lnTo>
                <a:lnTo>
                  <a:pt x="741034" y="3217265"/>
                </a:lnTo>
                <a:lnTo>
                  <a:pt x="777757" y="3242925"/>
                </a:lnTo>
                <a:lnTo>
                  <a:pt x="815150" y="3267675"/>
                </a:lnTo>
                <a:lnTo>
                  <a:pt x="853196" y="3291498"/>
                </a:lnTo>
                <a:lnTo>
                  <a:pt x="891879" y="3314378"/>
                </a:lnTo>
                <a:lnTo>
                  <a:pt x="931183" y="3336299"/>
                </a:lnTo>
                <a:lnTo>
                  <a:pt x="971093" y="3357244"/>
                </a:lnTo>
                <a:lnTo>
                  <a:pt x="1011591" y="3377198"/>
                </a:lnTo>
                <a:lnTo>
                  <a:pt x="1052662" y="3396144"/>
                </a:lnTo>
                <a:lnTo>
                  <a:pt x="1094290" y="3414067"/>
                </a:lnTo>
                <a:lnTo>
                  <a:pt x="1136459" y="3430950"/>
                </a:lnTo>
                <a:lnTo>
                  <a:pt x="1179152" y="3446778"/>
                </a:lnTo>
                <a:lnTo>
                  <a:pt x="1222354" y="3461534"/>
                </a:lnTo>
                <a:lnTo>
                  <a:pt x="1266048" y="3475201"/>
                </a:lnTo>
                <a:lnTo>
                  <a:pt x="1310218" y="3487765"/>
                </a:lnTo>
                <a:lnTo>
                  <a:pt x="1354848" y="3499208"/>
                </a:lnTo>
                <a:lnTo>
                  <a:pt x="1399923" y="3509516"/>
                </a:lnTo>
                <a:lnTo>
                  <a:pt x="1445425" y="3518671"/>
                </a:lnTo>
                <a:lnTo>
                  <a:pt x="1491340" y="3526657"/>
                </a:lnTo>
                <a:lnTo>
                  <a:pt x="1537650" y="3533459"/>
                </a:lnTo>
                <a:lnTo>
                  <a:pt x="1584339" y="3539060"/>
                </a:lnTo>
                <a:lnTo>
                  <a:pt x="1631393" y="3543445"/>
                </a:lnTo>
                <a:lnTo>
                  <a:pt x="1678794" y="3546597"/>
                </a:lnTo>
                <a:lnTo>
                  <a:pt x="1726526" y="3548500"/>
                </a:lnTo>
                <a:lnTo>
                  <a:pt x="1774574" y="3549138"/>
                </a:lnTo>
                <a:close/>
              </a:path>
            </a:pathLst>
          </a:custGeom>
          <a:ln w="0" cap="rnd">
            <a:solidFill>
              <a:srgbClr val="979797">
                <a:alpha val="63000"/>
              </a:srgbClr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823450" y="9167743"/>
            <a:ext cx="4538776" cy="12875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sz="2700" b="1" spc="15" dirty="0">
                <a:solidFill>
                  <a:srgbClr val="6B6B6B"/>
                </a:solidFill>
                <a:latin typeface="Arial"/>
                <a:cs typeface="Arial"/>
              </a:rPr>
              <a:t>P</a:t>
            </a:r>
            <a:r>
              <a:rPr lang="pl-PL" sz="2700" b="1" spc="15" dirty="0" err="1">
                <a:solidFill>
                  <a:srgbClr val="6B6B6B"/>
                </a:solidFill>
                <a:latin typeface="Arial"/>
                <a:cs typeface="Arial"/>
              </a:rPr>
              <a:t>racownicze</a:t>
            </a:r>
            <a:endParaRPr lang="pl-PL" sz="2700" b="1" spc="15" dirty="0">
              <a:solidFill>
                <a:srgbClr val="6B6B6B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pl-PL" sz="2700" b="1" spc="15" dirty="0">
                <a:solidFill>
                  <a:srgbClr val="6B6B6B"/>
                </a:solidFill>
                <a:latin typeface="Arial"/>
                <a:cs typeface="Arial"/>
              </a:rPr>
              <a:t>Plany</a:t>
            </a:r>
          </a:p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pl-PL" sz="2700" b="1" spc="15" dirty="0">
                <a:solidFill>
                  <a:srgbClr val="6B6B6B"/>
                </a:solidFill>
                <a:latin typeface="Arial"/>
                <a:cs typeface="Arial"/>
              </a:rPr>
              <a:t>Kapitałowe</a:t>
            </a:r>
            <a:endParaRPr sz="2700" b="1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0" y="198947"/>
            <a:ext cx="18146395" cy="2157095"/>
          </a:xfrm>
          <a:custGeom>
            <a:avLst/>
            <a:gdLst/>
            <a:ahLst/>
            <a:cxnLst/>
            <a:rect l="l" t="t" r="r" b="b"/>
            <a:pathLst>
              <a:path w="18146395" h="2157095">
                <a:moveTo>
                  <a:pt x="17758621" y="0"/>
                </a:moveTo>
                <a:lnTo>
                  <a:pt x="0" y="0"/>
                </a:lnTo>
                <a:lnTo>
                  <a:pt x="0" y="2157001"/>
                </a:lnTo>
                <a:lnTo>
                  <a:pt x="17758621" y="2157001"/>
                </a:lnTo>
                <a:lnTo>
                  <a:pt x="17807220" y="2153983"/>
                </a:lnTo>
                <a:lnTo>
                  <a:pt x="17854016" y="2145169"/>
                </a:lnTo>
                <a:lnTo>
                  <a:pt x="17898648" y="2130924"/>
                </a:lnTo>
                <a:lnTo>
                  <a:pt x="17940753" y="2111610"/>
                </a:lnTo>
                <a:lnTo>
                  <a:pt x="17979966" y="2087590"/>
                </a:lnTo>
                <a:lnTo>
                  <a:pt x="18015926" y="2059226"/>
                </a:lnTo>
                <a:lnTo>
                  <a:pt x="18048269" y="2026883"/>
                </a:lnTo>
                <a:lnTo>
                  <a:pt x="18076632" y="1990924"/>
                </a:lnTo>
                <a:lnTo>
                  <a:pt x="18100652" y="1951710"/>
                </a:lnTo>
                <a:lnTo>
                  <a:pt x="18119966" y="1909606"/>
                </a:lnTo>
                <a:lnTo>
                  <a:pt x="18134212" y="1864974"/>
                </a:lnTo>
                <a:lnTo>
                  <a:pt x="18143025" y="1818177"/>
                </a:lnTo>
                <a:lnTo>
                  <a:pt x="18146044" y="1769579"/>
                </a:lnTo>
                <a:lnTo>
                  <a:pt x="18146044" y="387422"/>
                </a:lnTo>
                <a:lnTo>
                  <a:pt x="18143025" y="338824"/>
                </a:lnTo>
                <a:lnTo>
                  <a:pt x="18134212" y="292027"/>
                </a:lnTo>
                <a:lnTo>
                  <a:pt x="18119966" y="247395"/>
                </a:lnTo>
                <a:lnTo>
                  <a:pt x="18100652" y="205291"/>
                </a:lnTo>
                <a:lnTo>
                  <a:pt x="18076632" y="166077"/>
                </a:lnTo>
                <a:lnTo>
                  <a:pt x="18048269" y="130117"/>
                </a:lnTo>
                <a:lnTo>
                  <a:pt x="18015926" y="97775"/>
                </a:lnTo>
                <a:lnTo>
                  <a:pt x="17979966" y="69411"/>
                </a:lnTo>
                <a:lnTo>
                  <a:pt x="17940753" y="45391"/>
                </a:lnTo>
                <a:lnTo>
                  <a:pt x="17898648" y="26077"/>
                </a:lnTo>
                <a:lnTo>
                  <a:pt x="17854016" y="11831"/>
                </a:lnTo>
                <a:lnTo>
                  <a:pt x="17807220" y="3018"/>
                </a:lnTo>
                <a:lnTo>
                  <a:pt x="17758621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586369"/>
            <a:ext cx="18146395" cy="1769745"/>
          </a:xfrm>
          <a:custGeom>
            <a:avLst/>
            <a:gdLst/>
            <a:ahLst/>
            <a:cxnLst/>
            <a:rect l="l" t="t" r="r" b="b"/>
            <a:pathLst>
              <a:path w="18146395" h="1769745">
                <a:moveTo>
                  <a:pt x="18146044" y="0"/>
                </a:moveTo>
                <a:lnTo>
                  <a:pt x="18146044" y="1382156"/>
                </a:lnTo>
                <a:lnTo>
                  <a:pt x="18143025" y="1430753"/>
                </a:lnTo>
                <a:lnTo>
                  <a:pt x="18134212" y="1477548"/>
                </a:lnTo>
                <a:lnTo>
                  <a:pt x="18119966" y="1522179"/>
                </a:lnTo>
                <a:lnTo>
                  <a:pt x="18100652" y="1564283"/>
                </a:lnTo>
                <a:lnTo>
                  <a:pt x="18076632" y="1603497"/>
                </a:lnTo>
                <a:lnTo>
                  <a:pt x="18048269" y="1639457"/>
                </a:lnTo>
                <a:lnTo>
                  <a:pt x="18015926" y="1671800"/>
                </a:lnTo>
                <a:lnTo>
                  <a:pt x="17979966" y="1700164"/>
                </a:lnTo>
                <a:lnTo>
                  <a:pt x="17940753" y="1724185"/>
                </a:lnTo>
                <a:lnTo>
                  <a:pt x="17898648" y="1743500"/>
                </a:lnTo>
                <a:lnTo>
                  <a:pt x="17854016" y="1757746"/>
                </a:lnTo>
                <a:lnTo>
                  <a:pt x="17807220" y="1766560"/>
                </a:lnTo>
                <a:lnTo>
                  <a:pt x="17758621" y="1769579"/>
                </a:lnTo>
                <a:lnTo>
                  <a:pt x="0" y="1769579"/>
                </a:lnTo>
              </a:path>
            </a:pathLst>
          </a:custGeom>
          <a:ln w="20941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013445" y="982034"/>
            <a:ext cx="9624015" cy="54502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dirty="0">
                <a:solidFill>
                  <a:srgbClr val="FFFFFF"/>
                </a:solidFill>
              </a:rPr>
              <a:t>Compensa - kompleksowa </a:t>
            </a:r>
            <a:r>
              <a:rPr sz="3450" spc="5" dirty="0">
                <a:solidFill>
                  <a:srgbClr val="FFFFFF"/>
                </a:solidFill>
              </a:rPr>
              <a:t>ochrona</a:t>
            </a:r>
            <a:r>
              <a:rPr sz="3450" spc="-5" dirty="0">
                <a:solidFill>
                  <a:srgbClr val="FFFFFF"/>
                </a:solidFill>
              </a:rPr>
              <a:t> </a:t>
            </a:r>
            <a:r>
              <a:rPr lang="pl-PL" sz="3450" dirty="0">
                <a:solidFill>
                  <a:srgbClr val="FFFFFF"/>
                </a:solidFill>
              </a:rPr>
              <a:t>K</a:t>
            </a:r>
            <a:r>
              <a:rPr sz="3450" dirty="0">
                <a:solidFill>
                  <a:srgbClr val="FFFFFF"/>
                </a:solidFill>
              </a:rPr>
              <a:t>lienta</a:t>
            </a:r>
            <a:endParaRPr sz="3450" dirty="0"/>
          </a:p>
        </p:txBody>
      </p:sp>
      <p:sp>
        <p:nvSpPr>
          <p:cNvPr id="35" name="object 35"/>
          <p:cNvSpPr/>
          <p:nvPr/>
        </p:nvSpPr>
        <p:spPr>
          <a:xfrm>
            <a:off x="14732536" y="0"/>
            <a:ext cx="4806136" cy="2062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941953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580676" y="408364"/>
            <a:ext cx="3214561" cy="874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9354973"/>
            <a:ext cx="3266267" cy="19535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9482788"/>
            <a:ext cx="2939337" cy="1825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Picture 2" descr="C:\Users\Hotchili\Desktop\compensa_icons_v2\Icon_4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120" y="3533287"/>
            <a:ext cx="756879" cy="75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137" y="3838575"/>
            <a:ext cx="2017713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5" descr="C:\Users\Hotchili\Desktop\compensa_icons_v2\Icon_4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688" y="3216275"/>
            <a:ext cx="727542" cy="98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C:\Users\Hotchili\Desktop\compensa_icons_v2\Icon_4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300" y="7102475"/>
            <a:ext cx="829259" cy="44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 descr="C:\Users\Hotchili\Desktop\compensa_icons_v2\Icon_4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457" y="8169275"/>
            <a:ext cx="798846" cy="7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C:\Users\Hotchili\Desktop\compensa_icons_v2\Icon_4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0" y="7910950"/>
            <a:ext cx="2222803" cy="10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9" descr="C:\Users\Hotchili\Desktop\compensa_icons_v2\Icon_4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313" y="7013709"/>
            <a:ext cx="910530" cy="10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3446" y="741203"/>
            <a:ext cx="12297410" cy="1059906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 marR="5080">
              <a:lnSpc>
                <a:spcPts val="3870"/>
              </a:lnSpc>
              <a:spcBef>
                <a:spcPts val="465"/>
              </a:spcBef>
            </a:pPr>
            <a:r>
              <a:rPr sz="3450" dirty="0">
                <a:solidFill>
                  <a:srgbClr val="FFFFFF"/>
                </a:solidFill>
              </a:rPr>
              <a:t>Compensa </a:t>
            </a:r>
            <a:r>
              <a:rPr sz="3450" spc="5" dirty="0">
                <a:solidFill>
                  <a:srgbClr val="FFFFFF"/>
                </a:solidFill>
              </a:rPr>
              <a:t>PPK </a:t>
            </a:r>
            <a:r>
              <a:rPr sz="3450" dirty="0">
                <a:solidFill>
                  <a:srgbClr val="FFFFFF"/>
                </a:solidFill>
              </a:rPr>
              <a:t>- </a:t>
            </a:r>
            <a:r>
              <a:rPr sz="3450" spc="5" dirty="0" err="1">
                <a:solidFill>
                  <a:srgbClr val="FFFFFF"/>
                </a:solidFill>
              </a:rPr>
              <a:t>jedyna</a:t>
            </a:r>
            <a:r>
              <a:rPr sz="3450" spc="5" dirty="0">
                <a:solidFill>
                  <a:srgbClr val="FFFFFF"/>
                </a:solidFill>
              </a:rPr>
              <a:t> </a:t>
            </a:r>
            <a:r>
              <a:rPr sz="3450" spc="5" dirty="0" err="1">
                <a:solidFill>
                  <a:srgbClr val="FFFFFF"/>
                </a:solidFill>
              </a:rPr>
              <a:t>oferta</a:t>
            </a:r>
            <a:r>
              <a:rPr lang="pl-PL" sz="3450" spc="5" dirty="0">
                <a:solidFill>
                  <a:srgbClr val="FFFFFF"/>
                </a:solidFill>
              </a:rPr>
              <a:t>, która</a:t>
            </a:r>
            <a:r>
              <a:rPr sz="3450" spc="5" dirty="0">
                <a:solidFill>
                  <a:srgbClr val="FFFFFF"/>
                </a:solidFill>
              </a:rPr>
              <a:t> </a:t>
            </a:r>
            <a:r>
              <a:rPr sz="3450" spc="5" dirty="0" err="1">
                <a:solidFill>
                  <a:srgbClr val="FFFFFF"/>
                </a:solidFill>
              </a:rPr>
              <a:t>zapewnia</a:t>
            </a:r>
            <a:r>
              <a:rPr lang="pl-PL" sz="3450" spc="5" dirty="0">
                <a:solidFill>
                  <a:srgbClr val="FFFFFF"/>
                </a:solidFill>
              </a:rPr>
              <a:t> </a:t>
            </a:r>
            <a:r>
              <a:rPr sz="3450" spc="5" dirty="0" err="1">
                <a:solidFill>
                  <a:srgbClr val="FFFFFF"/>
                </a:solidFill>
              </a:rPr>
              <a:t>również</a:t>
            </a:r>
            <a:r>
              <a:rPr sz="3450" spc="5" dirty="0">
                <a:solidFill>
                  <a:srgbClr val="FFFFFF"/>
                </a:solidFill>
              </a:rPr>
              <a:t> </a:t>
            </a:r>
            <a:r>
              <a:rPr sz="3450" dirty="0">
                <a:solidFill>
                  <a:srgbClr val="FFFFFF"/>
                </a:solidFill>
              </a:rPr>
              <a:t>ochronę</a:t>
            </a:r>
            <a:r>
              <a:rPr sz="3450" spc="-10" dirty="0">
                <a:solidFill>
                  <a:srgbClr val="FFFFFF"/>
                </a:solidFill>
              </a:rPr>
              <a:t> </a:t>
            </a:r>
            <a:r>
              <a:rPr sz="3450" spc="5" dirty="0">
                <a:solidFill>
                  <a:srgbClr val="FFFFFF"/>
                </a:solidFill>
              </a:rPr>
              <a:t>ubezpieczeniową</a:t>
            </a:r>
            <a:endParaRPr sz="3450" dirty="0"/>
          </a:p>
        </p:txBody>
      </p:sp>
      <p:sp>
        <p:nvSpPr>
          <p:cNvPr id="3" name="object 3"/>
          <p:cNvSpPr/>
          <p:nvPr/>
        </p:nvSpPr>
        <p:spPr>
          <a:xfrm>
            <a:off x="14732536" y="0"/>
            <a:ext cx="4806136" cy="2062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41953" y="0"/>
            <a:ext cx="4387850" cy="1780539"/>
          </a:xfrm>
          <a:custGeom>
            <a:avLst/>
            <a:gdLst/>
            <a:ahLst/>
            <a:cxnLst/>
            <a:rect l="l" t="t" r="r" b="b"/>
            <a:pathLst>
              <a:path w="4387850" h="1780539">
                <a:moveTo>
                  <a:pt x="4387300" y="0"/>
                </a:moveTo>
                <a:lnTo>
                  <a:pt x="0" y="0"/>
                </a:lnTo>
                <a:lnTo>
                  <a:pt x="0" y="1528749"/>
                </a:lnTo>
                <a:lnTo>
                  <a:pt x="4048" y="1573921"/>
                </a:lnTo>
                <a:lnTo>
                  <a:pt x="15721" y="1616437"/>
                </a:lnTo>
                <a:lnTo>
                  <a:pt x="34309" y="1655586"/>
                </a:lnTo>
                <a:lnTo>
                  <a:pt x="59102" y="1690660"/>
                </a:lnTo>
                <a:lnTo>
                  <a:pt x="89390" y="1720948"/>
                </a:lnTo>
                <a:lnTo>
                  <a:pt x="124463" y="1745740"/>
                </a:lnTo>
                <a:lnTo>
                  <a:pt x="163613" y="1764328"/>
                </a:lnTo>
                <a:lnTo>
                  <a:pt x="206129" y="1776001"/>
                </a:lnTo>
                <a:lnTo>
                  <a:pt x="251301" y="1780050"/>
                </a:lnTo>
                <a:lnTo>
                  <a:pt x="4135999" y="1780050"/>
                </a:lnTo>
                <a:lnTo>
                  <a:pt x="4181171" y="1776001"/>
                </a:lnTo>
                <a:lnTo>
                  <a:pt x="4223687" y="1764328"/>
                </a:lnTo>
                <a:lnTo>
                  <a:pt x="4262837" y="1745740"/>
                </a:lnTo>
                <a:lnTo>
                  <a:pt x="4297910" y="1720948"/>
                </a:lnTo>
                <a:lnTo>
                  <a:pt x="4328198" y="1690660"/>
                </a:lnTo>
                <a:lnTo>
                  <a:pt x="4352991" y="1655586"/>
                </a:lnTo>
                <a:lnTo>
                  <a:pt x="4371579" y="1616437"/>
                </a:lnTo>
                <a:lnTo>
                  <a:pt x="4383252" y="1573921"/>
                </a:lnTo>
                <a:lnTo>
                  <a:pt x="4387300" y="1528749"/>
                </a:lnTo>
                <a:lnTo>
                  <a:pt x="438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80676" y="408364"/>
            <a:ext cx="3214561" cy="874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93871" y="3023856"/>
            <a:ext cx="9733280" cy="75882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30"/>
              </a:spcBef>
            </a:pP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Ochrona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ubezpieczeniowa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zapewnia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wsparcie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finansowe na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wypadek  niespodziewanych</a:t>
            </a:r>
            <a:r>
              <a:rPr sz="245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zdarzeń.</a:t>
            </a:r>
            <a:endParaRPr sz="2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54695" y="3955555"/>
            <a:ext cx="10965155" cy="3515706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Zakres</a:t>
            </a:r>
            <a:r>
              <a:rPr sz="2450" b="1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ubezpieczenia:</a:t>
            </a:r>
            <a:endParaRPr sz="2450" dirty="0">
              <a:latin typeface="Arial"/>
              <a:cs typeface="Arial"/>
            </a:endParaRPr>
          </a:p>
          <a:p>
            <a:pPr marL="496570" indent="-174625">
              <a:lnSpc>
                <a:spcPct val="100000"/>
              </a:lnSpc>
              <a:spcBef>
                <a:spcPts val="1019"/>
              </a:spcBef>
              <a:buChar char="-"/>
              <a:tabLst>
                <a:tab pos="514984" algn="l"/>
              </a:tabLst>
            </a:pPr>
            <a: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  <a:t>ciężkie inwalidztwo w wyniku nieszczęśliwego wypadku  </a:t>
            </a:r>
            <a:b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</a:br>
            <a: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  <a:t>nawet do </a:t>
            </a:r>
            <a:r>
              <a:rPr lang="pl-PL" sz="2450" b="1" spc="10" dirty="0">
                <a:solidFill>
                  <a:srgbClr val="6B6B6B"/>
                </a:solidFill>
                <a:latin typeface="Arial"/>
                <a:cs typeface="Arial"/>
              </a:rPr>
              <a:t>100 000 zł </a:t>
            </a:r>
            <a: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  <a:t>sumy ubezpieczenia</a:t>
            </a:r>
          </a:p>
          <a:p>
            <a:pPr marL="496570" indent="-174625">
              <a:lnSpc>
                <a:spcPct val="100000"/>
              </a:lnSpc>
              <a:spcBef>
                <a:spcPts val="1019"/>
              </a:spcBef>
              <a:buChar char="-"/>
              <a:tabLst>
                <a:tab pos="514984" algn="l"/>
              </a:tabLst>
            </a:pPr>
            <a:r>
              <a:rPr lang="pl-PL" sz="2450" spc="10" dirty="0">
                <a:solidFill>
                  <a:srgbClr val="6B6B6B"/>
                </a:solidFill>
                <a:latin typeface="Arial"/>
                <a:cs typeface="Arial"/>
              </a:rPr>
              <a:t>Śmierć uczestnika suma ubezpieczenia 100 zł</a:t>
            </a: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Ochrona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ubezpieczeniowa </a:t>
            </a:r>
            <a:r>
              <a:rPr sz="2450" b="1" spc="10" dirty="0">
                <a:solidFill>
                  <a:srgbClr val="6B6B6B"/>
                </a:solidFill>
                <a:latin typeface="Arial"/>
                <a:cs typeface="Arial"/>
              </a:rPr>
              <a:t>bez </a:t>
            </a: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ankiet 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medycznych 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dla </a:t>
            </a:r>
            <a:r>
              <a:rPr sz="2450" spc="10" dirty="0" err="1">
                <a:solidFill>
                  <a:srgbClr val="6B6B6B"/>
                </a:solidFill>
                <a:latin typeface="Arial"/>
                <a:cs typeface="Arial"/>
              </a:rPr>
              <a:t>każdego</a:t>
            </a:r>
            <a:r>
              <a:rPr sz="2450" spc="2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 err="1">
                <a:solidFill>
                  <a:srgbClr val="6B6B6B"/>
                </a:solidFill>
                <a:latin typeface="Arial"/>
                <a:cs typeface="Arial"/>
              </a:rPr>
              <a:t>uczestnika</a:t>
            </a:r>
            <a: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  <a:t>.</a:t>
            </a:r>
            <a:endParaRPr sz="2450" dirty="0">
              <a:latin typeface="Arial"/>
              <a:cs typeface="Arial"/>
            </a:endParaRPr>
          </a:p>
          <a:p>
            <a:pPr marL="12700" marR="1505585">
              <a:lnSpc>
                <a:spcPts val="2720"/>
              </a:lnSpc>
              <a:spcBef>
                <a:spcPts val="2280"/>
              </a:spcBef>
            </a:pPr>
            <a: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  <a:t>Wynagrodzenie Towarzystwa </a:t>
            </a:r>
            <a:r>
              <a:rPr sz="2450" b="1" spc="5" dirty="0" err="1">
                <a:solidFill>
                  <a:srgbClr val="6B6B6B"/>
                </a:solidFill>
                <a:latin typeface="Arial"/>
                <a:cs typeface="Arial"/>
              </a:rPr>
              <a:t>pokrywa</a:t>
            </a:r>
            <a:r>
              <a:rPr sz="2450" b="1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10" dirty="0" err="1">
                <a:solidFill>
                  <a:srgbClr val="6B6B6B"/>
                </a:solidFill>
                <a:latin typeface="Arial"/>
                <a:cs typeface="Arial"/>
              </a:rPr>
              <a:t>koszt</a:t>
            </a:r>
            <a:r>
              <a:rPr sz="2450" spc="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 err="1">
                <a:solidFill>
                  <a:srgbClr val="6B6B6B"/>
                </a:solidFill>
                <a:latin typeface="Arial"/>
                <a:cs typeface="Arial"/>
              </a:rPr>
              <a:t>zarządzania</a:t>
            </a:r>
            <a:r>
              <a:rPr sz="2450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15" dirty="0">
                <a:solidFill>
                  <a:srgbClr val="6B6B6B"/>
                </a:solidFill>
                <a:latin typeface="Arial"/>
                <a:cs typeface="Arial"/>
              </a:rPr>
              <a:t>PPK </a:t>
            </a:r>
            <a: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  <a:t>oraz koszt </a:t>
            </a:r>
            <a:r>
              <a:rPr sz="2450" spc="5" dirty="0" err="1">
                <a:solidFill>
                  <a:srgbClr val="6B6B6B"/>
                </a:solidFill>
                <a:latin typeface="Arial"/>
                <a:cs typeface="Arial"/>
              </a:rPr>
              <a:t>ochrony</a:t>
            </a:r>
            <a:r>
              <a:rPr sz="2450" spc="-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50" spc="5" dirty="0" err="1">
                <a:solidFill>
                  <a:srgbClr val="6B6B6B"/>
                </a:solidFill>
                <a:latin typeface="Arial"/>
                <a:cs typeface="Arial"/>
              </a:rPr>
              <a:t>ubezpieczeniowej</a:t>
            </a:r>
            <a:r>
              <a:rPr lang="pl-PL" sz="2450" spc="5" dirty="0">
                <a:solidFill>
                  <a:srgbClr val="6B6B6B"/>
                </a:solidFill>
                <a:latin typeface="Arial"/>
                <a:cs typeface="Arial"/>
              </a:rPr>
              <a:t>.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17753" y="4204824"/>
            <a:ext cx="161576" cy="1615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17753" y="6238407"/>
            <a:ext cx="161576" cy="161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41125" y="6862429"/>
            <a:ext cx="161576" cy="161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5832" y="9586508"/>
            <a:ext cx="2762657" cy="16207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482788"/>
            <a:ext cx="2939337" cy="18257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2491" y="4879432"/>
            <a:ext cx="3507746" cy="35182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29762" y="5024695"/>
            <a:ext cx="3082290" cy="3082290"/>
          </a:xfrm>
          <a:custGeom>
            <a:avLst/>
            <a:gdLst/>
            <a:ahLst/>
            <a:cxnLst/>
            <a:rect l="l" t="t" r="r" b="b"/>
            <a:pathLst>
              <a:path w="3082290" h="3082290">
                <a:moveTo>
                  <a:pt x="1636762" y="2919"/>
                </a:moveTo>
                <a:lnTo>
                  <a:pt x="1445487" y="2919"/>
                </a:lnTo>
                <a:lnTo>
                  <a:pt x="1398238" y="6536"/>
                </a:lnTo>
                <a:lnTo>
                  <a:pt x="1351396" y="11562"/>
                </a:lnTo>
                <a:lnTo>
                  <a:pt x="1304984" y="17978"/>
                </a:lnTo>
                <a:lnTo>
                  <a:pt x="1259023" y="25760"/>
                </a:lnTo>
                <a:lnTo>
                  <a:pt x="1213534" y="34889"/>
                </a:lnTo>
                <a:lnTo>
                  <a:pt x="1168539" y="45342"/>
                </a:lnTo>
                <a:lnTo>
                  <a:pt x="1124058" y="57099"/>
                </a:lnTo>
                <a:lnTo>
                  <a:pt x="1080113" y="70137"/>
                </a:lnTo>
                <a:lnTo>
                  <a:pt x="1036725" y="84436"/>
                </a:lnTo>
                <a:lnTo>
                  <a:pt x="993916" y="99974"/>
                </a:lnTo>
                <a:lnTo>
                  <a:pt x="951707" y="116731"/>
                </a:lnTo>
                <a:lnTo>
                  <a:pt x="910120" y="134684"/>
                </a:lnTo>
                <a:lnTo>
                  <a:pt x="869175" y="153813"/>
                </a:lnTo>
                <a:lnTo>
                  <a:pt x="828893" y="174095"/>
                </a:lnTo>
                <a:lnTo>
                  <a:pt x="789297" y="195511"/>
                </a:lnTo>
                <a:lnTo>
                  <a:pt x="750408" y="218038"/>
                </a:lnTo>
                <a:lnTo>
                  <a:pt x="712246" y="241655"/>
                </a:lnTo>
                <a:lnTo>
                  <a:pt x="674834" y="266341"/>
                </a:lnTo>
                <a:lnTo>
                  <a:pt x="638192" y="292074"/>
                </a:lnTo>
                <a:lnTo>
                  <a:pt x="602342" y="318834"/>
                </a:lnTo>
                <a:lnTo>
                  <a:pt x="567305" y="346599"/>
                </a:lnTo>
                <a:lnTo>
                  <a:pt x="533102" y="375347"/>
                </a:lnTo>
                <a:lnTo>
                  <a:pt x="499756" y="405058"/>
                </a:lnTo>
                <a:lnTo>
                  <a:pt x="467286" y="435709"/>
                </a:lnTo>
                <a:lnTo>
                  <a:pt x="435714" y="467280"/>
                </a:lnTo>
                <a:lnTo>
                  <a:pt x="405062" y="499750"/>
                </a:lnTo>
                <a:lnTo>
                  <a:pt x="375351" y="533096"/>
                </a:lnTo>
                <a:lnTo>
                  <a:pt x="346603" y="567299"/>
                </a:lnTo>
                <a:lnTo>
                  <a:pt x="318838" y="602335"/>
                </a:lnTo>
                <a:lnTo>
                  <a:pt x="292078" y="638185"/>
                </a:lnTo>
                <a:lnTo>
                  <a:pt x="266344" y="674827"/>
                </a:lnTo>
                <a:lnTo>
                  <a:pt x="241658" y="712239"/>
                </a:lnTo>
                <a:lnTo>
                  <a:pt x="218040" y="750400"/>
                </a:lnTo>
                <a:lnTo>
                  <a:pt x="195513" y="789290"/>
                </a:lnTo>
                <a:lnTo>
                  <a:pt x="174098" y="828885"/>
                </a:lnTo>
                <a:lnTo>
                  <a:pt x="153815" y="869166"/>
                </a:lnTo>
                <a:lnTo>
                  <a:pt x="134686" y="910111"/>
                </a:lnTo>
                <a:lnTo>
                  <a:pt x="116732" y="951698"/>
                </a:lnTo>
                <a:lnTo>
                  <a:pt x="99976" y="993907"/>
                </a:lnTo>
                <a:lnTo>
                  <a:pt x="84437" y="1036716"/>
                </a:lnTo>
                <a:lnTo>
                  <a:pt x="70138" y="1080103"/>
                </a:lnTo>
                <a:lnTo>
                  <a:pt x="57099" y="1124048"/>
                </a:lnTo>
                <a:lnTo>
                  <a:pt x="45343" y="1168529"/>
                </a:lnTo>
                <a:lnTo>
                  <a:pt x="34889" y="1213524"/>
                </a:lnTo>
                <a:lnTo>
                  <a:pt x="25761" y="1259013"/>
                </a:lnTo>
                <a:lnTo>
                  <a:pt x="17978" y="1304974"/>
                </a:lnTo>
                <a:lnTo>
                  <a:pt x="11563" y="1351386"/>
                </a:lnTo>
                <a:lnTo>
                  <a:pt x="6536" y="1398227"/>
                </a:lnTo>
                <a:lnTo>
                  <a:pt x="2919" y="1445477"/>
                </a:lnTo>
                <a:lnTo>
                  <a:pt x="733" y="1493113"/>
                </a:lnTo>
                <a:lnTo>
                  <a:pt x="0" y="1541115"/>
                </a:lnTo>
                <a:lnTo>
                  <a:pt x="733" y="1589117"/>
                </a:lnTo>
                <a:lnTo>
                  <a:pt x="2919" y="1636753"/>
                </a:lnTo>
                <a:lnTo>
                  <a:pt x="6536" y="1684003"/>
                </a:lnTo>
                <a:lnTo>
                  <a:pt x="11563" y="1730844"/>
                </a:lnTo>
                <a:lnTo>
                  <a:pt x="17978" y="1777256"/>
                </a:lnTo>
                <a:lnTo>
                  <a:pt x="25761" y="1823217"/>
                </a:lnTo>
                <a:lnTo>
                  <a:pt x="34889" y="1868706"/>
                </a:lnTo>
                <a:lnTo>
                  <a:pt x="45343" y="1913701"/>
                </a:lnTo>
                <a:lnTo>
                  <a:pt x="57099" y="1958182"/>
                </a:lnTo>
                <a:lnTo>
                  <a:pt x="70138" y="2002127"/>
                </a:lnTo>
                <a:lnTo>
                  <a:pt x="84437" y="2045514"/>
                </a:lnTo>
                <a:lnTo>
                  <a:pt x="99976" y="2088323"/>
                </a:lnTo>
                <a:lnTo>
                  <a:pt x="116732" y="2130531"/>
                </a:lnTo>
                <a:lnTo>
                  <a:pt x="134686" y="2172119"/>
                </a:lnTo>
                <a:lnTo>
                  <a:pt x="153815" y="2213064"/>
                </a:lnTo>
                <a:lnTo>
                  <a:pt x="174098" y="2253345"/>
                </a:lnTo>
                <a:lnTo>
                  <a:pt x="195513" y="2292940"/>
                </a:lnTo>
                <a:lnTo>
                  <a:pt x="218040" y="2331829"/>
                </a:lnTo>
                <a:lnTo>
                  <a:pt x="241658" y="2369991"/>
                </a:lnTo>
                <a:lnTo>
                  <a:pt x="266344" y="2407403"/>
                </a:lnTo>
                <a:lnTo>
                  <a:pt x="292078" y="2444044"/>
                </a:lnTo>
                <a:lnTo>
                  <a:pt x="318838" y="2479894"/>
                </a:lnTo>
                <a:lnTo>
                  <a:pt x="346603" y="2514931"/>
                </a:lnTo>
                <a:lnTo>
                  <a:pt x="375351" y="2549133"/>
                </a:lnTo>
                <a:lnTo>
                  <a:pt x="405062" y="2582480"/>
                </a:lnTo>
                <a:lnTo>
                  <a:pt x="435714" y="2614949"/>
                </a:lnTo>
                <a:lnTo>
                  <a:pt x="467286" y="2646521"/>
                </a:lnTo>
                <a:lnTo>
                  <a:pt x="499756" y="2677172"/>
                </a:lnTo>
                <a:lnTo>
                  <a:pt x="533102" y="2706883"/>
                </a:lnTo>
                <a:lnTo>
                  <a:pt x="567305" y="2735631"/>
                </a:lnTo>
                <a:lnTo>
                  <a:pt x="602342" y="2763396"/>
                </a:lnTo>
                <a:lnTo>
                  <a:pt x="638192" y="2790155"/>
                </a:lnTo>
                <a:lnTo>
                  <a:pt x="674834" y="2815889"/>
                </a:lnTo>
                <a:lnTo>
                  <a:pt x="712246" y="2840575"/>
                </a:lnTo>
                <a:lnTo>
                  <a:pt x="750408" y="2864192"/>
                </a:lnTo>
                <a:lnTo>
                  <a:pt x="789297" y="2886719"/>
                </a:lnTo>
                <a:lnTo>
                  <a:pt x="828893" y="2908135"/>
                </a:lnTo>
                <a:lnTo>
                  <a:pt x="869175" y="2928417"/>
                </a:lnTo>
                <a:lnTo>
                  <a:pt x="910120" y="2947546"/>
                </a:lnTo>
                <a:lnTo>
                  <a:pt x="951707" y="2965499"/>
                </a:lnTo>
                <a:lnTo>
                  <a:pt x="993916" y="2982255"/>
                </a:lnTo>
                <a:lnTo>
                  <a:pt x="1036725" y="2997794"/>
                </a:lnTo>
                <a:lnTo>
                  <a:pt x="1080113" y="3012093"/>
                </a:lnTo>
                <a:lnTo>
                  <a:pt x="1124058" y="3025131"/>
                </a:lnTo>
                <a:lnTo>
                  <a:pt x="1168539" y="3036888"/>
                </a:lnTo>
                <a:lnTo>
                  <a:pt x="1213534" y="3047341"/>
                </a:lnTo>
                <a:lnTo>
                  <a:pt x="1259023" y="3056469"/>
                </a:lnTo>
                <a:lnTo>
                  <a:pt x="1304984" y="3064252"/>
                </a:lnTo>
                <a:lnTo>
                  <a:pt x="1351396" y="3070667"/>
                </a:lnTo>
                <a:lnTo>
                  <a:pt x="1398238" y="3075694"/>
                </a:lnTo>
                <a:lnTo>
                  <a:pt x="1445487" y="3079311"/>
                </a:lnTo>
                <a:lnTo>
                  <a:pt x="1493123" y="3081497"/>
                </a:lnTo>
                <a:lnTo>
                  <a:pt x="1541125" y="3082230"/>
                </a:lnTo>
                <a:lnTo>
                  <a:pt x="1589127" y="3081497"/>
                </a:lnTo>
                <a:lnTo>
                  <a:pt x="1636762" y="3079311"/>
                </a:lnTo>
                <a:lnTo>
                  <a:pt x="1684011" y="3075694"/>
                </a:lnTo>
                <a:lnTo>
                  <a:pt x="1730852" y="3070667"/>
                </a:lnTo>
                <a:lnTo>
                  <a:pt x="1777264" y="3064252"/>
                </a:lnTo>
                <a:lnTo>
                  <a:pt x="1823224" y="3056469"/>
                </a:lnTo>
                <a:lnTo>
                  <a:pt x="1868713" y="3047341"/>
                </a:lnTo>
                <a:lnTo>
                  <a:pt x="1913708" y="3036888"/>
                </a:lnTo>
                <a:lnTo>
                  <a:pt x="1958189" y="3025131"/>
                </a:lnTo>
                <a:lnTo>
                  <a:pt x="2002133" y="3012093"/>
                </a:lnTo>
                <a:lnTo>
                  <a:pt x="2045520" y="2997794"/>
                </a:lnTo>
                <a:lnTo>
                  <a:pt x="2088329" y="2982255"/>
                </a:lnTo>
                <a:lnTo>
                  <a:pt x="2130537" y="2965499"/>
                </a:lnTo>
                <a:lnTo>
                  <a:pt x="2172125" y="2947546"/>
                </a:lnTo>
                <a:lnTo>
                  <a:pt x="2213070" y="2928417"/>
                </a:lnTo>
                <a:lnTo>
                  <a:pt x="2253350" y="2908135"/>
                </a:lnTo>
                <a:lnTo>
                  <a:pt x="2292946" y="2886719"/>
                </a:lnTo>
                <a:lnTo>
                  <a:pt x="2331835" y="2864192"/>
                </a:lnTo>
                <a:lnTo>
                  <a:pt x="2369996" y="2840575"/>
                </a:lnTo>
                <a:lnTo>
                  <a:pt x="2407409" y="2815889"/>
                </a:lnTo>
                <a:lnTo>
                  <a:pt x="2444050" y="2790155"/>
                </a:lnTo>
                <a:lnTo>
                  <a:pt x="2479900" y="2763396"/>
                </a:lnTo>
                <a:lnTo>
                  <a:pt x="2514937" y="2735631"/>
                </a:lnTo>
                <a:lnTo>
                  <a:pt x="2549140" y="2706883"/>
                </a:lnTo>
                <a:lnTo>
                  <a:pt x="2582486" y="2677172"/>
                </a:lnTo>
                <a:lnTo>
                  <a:pt x="2614956" y="2646521"/>
                </a:lnTo>
                <a:lnTo>
                  <a:pt x="2646527" y="2614949"/>
                </a:lnTo>
                <a:lnTo>
                  <a:pt x="2677179" y="2582480"/>
                </a:lnTo>
                <a:lnTo>
                  <a:pt x="2706890" y="2549133"/>
                </a:lnTo>
                <a:lnTo>
                  <a:pt x="2735638" y="2514931"/>
                </a:lnTo>
                <a:lnTo>
                  <a:pt x="2763403" y="2479894"/>
                </a:lnTo>
                <a:lnTo>
                  <a:pt x="2790163" y="2444044"/>
                </a:lnTo>
                <a:lnTo>
                  <a:pt x="2815897" y="2407403"/>
                </a:lnTo>
                <a:lnTo>
                  <a:pt x="2840583" y="2369991"/>
                </a:lnTo>
                <a:lnTo>
                  <a:pt x="2864200" y="2331829"/>
                </a:lnTo>
                <a:lnTo>
                  <a:pt x="2886727" y="2292940"/>
                </a:lnTo>
                <a:lnTo>
                  <a:pt x="2908143" y="2253345"/>
                </a:lnTo>
                <a:lnTo>
                  <a:pt x="2928426" y="2213064"/>
                </a:lnTo>
                <a:lnTo>
                  <a:pt x="2947555" y="2172119"/>
                </a:lnTo>
                <a:lnTo>
                  <a:pt x="2965508" y="2130531"/>
                </a:lnTo>
                <a:lnTo>
                  <a:pt x="2982265" y="2088323"/>
                </a:lnTo>
                <a:lnTo>
                  <a:pt x="2997803" y="2045514"/>
                </a:lnTo>
                <a:lnTo>
                  <a:pt x="3012102" y="2002127"/>
                </a:lnTo>
                <a:lnTo>
                  <a:pt x="3025141" y="1958182"/>
                </a:lnTo>
                <a:lnTo>
                  <a:pt x="3036898" y="1913701"/>
                </a:lnTo>
                <a:lnTo>
                  <a:pt x="3047351" y="1868706"/>
                </a:lnTo>
                <a:lnTo>
                  <a:pt x="3056479" y="1823217"/>
                </a:lnTo>
                <a:lnTo>
                  <a:pt x="3064262" y="1777256"/>
                </a:lnTo>
                <a:lnTo>
                  <a:pt x="3070678" y="1730844"/>
                </a:lnTo>
                <a:lnTo>
                  <a:pt x="3075704" y="1684003"/>
                </a:lnTo>
                <a:lnTo>
                  <a:pt x="3079322" y="1636753"/>
                </a:lnTo>
                <a:lnTo>
                  <a:pt x="3081507" y="1589117"/>
                </a:lnTo>
                <a:lnTo>
                  <a:pt x="3082241" y="1541115"/>
                </a:lnTo>
                <a:lnTo>
                  <a:pt x="3081507" y="1493113"/>
                </a:lnTo>
                <a:lnTo>
                  <a:pt x="3079322" y="1445477"/>
                </a:lnTo>
                <a:lnTo>
                  <a:pt x="3075704" y="1398227"/>
                </a:lnTo>
                <a:lnTo>
                  <a:pt x="3070678" y="1351386"/>
                </a:lnTo>
                <a:lnTo>
                  <a:pt x="3064262" y="1304974"/>
                </a:lnTo>
                <a:lnTo>
                  <a:pt x="3056479" y="1259013"/>
                </a:lnTo>
                <a:lnTo>
                  <a:pt x="3047351" y="1213524"/>
                </a:lnTo>
                <a:lnTo>
                  <a:pt x="3036898" y="1168529"/>
                </a:lnTo>
                <a:lnTo>
                  <a:pt x="3025141" y="1124048"/>
                </a:lnTo>
                <a:lnTo>
                  <a:pt x="3012102" y="1080103"/>
                </a:lnTo>
                <a:lnTo>
                  <a:pt x="2997803" y="1036716"/>
                </a:lnTo>
                <a:lnTo>
                  <a:pt x="2982265" y="993907"/>
                </a:lnTo>
                <a:lnTo>
                  <a:pt x="2965508" y="951698"/>
                </a:lnTo>
                <a:lnTo>
                  <a:pt x="2947555" y="910111"/>
                </a:lnTo>
                <a:lnTo>
                  <a:pt x="2928426" y="869166"/>
                </a:lnTo>
                <a:lnTo>
                  <a:pt x="2908143" y="828885"/>
                </a:lnTo>
                <a:lnTo>
                  <a:pt x="2886727" y="789290"/>
                </a:lnTo>
                <a:lnTo>
                  <a:pt x="2864200" y="750400"/>
                </a:lnTo>
                <a:lnTo>
                  <a:pt x="2840583" y="712239"/>
                </a:lnTo>
                <a:lnTo>
                  <a:pt x="2815897" y="674827"/>
                </a:lnTo>
                <a:lnTo>
                  <a:pt x="2790163" y="638185"/>
                </a:lnTo>
                <a:lnTo>
                  <a:pt x="2763403" y="602335"/>
                </a:lnTo>
                <a:lnTo>
                  <a:pt x="2735638" y="567299"/>
                </a:lnTo>
                <a:lnTo>
                  <a:pt x="2706890" y="533096"/>
                </a:lnTo>
                <a:lnTo>
                  <a:pt x="2677179" y="499750"/>
                </a:lnTo>
                <a:lnTo>
                  <a:pt x="2646527" y="467280"/>
                </a:lnTo>
                <a:lnTo>
                  <a:pt x="2614956" y="435709"/>
                </a:lnTo>
                <a:lnTo>
                  <a:pt x="2582486" y="405058"/>
                </a:lnTo>
                <a:lnTo>
                  <a:pt x="2549140" y="375347"/>
                </a:lnTo>
                <a:lnTo>
                  <a:pt x="2514937" y="346599"/>
                </a:lnTo>
                <a:lnTo>
                  <a:pt x="2479900" y="318834"/>
                </a:lnTo>
                <a:lnTo>
                  <a:pt x="2444050" y="292074"/>
                </a:lnTo>
                <a:lnTo>
                  <a:pt x="2407409" y="266341"/>
                </a:lnTo>
                <a:lnTo>
                  <a:pt x="2369996" y="241655"/>
                </a:lnTo>
                <a:lnTo>
                  <a:pt x="2331835" y="218038"/>
                </a:lnTo>
                <a:lnTo>
                  <a:pt x="2292946" y="195511"/>
                </a:lnTo>
                <a:lnTo>
                  <a:pt x="2253350" y="174095"/>
                </a:lnTo>
                <a:lnTo>
                  <a:pt x="2213070" y="153813"/>
                </a:lnTo>
                <a:lnTo>
                  <a:pt x="2172125" y="134684"/>
                </a:lnTo>
                <a:lnTo>
                  <a:pt x="2130537" y="116731"/>
                </a:lnTo>
                <a:lnTo>
                  <a:pt x="2088329" y="99974"/>
                </a:lnTo>
                <a:lnTo>
                  <a:pt x="2045520" y="84436"/>
                </a:lnTo>
                <a:lnTo>
                  <a:pt x="2002133" y="70137"/>
                </a:lnTo>
                <a:lnTo>
                  <a:pt x="1958189" y="57099"/>
                </a:lnTo>
                <a:lnTo>
                  <a:pt x="1913708" y="45342"/>
                </a:lnTo>
                <a:lnTo>
                  <a:pt x="1868713" y="34889"/>
                </a:lnTo>
                <a:lnTo>
                  <a:pt x="1823224" y="25760"/>
                </a:lnTo>
                <a:lnTo>
                  <a:pt x="1777264" y="17978"/>
                </a:lnTo>
                <a:lnTo>
                  <a:pt x="1730852" y="11562"/>
                </a:lnTo>
                <a:lnTo>
                  <a:pt x="1684011" y="6536"/>
                </a:lnTo>
                <a:lnTo>
                  <a:pt x="1636762" y="2919"/>
                </a:lnTo>
                <a:close/>
              </a:path>
              <a:path w="3082290" h="3082290">
                <a:moveTo>
                  <a:pt x="1541125" y="0"/>
                </a:moveTo>
                <a:lnTo>
                  <a:pt x="1493123" y="733"/>
                </a:lnTo>
                <a:lnTo>
                  <a:pt x="1445487" y="2919"/>
                </a:lnTo>
                <a:lnTo>
                  <a:pt x="1636762" y="2919"/>
                </a:lnTo>
                <a:lnTo>
                  <a:pt x="1589127" y="733"/>
                </a:lnTo>
                <a:lnTo>
                  <a:pt x="15411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24330" y="7034119"/>
            <a:ext cx="1645920" cy="8303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2600" spc="15" dirty="0" err="1">
                <a:solidFill>
                  <a:srgbClr val="6B6B6B"/>
                </a:solidFill>
                <a:latin typeface="Arial"/>
                <a:cs typeface="Arial"/>
              </a:rPr>
              <a:t>Compensa</a:t>
            </a:r>
            <a:endParaRPr lang="pl-PL" sz="2600" spc="15" dirty="0">
              <a:solidFill>
                <a:srgbClr val="6B6B6B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pl-PL" sz="2600" spc="15" dirty="0">
                <a:solidFill>
                  <a:srgbClr val="6B6B6B"/>
                </a:solidFill>
                <a:latin typeface="Arial"/>
                <a:cs typeface="Arial"/>
              </a:rPr>
              <a:t>PPK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435288" y="4614233"/>
            <a:ext cx="766445" cy="546735"/>
          </a:xfrm>
          <a:custGeom>
            <a:avLst/>
            <a:gdLst/>
            <a:ahLst/>
            <a:cxnLst/>
            <a:rect l="l" t="t" r="r" b="b"/>
            <a:pathLst>
              <a:path w="766445" h="546735">
                <a:moveTo>
                  <a:pt x="0" y="546201"/>
                </a:moveTo>
                <a:lnTo>
                  <a:pt x="766115" y="0"/>
                </a:lnTo>
              </a:path>
            </a:pathLst>
          </a:custGeom>
          <a:ln w="23873">
            <a:solidFill>
              <a:srgbClr val="979797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11424" y="5031700"/>
            <a:ext cx="158115" cy="147320"/>
          </a:xfrm>
          <a:custGeom>
            <a:avLst/>
            <a:gdLst/>
            <a:ahLst/>
            <a:cxnLst/>
            <a:rect l="l" t="t" r="r" b="b"/>
            <a:pathLst>
              <a:path w="158114" h="147320">
                <a:moveTo>
                  <a:pt x="59024" y="0"/>
                </a:moveTo>
                <a:lnTo>
                  <a:pt x="0" y="147074"/>
                </a:lnTo>
                <a:lnTo>
                  <a:pt x="158110" y="136383"/>
                </a:lnTo>
                <a:lnTo>
                  <a:pt x="59024" y="0"/>
                </a:lnTo>
                <a:close/>
              </a:path>
            </a:pathLst>
          </a:custGeom>
          <a:solidFill>
            <a:srgbClr val="B8B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22903" y="8044075"/>
            <a:ext cx="580390" cy="617220"/>
          </a:xfrm>
          <a:custGeom>
            <a:avLst/>
            <a:gdLst/>
            <a:ahLst/>
            <a:cxnLst/>
            <a:rect l="l" t="t" r="r" b="b"/>
            <a:pathLst>
              <a:path w="580389" h="617220">
                <a:moveTo>
                  <a:pt x="0" y="0"/>
                </a:moveTo>
                <a:lnTo>
                  <a:pt x="579934" y="617102"/>
                </a:lnTo>
              </a:path>
            </a:pathLst>
          </a:custGeom>
          <a:ln w="23873">
            <a:solidFill>
              <a:srgbClr val="979797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02974" y="8021515"/>
            <a:ext cx="153670" cy="156210"/>
          </a:xfrm>
          <a:custGeom>
            <a:avLst/>
            <a:gdLst/>
            <a:ahLst/>
            <a:cxnLst/>
            <a:rect l="l" t="t" r="r" b="b"/>
            <a:pathLst>
              <a:path w="153670" h="156209">
                <a:moveTo>
                  <a:pt x="0" y="0"/>
                </a:moveTo>
                <a:lnTo>
                  <a:pt x="29883" y="155639"/>
                </a:lnTo>
                <a:lnTo>
                  <a:pt x="153168" y="40668"/>
                </a:lnTo>
                <a:lnTo>
                  <a:pt x="0" y="0"/>
                </a:lnTo>
                <a:close/>
              </a:path>
            </a:pathLst>
          </a:custGeom>
          <a:solidFill>
            <a:srgbClr val="B8B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37053" y="7078318"/>
            <a:ext cx="2952789" cy="29632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47737" y="7223036"/>
            <a:ext cx="2536190" cy="2536190"/>
          </a:xfrm>
          <a:custGeom>
            <a:avLst/>
            <a:gdLst/>
            <a:ahLst/>
            <a:cxnLst/>
            <a:rect l="l" t="t" r="r" b="b"/>
            <a:pathLst>
              <a:path w="2536190" h="2536190">
                <a:moveTo>
                  <a:pt x="1316553" y="915"/>
                </a:moveTo>
                <a:lnTo>
                  <a:pt x="1219285" y="915"/>
                </a:lnTo>
                <a:lnTo>
                  <a:pt x="1171114" y="3640"/>
                </a:lnTo>
                <a:lnTo>
                  <a:pt x="1123439" y="8141"/>
                </a:lnTo>
                <a:lnTo>
                  <a:pt x="1076292" y="14386"/>
                </a:lnTo>
                <a:lnTo>
                  <a:pt x="1029707" y="22341"/>
                </a:lnTo>
                <a:lnTo>
                  <a:pt x="983717" y="31974"/>
                </a:lnTo>
                <a:lnTo>
                  <a:pt x="938354" y="43253"/>
                </a:lnTo>
                <a:lnTo>
                  <a:pt x="893650" y="56143"/>
                </a:lnTo>
                <a:lnTo>
                  <a:pt x="849640" y="70613"/>
                </a:lnTo>
                <a:lnTo>
                  <a:pt x="806356" y="86630"/>
                </a:lnTo>
                <a:lnTo>
                  <a:pt x="763830" y="104160"/>
                </a:lnTo>
                <a:lnTo>
                  <a:pt x="722095" y="123171"/>
                </a:lnTo>
                <a:lnTo>
                  <a:pt x="681185" y="143631"/>
                </a:lnTo>
                <a:lnTo>
                  <a:pt x="641131" y="165505"/>
                </a:lnTo>
                <a:lnTo>
                  <a:pt x="601968" y="188762"/>
                </a:lnTo>
                <a:lnTo>
                  <a:pt x="563727" y="213368"/>
                </a:lnTo>
                <a:lnTo>
                  <a:pt x="526442" y="239291"/>
                </a:lnTo>
                <a:lnTo>
                  <a:pt x="490146" y="266499"/>
                </a:lnTo>
                <a:lnTo>
                  <a:pt x="454870" y="294957"/>
                </a:lnTo>
                <a:lnTo>
                  <a:pt x="420649" y="324633"/>
                </a:lnTo>
                <a:lnTo>
                  <a:pt x="387515" y="355495"/>
                </a:lnTo>
                <a:lnTo>
                  <a:pt x="355500" y="387509"/>
                </a:lnTo>
                <a:lnTo>
                  <a:pt x="324638" y="420643"/>
                </a:lnTo>
                <a:lnTo>
                  <a:pt x="294961" y="454864"/>
                </a:lnTo>
                <a:lnTo>
                  <a:pt x="266502" y="490139"/>
                </a:lnTo>
                <a:lnTo>
                  <a:pt x="239295" y="526436"/>
                </a:lnTo>
                <a:lnTo>
                  <a:pt x="213372" y="563720"/>
                </a:lnTo>
                <a:lnTo>
                  <a:pt x="188765" y="601961"/>
                </a:lnTo>
                <a:lnTo>
                  <a:pt x="165508" y="641124"/>
                </a:lnTo>
                <a:lnTo>
                  <a:pt x="143633" y="681177"/>
                </a:lnTo>
                <a:lnTo>
                  <a:pt x="123173" y="722087"/>
                </a:lnTo>
                <a:lnTo>
                  <a:pt x="104162" y="763821"/>
                </a:lnTo>
                <a:lnTo>
                  <a:pt x="86631" y="806347"/>
                </a:lnTo>
                <a:lnTo>
                  <a:pt x="70615" y="849631"/>
                </a:lnTo>
                <a:lnTo>
                  <a:pt x="56144" y="893641"/>
                </a:lnTo>
                <a:lnTo>
                  <a:pt x="43254" y="938344"/>
                </a:lnTo>
                <a:lnTo>
                  <a:pt x="31975" y="983707"/>
                </a:lnTo>
                <a:lnTo>
                  <a:pt x="22341" y="1029697"/>
                </a:lnTo>
                <a:lnTo>
                  <a:pt x="14386" y="1076282"/>
                </a:lnTo>
                <a:lnTo>
                  <a:pt x="8141" y="1123428"/>
                </a:lnTo>
                <a:lnTo>
                  <a:pt x="3640" y="1171103"/>
                </a:lnTo>
                <a:lnTo>
                  <a:pt x="915" y="1219274"/>
                </a:lnTo>
                <a:lnTo>
                  <a:pt x="0" y="1267909"/>
                </a:lnTo>
                <a:lnTo>
                  <a:pt x="915" y="1316543"/>
                </a:lnTo>
                <a:lnTo>
                  <a:pt x="3640" y="1364714"/>
                </a:lnTo>
                <a:lnTo>
                  <a:pt x="8141" y="1412389"/>
                </a:lnTo>
                <a:lnTo>
                  <a:pt x="14386" y="1459535"/>
                </a:lnTo>
                <a:lnTo>
                  <a:pt x="22341" y="1506120"/>
                </a:lnTo>
                <a:lnTo>
                  <a:pt x="31975" y="1552111"/>
                </a:lnTo>
                <a:lnTo>
                  <a:pt x="43254" y="1597474"/>
                </a:lnTo>
                <a:lnTo>
                  <a:pt x="56144" y="1642177"/>
                </a:lnTo>
                <a:lnTo>
                  <a:pt x="70615" y="1686187"/>
                </a:lnTo>
                <a:lnTo>
                  <a:pt x="86631" y="1729472"/>
                </a:lnTo>
                <a:lnTo>
                  <a:pt x="104162" y="1771998"/>
                </a:lnTo>
                <a:lnTo>
                  <a:pt x="123173" y="1813732"/>
                </a:lnTo>
                <a:lnTo>
                  <a:pt x="143633" y="1854643"/>
                </a:lnTo>
                <a:lnTo>
                  <a:pt x="165508" y="1894696"/>
                </a:lnTo>
                <a:lnTo>
                  <a:pt x="188765" y="1933859"/>
                </a:lnTo>
                <a:lnTo>
                  <a:pt x="213372" y="1972100"/>
                </a:lnTo>
                <a:lnTo>
                  <a:pt x="239295" y="2009385"/>
                </a:lnTo>
                <a:lnTo>
                  <a:pt x="266502" y="2045682"/>
                </a:lnTo>
                <a:lnTo>
                  <a:pt x="294961" y="2080957"/>
                </a:lnTo>
                <a:lnTo>
                  <a:pt x="324638" y="2115179"/>
                </a:lnTo>
                <a:lnTo>
                  <a:pt x="355500" y="2148313"/>
                </a:lnTo>
                <a:lnTo>
                  <a:pt x="387515" y="2180328"/>
                </a:lnTo>
                <a:lnTo>
                  <a:pt x="420649" y="2211190"/>
                </a:lnTo>
                <a:lnTo>
                  <a:pt x="454870" y="2240867"/>
                </a:lnTo>
                <a:lnTo>
                  <a:pt x="490146" y="2269325"/>
                </a:lnTo>
                <a:lnTo>
                  <a:pt x="526442" y="2296532"/>
                </a:lnTo>
                <a:lnTo>
                  <a:pt x="563727" y="2322456"/>
                </a:lnTo>
                <a:lnTo>
                  <a:pt x="601968" y="2347063"/>
                </a:lnTo>
                <a:lnTo>
                  <a:pt x="641131" y="2370320"/>
                </a:lnTo>
                <a:lnTo>
                  <a:pt x="681185" y="2392195"/>
                </a:lnTo>
                <a:lnTo>
                  <a:pt x="722095" y="2412654"/>
                </a:lnTo>
                <a:lnTo>
                  <a:pt x="763830" y="2431666"/>
                </a:lnTo>
                <a:lnTo>
                  <a:pt x="806356" y="2449196"/>
                </a:lnTo>
                <a:lnTo>
                  <a:pt x="849640" y="2465213"/>
                </a:lnTo>
                <a:lnTo>
                  <a:pt x="893650" y="2479683"/>
                </a:lnTo>
                <a:lnTo>
                  <a:pt x="938354" y="2492574"/>
                </a:lnTo>
                <a:lnTo>
                  <a:pt x="983717" y="2503853"/>
                </a:lnTo>
                <a:lnTo>
                  <a:pt x="1029707" y="2513486"/>
                </a:lnTo>
                <a:lnTo>
                  <a:pt x="1076292" y="2521442"/>
                </a:lnTo>
                <a:lnTo>
                  <a:pt x="1123439" y="2527686"/>
                </a:lnTo>
                <a:lnTo>
                  <a:pt x="1171114" y="2532188"/>
                </a:lnTo>
                <a:lnTo>
                  <a:pt x="1219285" y="2534912"/>
                </a:lnTo>
                <a:lnTo>
                  <a:pt x="1267919" y="2535828"/>
                </a:lnTo>
                <a:lnTo>
                  <a:pt x="1316553" y="2534912"/>
                </a:lnTo>
                <a:lnTo>
                  <a:pt x="1364724" y="2532188"/>
                </a:lnTo>
                <a:lnTo>
                  <a:pt x="1412399" y="2527686"/>
                </a:lnTo>
                <a:lnTo>
                  <a:pt x="1459546" y="2521442"/>
                </a:lnTo>
                <a:lnTo>
                  <a:pt x="1506131" y="2513486"/>
                </a:lnTo>
                <a:lnTo>
                  <a:pt x="1552121" y="2503853"/>
                </a:lnTo>
                <a:lnTo>
                  <a:pt x="1597484" y="2492574"/>
                </a:lnTo>
                <a:lnTo>
                  <a:pt x="1642188" y="2479683"/>
                </a:lnTo>
                <a:lnTo>
                  <a:pt x="1686198" y="2465213"/>
                </a:lnTo>
                <a:lnTo>
                  <a:pt x="1729482" y="2449196"/>
                </a:lnTo>
                <a:lnTo>
                  <a:pt x="1772008" y="2431666"/>
                </a:lnTo>
                <a:lnTo>
                  <a:pt x="1813743" y="2412654"/>
                </a:lnTo>
                <a:lnTo>
                  <a:pt x="1854653" y="2392195"/>
                </a:lnTo>
                <a:lnTo>
                  <a:pt x="1894707" y="2370320"/>
                </a:lnTo>
                <a:lnTo>
                  <a:pt x="1933870" y="2347063"/>
                </a:lnTo>
                <a:lnTo>
                  <a:pt x="1972111" y="2322456"/>
                </a:lnTo>
                <a:lnTo>
                  <a:pt x="2009396" y="2296532"/>
                </a:lnTo>
                <a:lnTo>
                  <a:pt x="2045692" y="2269325"/>
                </a:lnTo>
                <a:lnTo>
                  <a:pt x="2080968" y="2240867"/>
                </a:lnTo>
                <a:lnTo>
                  <a:pt x="2115189" y="2211190"/>
                </a:lnTo>
                <a:lnTo>
                  <a:pt x="2148323" y="2180328"/>
                </a:lnTo>
                <a:lnTo>
                  <a:pt x="2180338" y="2148313"/>
                </a:lnTo>
                <a:lnTo>
                  <a:pt x="2211200" y="2115179"/>
                </a:lnTo>
                <a:lnTo>
                  <a:pt x="2240877" y="2080957"/>
                </a:lnTo>
                <a:lnTo>
                  <a:pt x="2269336" y="2045682"/>
                </a:lnTo>
                <a:lnTo>
                  <a:pt x="2296543" y="2009385"/>
                </a:lnTo>
                <a:lnTo>
                  <a:pt x="2322466" y="1972100"/>
                </a:lnTo>
                <a:lnTo>
                  <a:pt x="2347073" y="1933859"/>
                </a:lnTo>
                <a:lnTo>
                  <a:pt x="2370330" y="1894696"/>
                </a:lnTo>
                <a:lnTo>
                  <a:pt x="2392205" y="1854643"/>
                </a:lnTo>
                <a:lnTo>
                  <a:pt x="2412665" y="1813732"/>
                </a:lnTo>
                <a:lnTo>
                  <a:pt x="2431676" y="1771998"/>
                </a:lnTo>
                <a:lnTo>
                  <a:pt x="2449207" y="1729472"/>
                </a:lnTo>
                <a:lnTo>
                  <a:pt x="2465223" y="1686187"/>
                </a:lnTo>
                <a:lnTo>
                  <a:pt x="2479694" y="1642177"/>
                </a:lnTo>
                <a:lnTo>
                  <a:pt x="2492584" y="1597474"/>
                </a:lnTo>
                <a:lnTo>
                  <a:pt x="2503863" y="1552111"/>
                </a:lnTo>
                <a:lnTo>
                  <a:pt x="2513497" y="1506120"/>
                </a:lnTo>
                <a:lnTo>
                  <a:pt x="2521452" y="1459535"/>
                </a:lnTo>
                <a:lnTo>
                  <a:pt x="2527697" y="1412389"/>
                </a:lnTo>
                <a:lnTo>
                  <a:pt x="2532198" y="1364714"/>
                </a:lnTo>
                <a:lnTo>
                  <a:pt x="2534923" y="1316543"/>
                </a:lnTo>
                <a:lnTo>
                  <a:pt x="2535839" y="1267909"/>
                </a:lnTo>
                <a:lnTo>
                  <a:pt x="2534923" y="1219274"/>
                </a:lnTo>
                <a:lnTo>
                  <a:pt x="2532198" y="1171103"/>
                </a:lnTo>
                <a:lnTo>
                  <a:pt x="2527697" y="1123428"/>
                </a:lnTo>
                <a:lnTo>
                  <a:pt x="2521452" y="1076282"/>
                </a:lnTo>
                <a:lnTo>
                  <a:pt x="2513497" y="1029697"/>
                </a:lnTo>
                <a:lnTo>
                  <a:pt x="2503863" y="983707"/>
                </a:lnTo>
                <a:lnTo>
                  <a:pt x="2492584" y="938344"/>
                </a:lnTo>
                <a:lnTo>
                  <a:pt x="2479694" y="893641"/>
                </a:lnTo>
                <a:lnTo>
                  <a:pt x="2465223" y="849631"/>
                </a:lnTo>
                <a:lnTo>
                  <a:pt x="2449207" y="806347"/>
                </a:lnTo>
                <a:lnTo>
                  <a:pt x="2431676" y="763821"/>
                </a:lnTo>
                <a:lnTo>
                  <a:pt x="2412665" y="722087"/>
                </a:lnTo>
                <a:lnTo>
                  <a:pt x="2392205" y="681177"/>
                </a:lnTo>
                <a:lnTo>
                  <a:pt x="2370330" y="641124"/>
                </a:lnTo>
                <a:lnTo>
                  <a:pt x="2347073" y="601961"/>
                </a:lnTo>
                <a:lnTo>
                  <a:pt x="2322466" y="563720"/>
                </a:lnTo>
                <a:lnTo>
                  <a:pt x="2296543" y="526436"/>
                </a:lnTo>
                <a:lnTo>
                  <a:pt x="2269336" y="490139"/>
                </a:lnTo>
                <a:lnTo>
                  <a:pt x="2240877" y="454864"/>
                </a:lnTo>
                <a:lnTo>
                  <a:pt x="2211200" y="420643"/>
                </a:lnTo>
                <a:lnTo>
                  <a:pt x="2180338" y="387509"/>
                </a:lnTo>
                <a:lnTo>
                  <a:pt x="2148323" y="355495"/>
                </a:lnTo>
                <a:lnTo>
                  <a:pt x="2115189" y="324633"/>
                </a:lnTo>
                <a:lnTo>
                  <a:pt x="2080968" y="294957"/>
                </a:lnTo>
                <a:lnTo>
                  <a:pt x="2045692" y="266499"/>
                </a:lnTo>
                <a:lnTo>
                  <a:pt x="2009396" y="239291"/>
                </a:lnTo>
                <a:lnTo>
                  <a:pt x="1972111" y="213368"/>
                </a:lnTo>
                <a:lnTo>
                  <a:pt x="1933870" y="188762"/>
                </a:lnTo>
                <a:lnTo>
                  <a:pt x="1894707" y="165505"/>
                </a:lnTo>
                <a:lnTo>
                  <a:pt x="1854653" y="143631"/>
                </a:lnTo>
                <a:lnTo>
                  <a:pt x="1813743" y="123171"/>
                </a:lnTo>
                <a:lnTo>
                  <a:pt x="1772008" y="104160"/>
                </a:lnTo>
                <a:lnTo>
                  <a:pt x="1729482" y="86630"/>
                </a:lnTo>
                <a:lnTo>
                  <a:pt x="1686198" y="70613"/>
                </a:lnTo>
                <a:lnTo>
                  <a:pt x="1642188" y="56143"/>
                </a:lnTo>
                <a:lnTo>
                  <a:pt x="1597484" y="43253"/>
                </a:lnTo>
                <a:lnTo>
                  <a:pt x="1552121" y="31974"/>
                </a:lnTo>
                <a:lnTo>
                  <a:pt x="1506131" y="22341"/>
                </a:lnTo>
                <a:lnTo>
                  <a:pt x="1459546" y="14386"/>
                </a:lnTo>
                <a:lnTo>
                  <a:pt x="1412399" y="8141"/>
                </a:lnTo>
                <a:lnTo>
                  <a:pt x="1364724" y="3640"/>
                </a:lnTo>
                <a:lnTo>
                  <a:pt x="1316553" y="915"/>
                </a:lnTo>
                <a:close/>
              </a:path>
              <a:path w="2536190" h="2536190">
                <a:moveTo>
                  <a:pt x="1267919" y="0"/>
                </a:moveTo>
                <a:lnTo>
                  <a:pt x="1219285" y="915"/>
                </a:lnTo>
                <a:lnTo>
                  <a:pt x="1316553" y="915"/>
                </a:lnTo>
                <a:lnTo>
                  <a:pt x="12679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26582" y="7088789"/>
            <a:ext cx="1193680" cy="11936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41559" y="7225717"/>
            <a:ext cx="770255" cy="770255"/>
          </a:xfrm>
          <a:custGeom>
            <a:avLst/>
            <a:gdLst/>
            <a:ahLst/>
            <a:cxnLst/>
            <a:rect l="l" t="t" r="r" b="b"/>
            <a:pathLst>
              <a:path w="770254" h="770254">
                <a:moveTo>
                  <a:pt x="433334" y="3000"/>
                </a:moveTo>
                <a:lnTo>
                  <a:pt x="336738" y="3000"/>
                </a:lnTo>
                <a:lnTo>
                  <a:pt x="290231" y="11759"/>
                </a:lnTo>
                <a:lnTo>
                  <a:pt x="245875" y="25918"/>
                </a:lnTo>
                <a:lnTo>
                  <a:pt x="204031" y="45114"/>
                </a:lnTo>
                <a:lnTo>
                  <a:pt x="165059" y="68987"/>
                </a:lnTo>
                <a:lnTo>
                  <a:pt x="129320" y="97176"/>
                </a:lnTo>
                <a:lnTo>
                  <a:pt x="97176" y="129320"/>
                </a:lnTo>
                <a:lnTo>
                  <a:pt x="68987" y="165059"/>
                </a:lnTo>
                <a:lnTo>
                  <a:pt x="45114" y="204031"/>
                </a:lnTo>
                <a:lnTo>
                  <a:pt x="25918" y="245875"/>
                </a:lnTo>
                <a:lnTo>
                  <a:pt x="11759" y="290231"/>
                </a:lnTo>
                <a:lnTo>
                  <a:pt x="3000" y="336738"/>
                </a:lnTo>
                <a:lnTo>
                  <a:pt x="0" y="385035"/>
                </a:lnTo>
                <a:lnTo>
                  <a:pt x="3000" y="433334"/>
                </a:lnTo>
                <a:lnTo>
                  <a:pt x="11759" y="479842"/>
                </a:lnTo>
                <a:lnTo>
                  <a:pt x="25918" y="524199"/>
                </a:lnTo>
                <a:lnTo>
                  <a:pt x="45114" y="566044"/>
                </a:lnTo>
                <a:lnTo>
                  <a:pt x="68987" y="605016"/>
                </a:lnTo>
                <a:lnTo>
                  <a:pt x="97176" y="640754"/>
                </a:lnTo>
                <a:lnTo>
                  <a:pt x="129320" y="672898"/>
                </a:lnTo>
                <a:lnTo>
                  <a:pt x="165059" y="701086"/>
                </a:lnTo>
                <a:lnTo>
                  <a:pt x="204031" y="724958"/>
                </a:lnTo>
                <a:lnTo>
                  <a:pt x="245875" y="744154"/>
                </a:lnTo>
                <a:lnTo>
                  <a:pt x="290231" y="758311"/>
                </a:lnTo>
                <a:lnTo>
                  <a:pt x="336738" y="767070"/>
                </a:lnTo>
                <a:lnTo>
                  <a:pt x="385035" y="770070"/>
                </a:lnTo>
                <a:lnTo>
                  <a:pt x="433334" y="767070"/>
                </a:lnTo>
                <a:lnTo>
                  <a:pt x="479842" y="758311"/>
                </a:lnTo>
                <a:lnTo>
                  <a:pt x="524199" y="744154"/>
                </a:lnTo>
                <a:lnTo>
                  <a:pt x="566044" y="724958"/>
                </a:lnTo>
                <a:lnTo>
                  <a:pt x="605016" y="701086"/>
                </a:lnTo>
                <a:lnTo>
                  <a:pt x="640754" y="672898"/>
                </a:lnTo>
                <a:lnTo>
                  <a:pt x="672898" y="640754"/>
                </a:lnTo>
                <a:lnTo>
                  <a:pt x="701086" y="605016"/>
                </a:lnTo>
                <a:lnTo>
                  <a:pt x="724958" y="566044"/>
                </a:lnTo>
                <a:lnTo>
                  <a:pt x="744154" y="524199"/>
                </a:lnTo>
                <a:lnTo>
                  <a:pt x="758311" y="479842"/>
                </a:lnTo>
                <a:lnTo>
                  <a:pt x="767070" y="433334"/>
                </a:lnTo>
                <a:lnTo>
                  <a:pt x="770070" y="385035"/>
                </a:lnTo>
                <a:lnTo>
                  <a:pt x="767070" y="336738"/>
                </a:lnTo>
                <a:lnTo>
                  <a:pt x="758311" y="290231"/>
                </a:lnTo>
                <a:lnTo>
                  <a:pt x="744154" y="245875"/>
                </a:lnTo>
                <a:lnTo>
                  <a:pt x="724958" y="204031"/>
                </a:lnTo>
                <a:lnTo>
                  <a:pt x="701086" y="165059"/>
                </a:lnTo>
                <a:lnTo>
                  <a:pt x="672898" y="129320"/>
                </a:lnTo>
                <a:lnTo>
                  <a:pt x="640754" y="97176"/>
                </a:lnTo>
                <a:lnTo>
                  <a:pt x="605016" y="68987"/>
                </a:lnTo>
                <a:lnTo>
                  <a:pt x="566044" y="45114"/>
                </a:lnTo>
                <a:lnTo>
                  <a:pt x="524199" y="25918"/>
                </a:lnTo>
                <a:lnTo>
                  <a:pt x="479842" y="11759"/>
                </a:lnTo>
                <a:lnTo>
                  <a:pt x="433334" y="3000"/>
                </a:lnTo>
                <a:close/>
              </a:path>
              <a:path w="770254" h="770254">
                <a:moveTo>
                  <a:pt x="385035" y="0"/>
                </a:moveTo>
                <a:lnTo>
                  <a:pt x="336738" y="3000"/>
                </a:lnTo>
                <a:lnTo>
                  <a:pt x="433334" y="3000"/>
                </a:lnTo>
                <a:lnTo>
                  <a:pt x="385035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335779" y="7254875"/>
            <a:ext cx="424180" cy="749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50" b="1" dirty="0">
                <a:solidFill>
                  <a:srgbClr val="FFFFFF"/>
                </a:solidFill>
                <a:latin typeface="Arial Black"/>
                <a:cs typeface="Arial Black"/>
              </a:rPr>
              <a:t>+</a:t>
            </a:r>
            <a:endParaRPr sz="4750" dirty="0">
              <a:latin typeface="Arial Black"/>
              <a:cs typeface="Arial Blac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48498" y="8599196"/>
            <a:ext cx="1334770" cy="88011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1920" marR="114300" algn="ctr">
              <a:lnSpc>
                <a:spcPts val="1650"/>
              </a:lnSpc>
              <a:spcBef>
                <a:spcPts val="265"/>
              </a:spcBef>
            </a:pPr>
            <a:r>
              <a:rPr sz="1450" spc="20" dirty="0">
                <a:solidFill>
                  <a:srgbClr val="6B6B6B"/>
                </a:solidFill>
                <a:latin typeface="Arial"/>
                <a:cs typeface="Arial"/>
              </a:rPr>
              <a:t>Od</a:t>
            </a:r>
            <a:r>
              <a:rPr sz="1450" spc="-8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50" spc="15" dirty="0">
                <a:solidFill>
                  <a:srgbClr val="6B6B6B"/>
                </a:solidFill>
                <a:latin typeface="Arial"/>
                <a:cs typeface="Arial"/>
              </a:rPr>
              <a:t>ciężkiego </a:t>
            </a:r>
            <a:r>
              <a:rPr sz="1450" spc="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50" spc="10" dirty="0">
                <a:solidFill>
                  <a:srgbClr val="6B6B6B"/>
                </a:solidFill>
                <a:latin typeface="Arial"/>
                <a:cs typeface="Arial"/>
              </a:rPr>
              <a:t>inwalidztwa</a:t>
            </a:r>
            <a:endParaRPr sz="1450">
              <a:latin typeface="Arial"/>
              <a:cs typeface="Arial"/>
            </a:endParaRPr>
          </a:p>
          <a:p>
            <a:pPr algn="ctr">
              <a:lnSpc>
                <a:spcPts val="1560"/>
              </a:lnSpc>
            </a:pPr>
            <a:r>
              <a:rPr sz="1450" spc="15" dirty="0">
                <a:solidFill>
                  <a:srgbClr val="6B6B6B"/>
                </a:solidFill>
                <a:latin typeface="Arial"/>
                <a:cs typeface="Arial"/>
              </a:rPr>
              <a:t>na skutek</a:t>
            </a:r>
            <a:r>
              <a:rPr sz="1450" spc="-8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50" spc="20" dirty="0">
                <a:solidFill>
                  <a:srgbClr val="6B6B6B"/>
                </a:solidFill>
                <a:latin typeface="Arial"/>
                <a:cs typeface="Arial"/>
              </a:rPr>
              <a:t>NNW</a:t>
            </a:r>
            <a:endParaRPr sz="1450">
              <a:latin typeface="Arial"/>
              <a:cs typeface="Arial"/>
            </a:endParaRPr>
          </a:p>
          <a:p>
            <a:pPr algn="ctr">
              <a:lnSpc>
                <a:spcPts val="1695"/>
              </a:lnSpc>
            </a:pPr>
            <a:r>
              <a:rPr sz="1450" b="1" spc="15" dirty="0">
                <a:solidFill>
                  <a:srgbClr val="6B6B6B"/>
                </a:solidFill>
                <a:latin typeface="Arial"/>
                <a:cs typeface="Arial"/>
              </a:rPr>
              <a:t>max 100</a:t>
            </a:r>
            <a:r>
              <a:rPr sz="1450" b="1" spc="-4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50" b="1" spc="15" dirty="0">
                <a:solidFill>
                  <a:srgbClr val="6B6B6B"/>
                </a:solidFill>
                <a:latin typeface="Arial"/>
                <a:cs typeface="Arial"/>
              </a:rPr>
              <a:t>000</a:t>
            </a:r>
            <a:endParaRPr sz="14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565204" y="8041640"/>
            <a:ext cx="11842750" cy="3267075"/>
          </a:xfrm>
          <a:custGeom>
            <a:avLst/>
            <a:gdLst/>
            <a:ahLst/>
            <a:cxnLst/>
            <a:rect l="l" t="t" r="r" b="b"/>
            <a:pathLst>
              <a:path w="11842750" h="3267075">
                <a:moveTo>
                  <a:pt x="11570328" y="0"/>
                </a:moveTo>
                <a:lnTo>
                  <a:pt x="272243" y="0"/>
                </a:lnTo>
                <a:lnTo>
                  <a:pt x="223308" y="4386"/>
                </a:lnTo>
                <a:lnTo>
                  <a:pt x="177250" y="17032"/>
                </a:lnTo>
                <a:lnTo>
                  <a:pt x="134838" y="37170"/>
                </a:lnTo>
                <a:lnTo>
                  <a:pt x="96842" y="64029"/>
                </a:lnTo>
                <a:lnTo>
                  <a:pt x="64029" y="96842"/>
                </a:lnTo>
                <a:lnTo>
                  <a:pt x="37170" y="134838"/>
                </a:lnTo>
                <a:lnTo>
                  <a:pt x="17032" y="177250"/>
                </a:lnTo>
                <a:lnTo>
                  <a:pt x="4386" y="223308"/>
                </a:lnTo>
                <a:lnTo>
                  <a:pt x="0" y="272243"/>
                </a:lnTo>
                <a:lnTo>
                  <a:pt x="0" y="3266916"/>
                </a:lnTo>
                <a:lnTo>
                  <a:pt x="11842571" y="3266916"/>
                </a:lnTo>
                <a:lnTo>
                  <a:pt x="11842571" y="272243"/>
                </a:lnTo>
                <a:lnTo>
                  <a:pt x="11838185" y="223308"/>
                </a:lnTo>
                <a:lnTo>
                  <a:pt x="11825538" y="177250"/>
                </a:lnTo>
                <a:lnTo>
                  <a:pt x="11805401" y="134838"/>
                </a:lnTo>
                <a:lnTo>
                  <a:pt x="11778541" y="96842"/>
                </a:lnTo>
                <a:lnTo>
                  <a:pt x="11745729" y="64029"/>
                </a:lnTo>
                <a:lnTo>
                  <a:pt x="11707732" y="37170"/>
                </a:lnTo>
                <a:lnTo>
                  <a:pt x="11665321" y="17032"/>
                </a:lnTo>
                <a:lnTo>
                  <a:pt x="11619263" y="4386"/>
                </a:lnTo>
                <a:lnTo>
                  <a:pt x="11570328" y="0"/>
                </a:lnTo>
                <a:close/>
              </a:path>
            </a:pathLst>
          </a:custGeom>
          <a:solidFill>
            <a:srgbClr val="D8D8D8">
              <a:alpha val="285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705294" y="8363673"/>
            <a:ext cx="10138410" cy="841897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060"/>
              </a:lnSpc>
              <a:spcBef>
                <a:spcPts val="265"/>
              </a:spcBef>
            </a:pPr>
            <a:r>
              <a:rPr sz="1800" b="1" spc="5" dirty="0">
                <a:solidFill>
                  <a:srgbClr val="6B6B6B"/>
                </a:solidFill>
                <a:latin typeface="Arial"/>
                <a:cs typeface="Arial"/>
              </a:rPr>
              <a:t>Ciężkie inwalidztwo: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występujące 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u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Uczestnika 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PPK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trwałe, nieodwracalne </a:t>
            </a:r>
            <a:r>
              <a:rPr sz="1800" dirty="0" err="1">
                <a:solidFill>
                  <a:srgbClr val="6B6B6B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6B6B6B"/>
                </a:solidFill>
                <a:latin typeface="Arial"/>
                <a:cs typeface="Arial"/>
              </a:rPr>
              <a:t>nie</a:t>
            </a:r>
            <a:r>
              <a:rPr sz="1800" spc="5" dirty="0" err="1">
                <a:solidFill>
                  <a:srgbClr val="6B6B6B"/>
                </a:solidFill>
                <a:latin typeface="Arial"/>
                <a:cs typeface="Arial"/>
              </a:rPr>
              <a:t>rokuj</a:t>
            </a:r>
            <a:r>
              <a:rPr lang="pl-PL" sz="1800" spc="5" dirty="0">
                <a:solidFill>
                  <a:srgbClr val="6B6B6B"/>
                </a:solidFill>
                <a:latin typeface="Arial"/>
                <a:cs typeface="Arial"/>
              </a:rPr>
              <a:t>ą</a:t>
            </a:r>
            <a:r>
              <a:rPr sz="1800" spc="5" dirty="0" err="1">
                <a:solidFill>
                  <a:srgbClr val="6B6B6B"/>
                </a:solidFill>
                <a:latin typeface="Arial"/>
                <a:cs typeface="Arial"/>
              </a:rPr>
              <a:t>ce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 z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punktu  widzenia wiedzy 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medycznej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poprawy uszkodzenie organu, narządu lub 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układu, spełniające łącznie 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następujące</a:t>
            </a:r>
            <a:r>
              <a:rPr sz="1800" spc="-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warunki: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149324" y="9369213"/>
            <a:ext cx="9271000" cy="56388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060"/>
              </a:lnSpc>
              <a:spcBef>
                <a:spcPts val="265"/>
              </a:spcBef>
            </a:pP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Polega na fizycznej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utracie organu, narządu lub układu albo powoduje 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trwałe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upośledzenie  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funkcji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organu, narządu lub</a:t>
            </a:r>
            <a:r>
              <a:rPr sz="1800" spc="-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układu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149324" y="10154508"/>
            <a:ext cx="9791065" cy="82550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060"/>
              </a:lnSpc>
              <a:spcBef>
                <a:spcPts val="265"/>
              </a:spcBef>
              <a:tabLst>
                <a:tab pos="2175510" algn="l"/>
              </a:tabLst>
            </a:pP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Zostało</a:t>
            </a:r>
            <a:r>
              <a:rPr sz="1800" spc="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wymienione	</a:t>
            </a:r>
            <a:r>
              <a:rPr sz="1800" spc="10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obowiązującej </a:t>
            </a:r>
            <a:r>
              <a:rPr sz="1800" spc="10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dniu 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zawarcia Umowy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ubezpieczenia 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Tabeli  współczynników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procentowych 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Ciężkiego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inwalidztwa </a:t>
            </a:r>
            <a:r>
              <a:rPr sz="1800" spc="10" dirty="0">
                <a:solidFill>
                  <a:srgbClr val="6B6B6B"/>
                </a:solidFill>
                <a:latin typeface="Arial"/>
                <a:cs typeface="Arial"/>
              </a:rPr>
              <a:t>w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następstwie Nieszczęśliwego wypadku,  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stanowiącej Załącznik </a:t>
            </a:r>
            <a:r>
              <a:rPr sz="1800" dirty="0">
                <a:solidFill>
                  <a:srgbClr val="6B6B6B"/>
                </a:solidFill>
                <a:latin typeface="Arial"/>
                <a:cs typeface="Arial"/>
              </a:rPr>
              <a:t>nr2 </a:t>
            </a:r>
            <a:r>
              <a:rPr sz="1800" spc="5" dirty="0">
                <a:solidFill>
                  <a:srgbClr val="6B6B6B"/>
                </a:solidFill>
                <a:latin typeface="Arial"/>
                <a:cs typeface="Arial"/>
              </a:rPr>
              <a:t>do</a:t>
            </a:r>
            <a:r>
              <a:rPr sz="1800" spc="-1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6B6B6B"/>
                </a:solidFill>
                <a:latin typeface="Arial"/>
                <a:cs typeface="Arial"/>
              </a:rPr>
              <a:t>OWU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754413" y="9454539"/>
            <a:ext cx="161576" cy="1615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757052" y="10236055"/>
            <a:ext cx="161565" cy="1615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94116" y="3937053"/>
            <a:ext cx="2963260" cy="29632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306141" y="4081771"/>
            <a:ext cx="2536190" cy="2536190"/>
          </a:xfrm>
          <a:custGeom>
            <a:avLst/>
            <a:gdLst/>
            <a:ahLst/>
            <a:cxnLst/>
            <a:rect l="l" t="t" r="r" b="b"/>
            <a:pathLst>
              <a:path w="2536190" h="2536190">
                <a:moveTo>
                  <a:pt x="1267919" y="0"/>
                </a:moveTo>
                <a:lnTo>
                  <a:pt x="1219285" y="915"/>
                </a:lnTo>
                <a:lnTo>
                  <a:pt x="1171114" y="3640"/>
                </a:lnTo>
                <a:lnTo>
                  <a:pt x="1123439" y="8141"/>
                </a:lnTo>
                <a:lnTo>
                  <a:pt x="1076292" y="14386"/>
                </a:lnTo>
                <a:lnTo>
                  <a:pt x="1029707" y="22341"/>
                </a:lnTo>
                <a:lnTo>
                  <a:pt x="983717" y="31974"/>
                </a:lnTo>
                <a:lnTo>
                  <a:pt x="938354" y="43253"/>
                </a:lnTo>
                <a:lnTo>
                  <a:pt x="893650" y="56143"/>
                </a:lnTo>
                <a:lnTo>
                  <a:pt x="849640" y="70613"/>
                </a:lnTo>
                <a:lnTo>
                  <a:pt x="806356" y="86630"/>
                </a:lnTo>
                <a:lnTo>
                  <a:pt x="763830" y="104160"/>
                </a:lnTo>
                <a:lnTo>
                  <a:pt x="722095" y="123171"/>
                </a:lnTo>
                <a:lnTo>
                  <a:pt x="681185" y="143631"/>
                </a:lnTo>
                <a:lnTo>
                  <a:pt x="641131" y="165505"/>
                </a:lnTo>
                <a:lnTo>
                  <a:pt x="601968" y="188762"/>
                </a:lnTo>
                <a:lnTo>
                  <a:pt x="563727" y="213368"/>
                </a:lnTo>
                <a:lnTo>
                  <a:pt x="526442" y="239291"/>
                </a:lnTo>
                <a:lnTo>
                  <a:pt x="490146" y="266499"/>
                </a:lnTo>
                <a:lnTo>
                  <a:pt x="454870" y="294957"/>
                </a:lnTo>
                <a:lnTo>
                  <a:pt x="420649" y="324633"/>
                </a:lnTo>
                <a:lnTo>
                  <a:pt x="387515" y="355495"/>
                </a:lnTo>
                <a:lnTo>
                  <a:pt x="355500" y="387509"/>
                </a:lnTo>
                <a:lnTo>
                  <a:pt x="324638" y="420643"/>
                </a:lnTo>
                <a:lnTo>
                  <a:pt x="294961" y="454864"/>
                </a:lnTo>
                <a:lnTo>
                  <a:pt x="266502" y="490139"/>
                </a:lnTo>
                <a:lnTo>
                  <a:pt x="239295" y="526436"/>
                </a:lnTo>
                <a:lnTo>
                  <a:pt x="213372" y="563720"/>
                </a:lnTo>
                <a:lnTo>
                  <a:pt x="188765" y="601961"/>
                </a:lnTo>
                <a:lnTo>
                  <a:pt x="165508" y="641124"/>
                </a:lnTo>
                <a:lnTo>
                  <a:pt x="143633" y="681177"/>
                </a:lnTo>
                <a:lnTo>
                  <a:pt x="123173" y="722087"/>
                </a:lnTo>
                <a:lnTo>
                  <a:pt x="104162" y="763821"/>
                </a:lnTo>
                <a:lnTo>
                  <a:pt x="86631" y="806347"/>
                </a:lnTo>
                <a:lnTo>
                  <a:pt x="70615" y="849631"/>
                </a:lnTo>
                <a:lnTo>
                  <a:pt x="56144" y="893641"/>
                </a:lnTo>
                <a:lnTo>
                  <a:pt x="43254" y="938344"/>
                </a:lnTo>
                <a:lnTo>
                  <a:pt x="31975" y="983707"/>
                </a:lnTo>
                <a:lnTo>
                  <a:pt x="22341" y="1029697"/>
                </a:lnTo>
                <a:lnTo>
                  <a:pt x="14386" y="1076282"/>
                </a:lnTo>
                <a:lnTo>
                  <a:pt x="8141" y="1123428"/>
                </a:lnTo>
                <a:lnTo>
                  <a:pt x="3640" y="1171103"/>
                </a:lnTo>
                <a:lnTo>
                  <a:pt x="915" y="1219274"/>
                </a:lnTo>
                <a:lnTo>
                  <a:pt x="0" y="1267909"/>
                </a:lnTo>
                <a:lnTo>
                  <a:pt x="915" y="1316543"/>
                </a:lnTo>
                <a:lnTo>
                  <a:pt x="3640" y="1364714"/>
                </a:lnTo>
                <a:lnTo>
                  <a:pt x="8141" y="1412389"/>
                </a:lnTo>
                <a:lnTo>
                  <a:pt x="14386" y="1459535"/>
                </a:lnTo>
                <a:lnTo>
                  <a:pt x="22341" y="1506120"/>
                </a:lnTo>
                <a:lnTo>
                  <a:pt x="31975" y="1552111"/>
                </a:lnTo>
                <a:lnTo>
                  <a:pt x="43254" y="1597474"/>
                </a:lnTo>
                <a:lnTo>
                  <a:pt x="56144" y="1642177"/>
                </a:lnTo>
                <a:lnTo>
                  <a:pt x="70615" y="1686187"/>
                </a:lnTo>
                <a:lnTo>
                  <a:pt x="86631" y="1729472"/>
                </a:lnTo>
                <a:lnTo>
                  <a:pt x="104162" y="1771998"/>
                </a:lnTo>
                <a:lnTo>
                  <a:pt x="123173" y="1813732"/>
                </a:lnTo>
                <a:lnTo>
                  <a:pt x="143633" y="1854643"/>
                </a:lnTo>
                <a:lnTo>
                  <a:pt x="165508" y="1894696"/>
                </a:lnTo>
                <a:lnTo>
                  <a:pt x="188765" y="1933859"/>
                </a:lnTo>
                <a:lnTo>
                  <a:pt x="213372" y="1972100"/>
                </a:lnTo>
                <a:lnTo>
                  <a:pt x="239295" y="2009385"/>
                </a:lnTo>
                <a:lnTo>
                  <a:pt x="266502" y="2045682"/>
                </a:lnTo>
                <a:lnTo>
                  <a:pt x="294961" y="2080957"/>
                </a:lnTo>
                <a:lnTo>
                  <a:pt x="324638" y="2115179"/>
                </a:lnTo>
                <a:lnTo>
                  <a:pt x="355500" y="2148313"/>
                </a:lnTo>
                <a:lnTo>
                  <a:pt x="387515" y="2180328"/>
                </a:lnTo>
                <a:lnTo>
                  <a:pt x="420649" y="2211190"/>
                </a:lnTo>
                <a:lnTo>
                  <a:pt x="454870" y="2240867"/>
                </a:lnTo>
                <a:lnTo>
                  <a:pt x="490146" y="2269325"/>
                </a:lnTo>
                <a:lnTo>
                  <a:pt x="526442" y="2296532"/>
                </a:lnTo>
                <a:lnTo>
                  <a:pt x="563727" y="2322456"/>
                </a:lnTo>
                <a:lnTo>
                  <a:pt x="601968" y="2347063"/>
                </a:lnTo>
                <a:lnTo>
                  <a:pt x="641131" y="2370320"/>
                </a:lnTo>
                <a:lnTo>
                  <a:pt x="681185" y="2392195"/>
                </a:lnTo>
                <a:lnTo>
                  <a:pt x="722095" y="2412654"/>
                </a:lnTo>
                <a:lnTo>
                  <a:pt x="763830" y="2431666"/>
                </a:lnTo>
                <a:lnTo>
                  <a:pt x="806356" y="2449196"/>
                </a:lnTo>
                <a:lnTo>
                  <a:pt x="849640" y="2465213"/>
                </a:lnTo>
                <a:lnTo>
                  <a:pt x="893650" y="2479683"/>
                </a:lnTo>
                <a:lnTo>
                  <a:pt x="938354" y="2492574"/>
                </a:lnTo>
                <a:lnTo>
                  <a:pt x="983717" y="2503853"/>
                </a:lnTo>
                <a:lnTo>
                  <a:pt x="1029707" y="2513486"/>
                </a:lnTo>
                <a:lnTo>
                  <a:pt x="1076292" y="2521442"/>
                </a:lnTo>
                <a:lnTo>
                  <a:pt x="1123439" y="2527686"/>
                </a:lnTo>
                <a:lnTo>
                  <a:pt x="1171114" y="2532188"/>
                </a:lnTo>
                <a:lnTo>
                  <a:pt x="1219285" y="2534912"/>
                </a:lnTo>
                <a:lnTo>
                  <a:pt x="1267919" y="2535828"/>
                </a:lnTo>
                <a:lnTo>
                  <a:pt x="1316553" y="2534912"/>
                </a:lnTo>
                <a:lnTo>
                  <a:pt x="1364724" y="2532188"/>
                </a:lnTo>
                <a:lnTo>
                  <a:pt x="1412399" y="2527686"/>
                </a:lnTo>
                <a:lnTo>
                  <a:pt x="1459546" y="2521442"/>
                </a:lnTo>
                <a:lnTo>
                  <a:pt x="1506131" y="2513486"/>
                </a:lnTo>
                <a:lnTo>
                  <a:pt x="1552121" y="2503853"/>
                </a:lnTo>
                <a:lnTo>
                  <a:pt x="1597484" y="2492574"/>
                </a:lnTo>
                <a:lnTo>
                  <a:pt x="1642188" y="2479683"/>
                </a:lnTo>
                <a:lnTo>
                  <a:pt x="1686198" y="2465213"/>
                </a:lnTo>
                <a:lnTo>
                  <a:pt x="1729482" y="2449196"/>
                </a:lnTo>
                <a:lnTo>
                  <a:pt x="1772008" y="2431666"/>
                </a:lnTo>
                <a:lnTo>
                  <a:pt x="1813743" y="2412654"/>
                </a:lnTo>
                <a:lnTo>
                  <a:pt x="1854653" y="2392195"/>
                </a:lnTo>
                <a:lnTo>
                  <a:pt x="1894707" y="2370320"/>
                </a:lnTo>
                <a:lnTo>
                  <a:pt x="1933870" y="2347063"/>
                </a:lnTo>
                <a:lnTo>
                  <a:pt x="1972111" y="2322456"/>
                </a:lnTo>
                <a:lnTo>
                  <a:pt x="2009396" y="2296532"/>
                </a:lnTo>
                <a:lnTo>
                  <a:pt x="2045692" y="2269325"/>
                </a:lnTo>
                <a:lnTo>
                  <a:pt x="2080968" y="2240867"/>
                </a:lnTo>
                <a:lnTo>
                  <a:pt x="2115189" y="2211190"/>
                </a:lnTo>
                <a:lnTo>
                  <a:pt x="2148323" y="2180328"/>
                </a:lnTo>
                <a:lnTo>
                  <a:pt x="2180338" y="2148313"/>
                </a:lnTo>
                <a:lnTo>
                  <a:pt x="2211200" y="2115179"/>
                </a:lnTo>
                <a:lnTo>
                  <a:pt x="2240877" y="2080957"/>
                </a:lnTo>
                <a:lnTo>
                  <a:pt x="2269336" y="2045682"/>
                </a:lnTo>
                <a:lnTo>
                  <a:pt x="2296543" y="2009385"/>
                </a:lnTo>
                <a:lnTo>
                  <a:pt x="2322466" y="1972100"/>
                </a:lnTo>
                <a:lnTo>
                  <a:pt x="2347073" y="1933859"/>
                </a:lnTo>
                <a:lnTo>
                  <a:pt x="2370330" y="1894696"/>
                </a:lnTo>
                <a:lnTo>
                  <a:pt x="2392205" y="1854643"/>
                </a:lnTo>
                <a:lnTo>
                  <a:pt x="2412665" y="1813732"/>
                </a:lnTo>
                <a:lnTo>
                  <a:pt x="2431676" y="1771998"/>
                </a:lnTo>
                <a:lnTo>
                  <a:pt x="2449207" y="1729472"/>
                </a:lnTo>
                <a:lnTo>
                  <a:pt x="2465223" y="1686187"/>
                </a:lnTo>
                <a:lnTo>
                  <a:pt x="2479694" y="1642177"/>
                </a:lnTo>
                <a:lnTo>
                  <a:pt x="2492584" y="1597474"/>
                </a:lnTo>
                <a:lnTo>
                  <a:pt x="2503863" y="1552111"/>
                </a:lnTo>
                <a:lnTo>
                  <a:pt x="2513497" y="1506120"/>
                </a:lnTo>
                <a:lnTo>
                  <a:pt x="2521452" y="1459535"/>
                </a:lnTo>
                <a:lnTo>
                  <a:pt x="2527697" y="1412389"/>
                </a:lnTo>
                <a:lnTo>
                  <a:pt x="2532198" y="1364714"/>
                </a:lnTo>
                <a:lnTo>
                  <a:pt x="2534923" y="1316543"/>
                </a:lnTo>
                <a:lnTo>
                  <a:pt x="2535839" y="1267909"/>
                </a:lnTo>
                <a:lnTo>
                  <a:pt x="2534923" y="1219274"/>
                </a:lnTo>
                <a:lnTo>
                  <a:pt x="2532198" y="1171103"/>
                </a:lnTo>
                <a:lnTo>
                  <a:pt x="2527697" y="1123428"/>
                </a:lnTo>
                <a:lnTo>
                  <a:pt x="2521452" y="1076282"/>
                </a:lnTo>
                <a:lnTo>
                  <a:pt x="2513497" y="1029697"/>
                </a:lnTo>
                <a:lnTo>
                  <a:pt x="2503863" y="983707"/>
                </a:lnTo>
                <a:lnTo>
                  <a:pt x="2492584" y="938344"/>
                </a:lnTo>
                <a:lnTo>
                  <a:pt x="2479694" y="893641"/>
                </a:lnTo>
                <a:lnTo>
                  <a:pt x="2465223" y="849631"/>
                </a:lnTo>
                <a:lnTo>
                  <a:pt x="2449207" y="806347"/>
                </a:lnTo>
                <a:lnTo>
                  <a:pt x="2431676" y="763821"/>
                </a:lnTo>
                <a:lnTo>
                  <a:pt x="2412665" y="722087"/>
                </a:lnTo>
                <a:lnTo>
                  <a:pt x="2392205" y="681177"/>
                </a:lnTo>
                <a:lnTo>
                  <a:pt x="2370330" y="641124"/>
                </a:lnTo>
                <a:lnTo>
                  <a:pt x="2347073" y="601961"/>
                </a:lnTo>
                <a:lnTo>
                  <a:pt x="2322466" y="563720"/>
                </a:lnTo>
                <a:lnTo>
                  <a:pt x="2296543" y="526436"/>
                </a:lnTo>
                <a:lnTo>
                  <a:pt x="2269336" y="490139"/>
                </a:lnTo>
                <a:lnTo>
                  <a:pt x="2240877" y="454864"/>
                </a:lnTo>
                <a:lnTo>
                  <a:pt x="2211200" y="420643"/>
                </a:lnTo>
                <a:lnTo>
                  <a:pt x="2180338" y="387509"/>
                </a:lnTo>
                <a:lnTo>
                  <a:pt x="2148323" y="355495"/>
                </a:lnTo>
                <a:lnTo>
                  <a:pt x="2115189" y="324633"/>
                </a:lnTo>
                <a:lnTo>
                  <a:pt x="2080968" y="294957"/>
                </a:lnTo>
                <a:lnTo>
                  <a:pt x="2045692" y="266499"/>
                </a:lnTo>
                <a:lnTo>
                  <a:pt x="2009396" y="239291"/>
                </a:lnTo>
                <a:lnTo>
                  <a:pt x="1972111" y="213368"/>
                </a:lnTo>
                <a:lnTo>
                  <a:pt x="1933870" y="188762"/>
                </a:lnTo>
                <a:lnTo>
                  <a:pt x="1894707" y="165505"/>
                </a:lnTo>
                <a:lnTo>
                  <a:pt x="1854653" y="143631"/>
                </a:lnTo>
                <a:lnTo>
                  <a:pt x="1813743" y="123171"/>
                </a:lnTo>
                <a:lnTo>
                  <a:pt x="1772008" y="104160"/>
                </a:lnTo>
                <a:lnTo>
                  <a:pt x="1729482" y="86630"/>
                </a:lnTo>
                <a:lnTo>
                  <a:pt x="1686198" y="70613"/>
                </a:lnTo>
                <a:lnTo>
                  <a:pt x="1642188" y="56143"/>
                </a:lnTo>
                <a:lnTo>
                  <a:pt x="1597484" y="43253"/>
                </a:lnTo>
                <a:lnTo>
                  <a:pt x="1552121" y="31974"/>
                </a:lnTo>
                <a:lnTo>
                  <a:pt x="1506131" y="22341"/>
                </a:lnTo>
                <a:lnTo>
                  <a:pt x="1459546" y="14386"/>
                </a:lnTo>
                <a:lnTo>
                  <a:pt x="1412399" y="8141"/>
                </a:lnTo>
                <a:lnTo>
                  <a:pt x="1364724" y="3640"/>
                </a:lnTo>
                <a:lnTo>
                  <a:pt x="1316553" y="915"/>
                </a:lnTo>
                <a:lnTo>
                  <a:pt x="12679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083645" y="3832343"/>
            <a:ext cx="1204151" cy="11936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299963" y="3969826"/>
            <a:ext cx="770255" cy="770255"/>
          </a:xfrm>
          <a:custGeom>
            <a:avLst/>
            <a:gdLst/>
            <a:ahLst/>
            <a:cxnLst/>
            <a:rect l="l" t="t" r="r" b="b"/>
            <a:pathLst>
              <a:path w="770254" h="770254">
                <a:moveTo>
                  <a:pt x="385035" y="0"/>
                </a:moveTo>
                <a:lnTo>
                  <a:pt x="336736" y="2999"/>
                </a:lnTo>
                <a:lnTo>
                  <a:pt x="290228" y="11759"/>
                </a:lnTo>
                <a:lnTo>
                  <a:pt x="245871" y="25916"/>
                </a:lnTo>
                <a:lnTo>
                  <a:pt x="204026" y="45111"/>
                </a:lnTo>
                <a:lnTo>
                  <a:pt x="165054" y="68983"/>
                </a:lnTo>
                <a:lnTo>
                  <a:pt x="129316" y="97171"/>
                </a:lnTo>
                <a:lnTo>
                  <a:pt x="97172" y="129314"/>
                </a:lnTo>
                <a:lnTo>
                  <a:pt x="68984" y="165052"/>
                </a:lnTo>
                <a:lnTo>
                  <a:pt x="45112" y="204023"/>
                </a:lnTo>
                <a:lnTo>
                  <a:pt x="25916" y="245866"/>
                </a:lnTo>
                <a:lnTo>
                  <a:pt x="11759" y="290221"/>
                </a:lnTo>
                <a:lnTo>
                  <a:pt x="2999" y="336728"/>
                </a:lnTo>
                <a:lnTo>
                  <a:pt x="0" y="385024"/>
                </a:lnTo>
                <a:lnTo>
                  <a:pt x="2999" y="433323"/>
                </a:lnTo>
                <a:lnTo>
                  <a:pt x="11759" y="479832"/>
                </a:lnTo>
                <a:lnTo>
                  <a:pt x="25916" y="524188"/>
                </a:lnTo>
                <a:lnTo>
                  <a:pt x="45112" y="566033"/>
                </a:lnTo>
                <a:lnTo>
                  <a:pt x="68984" y="605005"/>
                </a:lnTo>
                <a:lnTo>
                  <a:pt x="97172" y="640743"/>
                </a:lnTo>
                <a:lnTo>
                  <a:pt x="129316" y="672887"/>
                </a:lnTo>
                <a:lnTo>
                  <a:pt x="165054" y="701075"/>
                </a:lnTo>
                <a:lnTo>
                  <a:pt x="204026" y="724948"/>
                </a:lnTo>
                <a:lnTo>
                  <a:pt x="245871" y="744143"/>
                </a:lnTo>
                <a:lnTo>
                  <a:pt x="290228" y="758301"/>
                </a:lnTo>
                <a:lnTo>
                  <a:pt x="336736" y="767060"/>
                </a:lnTo>
                <a:lnTo>
                  <a:pt x="385035" y="770060"/>
                </a:lnTo>
                <a:lnTo>
                  <a:pt x="433332" y="767060"/>
                </a:lnTo>
                <a:lnTo>
                  <a:pt x="479839" y="758301"/>
                </a:lnTo>
                <a:lnTo>
                  <a:pt x="524195" y="744143"/>
                </a:lnTo>
                <a:lnTo>
                  <a:pt x="566039" y="724948"/>
                </a:lnTo>
                <a:lnTo>
                  <a:pt x="605011" y="701075"/>
                </a:lnTo>
                <a:lnTo>
                  <a:pt x="640750" y="672887"/>
                </a:lnTo>
                <a:lnTo>
                  <a:pt x="672894" y="640743"/>
                </a:lnTo>
                <a:lnTo>
                  <a:pt x="701083" y="605005"/>
                </a:lnTo>
                <a:lnTo>
                  <a:pt x="724956" y="566033"/>
                </a:lnTo>
                <a:lnTo>
                  <a:pt x="744152" y="524188"/>
                </a:lnTo>
                <a:lnTo>
                  <a:pt x="758311" y="479832"/>
                </a:lnTo>
                <a:lnTo>
                  <a:pt x="767070" y="433323"/>
                </a:lnTo>
                <a:lnTo>
                  <a:pt x="770070" y="385024"/>
                </a:lnTo>
                <a:lnTo>
                  <a:pt x="767070" y="336728"/>
                </a:lnTo>
                <a:lnTo>
                  <a:pt x="758311" y="290221"/>
                </a:lnTo>
                <a:lnTo>
                  <a:pt x="744152" y="245866"/>
                </a:lnTo>
                <a:lnTo>
                  <a:pt x="724956" y="204023"/>
                </a:lnTo>
                <a:lnTo>
                  <a:pt x="701083" y="165052"/>
                </a:lnTo>
                <a:lnTo>
                  <a:pt x="672894" y="129314"/>
                </a:lnTo>
                <a:lnTo>
                  <a:pt x="640750" y="97171"/>
                </a:lnTo>
                <a:lnTo>
                  <a:pt x="605011" y="68983"/>
                </a:lnTo>
                <a:lnTo>
                  <a:pt x="566039" y="45111"/>
                </a:lnTo>
                <a:lnTo>
                  <a:pt x="524195" y="25916"/>
                </a:lnTo>
                <a:lnTo>
                  <a:pt x="479839" y="11759"/>
                </a:lnTo>
                <a:lnTo>
                  <a:pt x="433332" y="2999"/>
                </a:lnTo>
                <a:lnTo>
                  <a:pt x="385035" y="0"/>
                </a:lnTo>
                <a:close/>
              </a:path>
            </a:pathLst>
          </a:custGeom>
          <a:solidFill>
            <a:srgbClr val="77C1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4974611" y="5580087"/>
            <a:ext cx="1261745" cy="461009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85115" marR="5080" indent="-273050">
              <a:lnSpc>
                <a:spcPts val="1650"/>
              </a:lnSpc>
              <a:spcBef>
                <a:spcPts val="265"/>
              </a:spcBef>
            </a:pPr>
            <a:r>
              <a:rPr sz="1450" spc="10" dirty="0">
                <a:solidFill>
                  <a:srgbClr val="6B6B6B"/>
                </a:solidFill>
                <a:latin typeface="Arial"/>
                <a:cs typeface="Arial"/>
              </a:rPr>
              <a:t>Ubezpieczenie  </a:t>
            </a:r>
            <a:r>
              <a:rPr sz="1450" spc="15" dirty="0">
                <a:solidFill>
                  <a:srgbClr val="6B6B6B"/>
                </a:solidFill>
                <a:latin typeface="Arial"/>
                <a:cs typeface="Arial"/>
              </a:rPr>
              <a:t>na</a:t>
            </a:r>
            <a:r>
              <a:rPr sz="1450" spc="-10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1450" spc="15" dirty="0">
                <a:solidFill>
                  <a:srgbClr val="6B6B6B"/>
                </a:solidFill>
                <a:latin typeface="Arial"/>
                <a:cs typeface="Arial"/>
              </a:rPr>
              <a:t>życie</a:t>
            </a:r>
            <a:endParaRPr sz="14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94178" y="3990975"/>
            <a:ext cx="424180" cy="749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50" b="1" dirty="0">
                <a:solidFill>
                  <a:srgbClr val="FFFFFF"/>
                </a:solidFill>
                <a:latin typeface="Arial Black"/>
                <a:cs typeface="Arial Black"/>
              </a:rPr>
              <a:t>+</a:t>
            </a:r>
            <a:endParaRPr sz="4750" dirty="0">
              <a:latin typeface="Arial Black"/>
              <a:cs typeface="Arial Black"/>
            </a:endParaRPr>
          </a:p>
        </p:txBody>
      </p:sp>
      <p:pic>
        <p:nvPicPr>
          <p:cNvPr id="45" name="Picture 2" descr="C:\Users\Hotchili\Desktop\compensa_icons_v2\Icon_43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5883275"/>
            <a:ext cx="20764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Hotchili\Desktop\compensa_icons_v2\Icon_39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094" y="7606205"/>
            <a:ext cx="758168" cy="87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Users\Hotchili\Desktop\compensa_icons_v2\Icon_4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49" y="4664075"/>
            <a:ext cx="813473" cy="7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" descr="C:\Users\Hotchili\Desktop\compensa_icons_v2\Icon_38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870" y="8428489"/>
            <a:ext cx="598337" cy="60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</TotalTime>
  <Words>2198</Words>
  <Application>Microsoft Office PowerPoint</Application>
  <PresentationFormat>Niestandardowy</PresentationFormat>
  <Paragraphs>445</Paragraphs>
  <Slides>23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Helvetica Neue</vt:lpstr>
      <vt:lpstr>Liberation Serif</vt:lpstr>
      <vt:lpstr>Times New Roman</vt:lpstr>
      <vt:lpstr>Office Theme</vt:lpstr>
      <vt:lpstr>Prezentacja programu PowerPoint</vt:lpstr>
      <vt:lpstr>List powitalny</vt:lpstr>
      <vt:lpstr>Wyjątkowa oferta Compensa PPK</vt:lpstr>
      <vt:lpstr>Compensa PPK - wspieramy Pracodawcę i Pracownika na  każdym etapie wdrożenia i obsługi PPK</vt:lpstr>
      <vt:lpstr>W dalszej części oferty</vt:lpstr>
      <vt:lpstr>Compensa należy do Vienna Insurance Group  jednej z największych grup ubezpieczeniowych  w Europie Środkowo-Wschodniej</vt:lpstr>
      <vt:lpstr>Compensa - istnieje od 1990 roku na polskim rynku</vt:lpstr>
      <vt:lpstr>Compensa - kompleksowa ochrona Klienta</vt:lpstr>
      <vt:lpstr>Compensa PPK - jedyna oferta, która zapewnia również ochronę ubezpieczeniową</vt:lpstr>
      <vt:lpstr>OWU Compensa PPK - Tabela współczynników procentowych Ciężkiego  inwalidztwa w następstwie Nieszczęśliwego wypadku w Okresie  ubezpieczenia</vt:lpstr>
      <vt:lpstr>Compensa PPK – podwójna ochrona dla Klienta</vt:lpstr>
      <vt:lpstr>20+</vt:lpstr>
      <vt:lpstr>Fundusze PKO TFI - osiągnięcia w ramach zarządzania  aktywami</vt:lpstr>
      <vt:lpstr>PKO TFI - kompetencje i doświadczenie w zarządzaniu</vt:lpstr>
      <vt:lpstr>Compensa PPK - fundusze zdefiniowanej daty</vt:lpstr>
      <vt:lpstr>Compensa PPK-  Informacje dla Pracodawcy i Pracownika</vt:lpstr>
      <vt:lpstr>Compensa PPK-  Informacje dla Pracodawcy i Pracownika</vt:lpstr>
      <vt:lpstr>Wysoka suma ubezpieczeń</vt:lpstr>
      <vt:lpstr>Aplikacja iPPK – dla Pracodawcy i Pracownika</vt:lpstr>
      <vt:lpstr>Symulacja 35 letniego okresu oszczędzania w PPK</vt:lpstr>
      <vt:lpstr>Niskie koszty zarządzania z dodatkową ochroną  ubezpieczeniową</vt:lpstr>
      <vt:lpstr>Prezentacja programu PowerPoint</vt:lpstr>
      <vt:lpstr>DYREKTOR Joanna Załęska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Hotchili</dc:creator>
  <cp:lastModifiedBy>Siemienski, Pawel</cp:lastModifiedBy>
  <cp:revision>115</cp:revision>
  <dcterms:created xsi:type="dcterms:W3CDTF">2019-05-31T13:29:14Z</dcterms:created>
  <dcterms:modified xsi:type="dcterms:W3CDTF">2019-07-11T15:18:29Z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2019-05-31T00:00:00Z</vt:filetime>
  </property>
  <property fmtid="{D5CDD505-2E9C-101B-9397-08002B2CF9AE}" pid="3" name="LastSaved">
    <vt:filetime>2019-05-31T00:00:00Z</vt:filetime>
  </property>
</Properties>
</file>